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embeddedFontLst>
    <p:embeddedFont>
      <p:font typeface="Roboto Slab" panose="020B0604020202020204" charset="0"/>
      <p:regular r:id="rId13"/>
      <p:bold r:id="rId14"/>
    </p:embeddedFont>
    <p:embeddedFont>
      <p:font typeface="Roboto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48865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6f75fceb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c6f75fceb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596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c6f75fceb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c6f75fceb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75fc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75fc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c6f75fce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c6f75fce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c6f75fce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c6f75fce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c6f75fce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c6f75fceb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6f75fce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c6f75fce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c6f75fceb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c6f75fceb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c6f75fceb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c6f75fceb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6f75fceb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c6f75fceb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andra.soto@laprovidenciarecoleta.c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mailto:ivonne.silva@laprovidenciarecoleta.cl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5538" y="52251"/>
            <a:ext cx="8674130" cy="490510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bg1"/>
              </a:solidFill>
            </a:endParaRPr>
          </a:p>
        </p:txBody>
      </p:sp>
      <p:sp>
        <p:nvSpPr>
          <p:cNvPr id="135" name="Google Shape;135;p20"/>
          <p:cNvSpPr txBox="1">
            <a:spLocks noGrp="1"/>
          </p:cNvSpPr>
          <p:nvPr>
            <p:ph type="title"/>
          </p:nvPr>
        </p:nvSpPr>
        <p:spPr>
          <a:xfrm>
            <a:off x="555274" y="512496"/>
            <a:ext cx="7822800" cy="32357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ES" sz="1800" dirty="0" smtClean="0">
                <a:solidFill>
                  <a:schemeClr val="bg1"/>
                </a:solidFill>
              </a:rPr>
              <a:t>		</a:t>
            </a:r>
            <a:r>
              <a:rPr lang="es-ES" sz="1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Lengua y literatura séptimos básicos</a:t>
            </a:r>
            <a:br>
              <a:rPr lang="es-ES" sz="1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dirty="0" smtClean="0">
                <a:solidFill>
                  <a:srgbClr val="002060"/>
                </a:solidFill>
              </a:rPr>
              <a:t>-</a:t>
            </a:r>
            <a:r>
              <a:rPr lang="es-ES" sz="1600" dirty="0" smtClean="0">
                <a:solidFill>
                  <a:srgbClr val="002060"/>
                </a:solidFill>
              </a:rPr>
              <a:t>Estimados/as estudiantes, junto con saludarles y esperando se encuentren muy bien junto a sus familias, les informamos que para la evaluación de lectura complementaria utilizaremos el presente formato y estructura.</a:t>
            </a:r>
            <a:br>
              <a:rPr lang="es-ES" sz="1600" dirty="0" smtClean="0">
                <a:solidFill>
                  <a:srgbClr val="002060"/>
                </a:solidFill>
              </a:rPr>
            </a:br>
            <a:r>
              <a:rPr lang="es-ES" sz="1600" dirty="0">
                <a:solidFill>
                  <a:srgbClr val="002060"/>
                </a:solidFill>
              </a:rPr>
              <a:t/>
            </a:r>
            <a:br>
              <a:rPr lang="es-ES" sz="1600" dirty="0">
                <a:solidFill>
                  <a:srgbClr val="002060"/>
                </a:solidFill>
              </a:rPr>
            </a:br>
            <a:r>
              <a:rPr lang="es-ES" sz="1600" dirty="0" smtClean="0">
                <a:solidFill>
                  <a:srgbClr val="002060"/>
                </a:solidFill>
              </a:rPr>
              <a:t>-Los/ as estudiantes que entreguen sus evidencias recibirán 3 décimas para agregar a su nota final en la evaluación sumativa del mes de noviembre. </a:t>
            </a:r>
            <a:br>
              <a:rPr lang="es-ES" sz="1600" dirty="0" smtClean="0">
                <a:solidFill>
                  <a:srgbClr val="002060"/>
                </a:solidFill>
              </a:rPr>
            </a:br>
            <a:r>
              <a:rPr lang="es-ES" sz="1600" dirty="0">
                <a:solidFill>
                  <a:srgbClr val="002060"/>
                </a:solidFill>
              </a:rPr>
              <a:t/>
            </a:r>
            <a:br>
              <a:rPr lang="es-ES" sz="1600" dirty="0">
                <a:solidFill>
                  <a:srgbClr val="002060"/>
                </a:solidFill>
              </a:rPr>
            </a:br>
            <a:r>
              <a:rPr lang="es-ES" sz="1600" dirty="0" smtClean="0">
                <a:solidFill>
                  <a:srgbClr val="002060"/>
                </a:solidFill>
              </a:rPr>
              <a:t>-El plazo de entrega de sus evidencias es hasta el viernes </a:t>
            </a:r>
            <a:r>
              <a:rPr lang="es-ES" sz="1600" dirty="0" smtClean="0">
                <a:solidFill>
                  <a:srgbClr val="002060"/>
                </a:solidFill>
              </a:rPr>
              <a:t>27 </a:t>
            </a:r>
            <a:r>
              <a:rPr lang="es-ES" sz="1600" smtClean="0">
                <a:solidFill>
                  <a:srgbClr val="002060"/>
                </a:solidFill>
              </a:rPr>
              <a:t>de noviembre.</a:t>
            </a:r>
            <a:r>
              <a:rPr lang="es-ES" sz="1600" dirty="0" smtClean="0">
                <a:solidFill>
                  <a:srgbClr val="002060"/>
                </a:solidFill>
              </a:rPr>
              <a:t/>
            </a:r>
            <a:br>
              <a:rPr lang="es-ES" sz="1600" dirty="0" smtClean="0">
                <a:solidFill>
                  <a:srgbClr val="002060"/>
                </a:solidFill>
              </a:rPr>
            </a:br>
            <a:r>
              <a:rPr lang="es-ES" sz="1600" dirty="0" smtClean="0">
                <a:solidFill>
                  <a:srgbClr val="002060"/>
                </a:solidFill>
              </a:rPr>
              <a:t/>
            </a:r>
            <a:br>
              <a:rPr lang="es-ES" sz="1600" dirty="0" smtClean="0">
                <a:solidFill>
                  <a:srgbClr val="002060"/>
                </a:solidFill>
              </a:rPr>
            </a:br>
            <a:r>
              <a:rPr lang="es-ES" sz="1600" dirty="0" smtClean="0">
                <a:solidFill>
                  <a:srgbClr val="002060"/>
                </a:solidFill>
              </a:rPr>
              <a:t>-Recuerda que puedes completar el siguiente </a:t>
            </a:r>
            <a:r>
              <a:rPr lang="es-ES" sz="1600" dirty="0" err="1" smtClean="0">
                <a:solidFill>
                  <a:srgbClr val="002060"/>
                </a:solidFill>
              </a:rPr>
              <a:t>ppt</a:t>
            </a:r>
            <a:r>
              <a:rPr lang="es-ES" sz="1600" dirty="0" smtClean="0">
                <a:solidFill>
                  <a:srgbClr val="002060"/>
                </a:solidFill>
              </a:rPr>
              <a:t> o escribir preguntas y respuestas en tu cuaderno.</a:t>
            </a:r>
            <a:br>
              <a:rPr lang="es-ES" sz="1600" dirty="0" smtClean="0">
                <a:solidFill>
                  <a:srgbClr val="002060"/>
                </a:solidFill>
              </a:rPr>
            </a:br>
            <a:r>
              <a:rPr lang="es-ES" sz="1600" dirty="0">
                <a:solidFill>
                  <a:srgbClr val="002060"/>
                </a:solidFill>
              </a:rPr>
              <a:t>	</a:t>
            </a:r>
            <a:r>
              <a:rPr lang="es-ES" sz="1600" dirty="0" smtClean="0">
                <a:solidFill>
                  <a:srgbClr val="002060"/>
                </a:solidFill>
              </a:rPr>
              <a:t>Te enviamos un abrazo inmenso y recuerda que cualquier 			duda o consulta puedes contactarnos a:</a:t>
            </a:r>
            <a:br>
              <a:rPr lang="es-ES" sz="1600" dirty="0" smtClean="0">
                <a:solidFill>
                  <a:srgbClr val="002060"/>
                </a:solidFill>
              </a:rPr>
            </a:br>
            <a:r>
              <a:rPr lang="es-ES" sz="1200" b="1" u="sng" dirty="0" smtClean="0">
                <a:solidFill>
                  <a:srgbClr val="C00000"/>
                </a:solidFill>
                <a:hlinkClick r:id="rId3"/>
              </a:rPr>
              <a:t>sandra.soto@laprovidenciarecoleta.cl</a:t>
            </a:r>
            <a:r>
              <a:rPr lang="es-ES" sz="1200" b="1" dirty="0" smtClean="0">
                <a:solidFill>
                  <a:srgbClr val="C00000"/>
                </a:solidFill>
              </a:rPr>
              <a:t> </a:t>
            </a:r>
            <a:r>
              <a:rPr lang="es-CL" sz="1200" dirty="0">
                <a:solidFill>
                  <a:srgbClr val="C00000"/>
                </a:solidFill>
              </a:rPr>
              <a:t/>
            </a:r>
            <a:br>
              <a:rPr lang="es-CL" sz="1200" dirty="0">
                <a:solidFill>
                  <a:srgbClr val="C00000"/>
                </a:solidFill>
              </a:rPr>
            </a:br>
            <a:r>
              <a:rPr lang="es-ES" sz="1200" b="1" u="sng" dirty="0">
                <a:solidFill>
                  <a:srgbClr val="C00000"/>
                </a:solidFill>
                <a:hlinkClick r:id="rId4"/>
              </a:rPr>
              <a:t>ivonne.silva@laprovidenciarecoleta.cl</a:t>
            </a:r>
            <a:r>
              <a:rPr lang="es-CL" sz="1200" dirty="0">
                <a:solidFill>
                  <a:srgbClr val="C00000"/>
                </a:solidFill>
              </a:rPr>
              <a:t/>
            </a:r>
            <a:br>
              <a:rPr lang="es-CL" sz="1200" dirty="0">
                <a:solidFill>
                  <a:srgbClr val="C00000"/>
                </a:solidFill>
              </a:rPr>
            </a:br>
            <a:r>
              <a:rPr lang="es-ES" sz="1600" dirty="0" smtClean="0">
                <a:solidFill>
                  <a:srgbClr val="C00000"/>
                </a:solidFill>
              </a:rPr>
              <a:t/>
            </a:r>
            <a:br>
              <a:rPr lang="es-ES" sz="1600" dirty="0" smtClean="0">
                <a:solidFill>
                  <a:srgbClr val="C00000"/>
                </a:solidFill>
              </a:rPr>
            </a:br>
            <a:endParaRPr sz="1800" dirty="0">
              <a:solidFill>
                <a:srgbClr val="C00000"/>
              </a:solidFill>
            </a:endParaRPr>
          </a:p>
        </p:txBody>
      </p:sp>
      <p:pic>
        <p:nvPicPr>
          <p:cNvPr id="4" name="Google Shape;332;g5b6f77d8c5_0_5" descr="C:\Desktop\Logo Escuela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15538" y="52250"/>
            <a:ext cx="1874519" cy="659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550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1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chemeClr val="accent1"/>
                </a:solidFill>
              </a:rPr>
              <a:t>Opinión</a:t>
            </a:r>
            <a:endParaRPr dirty="0">
              <a:solidFill>
                <a:schemeClr val="accent1"/>
              </a:solidFill>
            </a:endParaRPr>
          </a:p>
        </p:txBody>
      </p:sp>
      <p:grpSp>
        <p:nvGrpSpPr>
          <p:cNvPr id="142" name="Google Shape;142;p21"/>
          <p:cNvGrpSpPr/>
          <p:nvPr/>
        </p:nvGrpSpPr>
        <p:grpSpPr>
          <a:xfrm>
            <a:off x="1211307" y="1705030"/>
            <a:ext cx="1233485" cy="1233485"/>
            <a:chOff x="1700550" y="1498632"/>
            <a:chExt cx="1053900" cy="1053900"/>
          </a:xfrm>
        </p:grpSpPr>
        <p:sp>
          <p:nvSpPr>
            <p:cNvPr id="143" name="Google Shape;143;p21"/>
            <p:cNvSpPr/>
            <p:nvPr/>
          </p:nvSpPr>
          <p:spPr>
            <a:xfrm>
              <a:off x="1700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1"/>
            <p:cNvSpPr/>
            <p:nvPr/>
          </p:nvSpPr>
          <p:spPr>
            <a:xfrm>
              <a:off x="1956450" y="1729405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Google Shape;145;p21"/>
          <p:cNvGrpSpPr/>
          <p:nvPr/>
        </p:nvGrpSpPr>
        <p:grpSpPr>
          <a:xfrm>
            <a:off x="2583323" y="1705030"/>
            <a:ext cx="1233485" cy="1233485"/>
            <a:chOff x="2872812" y="1498619"/>
            <a:chExt cx="1053900" cy="1053900"/>
          </a:xfrm>
        </p:grpSpPr>
        <p:sp>
          <p:nvSpPr>
            <p:cNvPr id="146" name="Google Shape;146;p21"/>
            <p:cNvSpPr/>
            <p:nvPr/>
          </p:nvSpPr>
          <p:spPr>
            <a:xfrm>
              <a:off x="2872812" y="1498619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1"/>
            <p:cNvSpPr/>
            <p:nvPr/>
          </p:nvSpPr>
          <p:spPr>
            <a:xfrm>
              <a:off x="3128712" y="1729418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" name="Google Shape;148;p21"/>
          <p:cNvGrpSpPr/>
          <p:nvPr/>
        </p:nvGrpSpPr>
        <p:grpSpPr>
          <a:xfrm>
            <a:off x="3955309" y="1705030"/>
            <a:ext cx="1233485" cy="1233485"/>
            <a:chOff x="4045050" y="1484544"/>
            <a:chExt cx="1053900" cy="1053900"/>
          </a:xfrm>
        </p:grpSpPr>
        <p:sp>
          <p:nvSpPr>
            <p:cNvPr id="149" name="Google Shape;149;p21"/>
            <p:cNvSpPr/>
            <p:nvPr/>
          </p:nvSpPr>
          <p:spPr>
            <a:xfrm>
              <a:off x="4045050" y="1484544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1"/>
            <p:cNvSpPr/>
            <p:nvPr/>
          </p:nvSpPr>
          <p:spPr>
            <a:xfrm>
              <a:off x="4300950" y="1715343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" name="Google Shape;151;p21"/>
          <p:cNvGrpSpPr/>
          <p:nvPr/>
        </p:nvGrpSpPr>
        <p:grpSpPr>
          <a:xfrm>
            <a:off x="5327311" y="1705030"/>
            <a:ext cx="1233485" cy="1233485"/>
            <a:chOff x="5217300" y="1498632"/>
            <a:chExt cx="1053900" cy="1053900"/>
          </a:xfrm>
        </p:grpSpPr>
        <p:sp>
          <p:nvSpPr>
            <p:cNvPr id="152" name="Google Shape;152;p21"/>
            <p:cNvSpPr/>
            <p:nvPr/>
          </p:nvSpPr>
          <p:spPr>
            <a:xfrm>
              <a:off x="521730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1"/>
            <p:cNvSpPr/>
            <p:nvPr/>
          </p:nvSpPr>
          <p:spPr>
            <a:xfrm>
              <a:off x="5473200" y="1729430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" name="Google Shape;154;p21"/>
          <p:cNvGrpSpPr/>
          <p:nvPr/>
        </p:nvGrpSpPr>
        <p:grpSpPr>
          <a:xfrm>
            <a:off x="6699312" y="1705030"/>
            <a:ext cx="1233485" cy="1233485"/>
            <a:chOff x="6389550" y="1498632"/>
            <a:chExt cx="1053900" cy="1053900"/>
          </a:xfrm>
        </p:grpSpPr>
        <p:sp>
          <p:nvSpPr>
            <p:cNvPr id="155" name="Google Shape;155;p21"/>
            <p:cNvSpPr/>
            <p:nvPr/>
          </p:nvSpPr>
          <p:spPr>
            <a:xfrm>
              <a:off x="6389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1"/>
            <p:cNvSpPr/>
            <p:nvPr/>
          </p:nvSpPr>
          <p:spPr>
            <a:xfrm>
              <a:off x="6645450" y="1729430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21"/>
          <p:cNvSpPr txBox="1">
            <a:spLocks noGrp="1"/>
          </p:cNvSpPr>
          <p:nvPr>
            <p:ph type="body" idx="4294967295"/>
          </p:nvPr>
        </p:nvSpPr>
        <p:spPr>
          <a:xfrm>
            <a:off x="311700" y="3198825"/>
            <a:ext cx="8520600" cy="160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 dirty="0"/>
              <a:t>¿Recomendarías este libro? </a:t>
            </a:r>
            <a:br>
              <a:rPr lang="es" sz="2400" dirty="0"/>
            </a:br>
            <a:r>
              <a:rPr lang="es" sz="2400" dirty="0"/>
              <a:t>Escribe aquí tu opinión.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507120" y="493067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s-MX" dirty="0" smtClean="0"/>
              <a:t>“El </a:t>
            </a:r>
            <a:r>
              <a:rPr lang="es-MX" dirty="0"/>
              <a:t>extraño caso del Dr. Jekyll y Mr. </a:t>
            </a:r>
            <a:r>
              <a:rPr lang="es-MX" dirty="0" smtClean="0"/>
              <a:t>Hyde”</a:t>
            </a:r>
            <a:endParaRPr dirty="0"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793611" y="3021741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Escribe tu nombre:</a:t>
            </a:r>
            <a:endParaRPr dirty="0"/>
          </a:p>
        </p:txBody>
      </p:sp>
      <p:pic>
        <p:nvPicPr>
          <p:cNvPr id="1026" name="Picture 2" descr="Extraño Caso del Dr. Jekyll y Mr. Hyde, El Audiolibros por Robert Louis  Stevenson - 9781434280497 | Rakuten Kobo Estados Unido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99" r="16913"/>
          <a:stretch/>
        </p:blipFill>
        <p:spPr bwMode="auto">
          <a:xfrm>
            <a:off x="6019365" y="1950467"/>
            <a:ext cx="2916381" cy="31069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 dirty="0"/>
              <a:t>Título:</a:t>
            </a:r>
            <a:br>
              <a:rPr lang="es" dirty="0"/>
            </a:br>
            <a:r>
              <a:rPr lang="es" dirty="0"/>
              <a:t>Título del libro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 dirty="0"/>
              <a:t>Autor:</a:t>
            </a:r>
            <a:br>
              <a:rPr lang="es" dirty="0"/>
            </a:br>
            <a:r>
              <a:rPr lang="es" dirty="0"/>
              <a:t>Nombre del autor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 dirty="0"/>
              <a:t>Editorial:</a:t>
            </a:r>
            <a:br>
              <a:rPr lang="es" dirty="0"/>
            </a:br>
            <a:r>
              <a:rPr lang="es" dirty="0"/>
              <a:t>Nombre de la </a:t>
            </a:r>
            <a:r>
              <a:rPr lang="es" dirty="0" smtClean="0"/>
              <a:t>editorial</a:t>
            </a:r>
            <a:endParaRPr dirty="0"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Información general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Resumen</a:t>
            </a:r>
            <a:endParaRPr dirty="0"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dirty="0" smtClean="0"/>
              <a:t>Escribe tu resumen a continuación.</a:t>
            </a:r>
            <a:endParaRPr dirty="0"/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8875" y="3305575"/>
            <a:ext cx="2076525" cy="1609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Contexto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4294967295"/>
          </p:nvPr>
        </p:nvSpPr>
        <p:spPr>
          <a:xfrm>
            <a:off x="311700" y="1195200"/>
            <a:ext cx="45939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>
                <a:solidFill>
                  <a:schemeClr val="accent5"/>
                </a:solidFill>
              </a:rPr>
              <a:t>¿Dónde se desarrolla la historia?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4" name="Google Shape;84;p16"/>
          <p:cNvCxnSpPr/>
          <p:nvPr/>
        </p:nvCxnSpPr>
        <p:spPr>
          <a:xfrm>
            <a:off x="41867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5" name="Google Shape;85;p16"/>
          <p:cNvSpPr txBox="1">
            <a:spLocks noGrp="1"/>
          </p:cNvSpPr>
          <p:nvPr>
            <p:ph type="body" idx="4294967295"/>
          </p:nvPr>
        </p:nvSpPr>
        <p:spPr>
          <a:xfrm>
            <a:off x="311700" y="1916330"/>
            <a:ext cx="3853200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400" dirty="0" smtClean="0"/>
              <a:t>Ambiente físico</a:t>
            </a:r>
            <a:endParaRPr sz="1400" dirty="0"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4294967295"/>
          </p:nvPr>
        </p:nvSpPr>
        <p:spPr>
          <a:xfrm>
            <a:off x="4905750" y="1201619"/>
            <a:ext cx="38532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>
                <a:solidFill>
                  <a:schemeClr val="accent5"/>
                </a:solidFill>
              </a:rPr>
              <a:t>¿Cuándo?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7" name="Google Shape;87;p16"/>
          <p:cNvCxnSpPr/>
          <p:nvPr/>
        </p:nvCxnSpPr>
        <p:spPr>
          <a:xfrm>
            <a:off x="501272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8" name="Google Shape;88;p16"/>
          <p:cNvSpPr txBox="1">
            <a:spLocks noGrp="1"/>
          </p:cNvSpPr>
          <p:nvPr>
            <p:ph type="body" idx="4294967295"/>
          </p:nvPr>
        </p:nvSpPr>
        <p:spPr>
          <a:xfrm>
            <a:off x="4905750" y="1916330"/>
            <a:ext cx="3853200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400" dirty="0" smtClean="0"/>
              <a:t>Año, fechas, época.</a:t>
            </a:r>
            <a:endParaRPr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1"/>
                </a:solidFill>
              </a:rPr>
              <a:t>Personajes principales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95" name="Google Shape;95;p17"/>
          <p:cNvGrpSpPr/>
          <p:nvPr/>
        </p:nvGrpSpPr>
        <p:grpSpPr>
          <a:xfrm>
            <a:off x="431475" y="1366425"/>
            <a:ext cx="1644325" cy="1644300"/>
            <a:chOff x="431475" y="1351550"/>
            <a:chExt cx="1644325" cy="1644300"/>
          </a:xfrm>
        </p:grpSpPr>
        <p:sp>
          <p:nvSpPr>
            <p:cNvPr id="96" name="Google Shape;96;p17"/>
            <p:cNvSpPr/>
            <p:nvPr/>
          </p:nvSpPr>
          <p:spPr>
            <a:xfrm>
              <a:off x="4315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97" name="Google Shape;97;p17" descr="Ilustración de una mujer con pelo morado"/>
            <p:cNvPicPr preferRelativeResize="0"/>
            <p:nvPr/>
          </p:nvPicPr>
          <p:blipFill rotWithShape="1">
            <a:blip r:embed="rId3">
              <a:alphaModFix/>
            </a:blip>
            <a:srcRect l="-6205" t="-12422" r="-6216"/>
            <a:stretch/>
          </p:blipFill>
          <p:spPr>
            <a:xfrm>
              <a:off x="43147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98" name="Google Shape;98;p17"/>
          <p:cNvSpPr txBox="1">
            <a:spLocks noGrp="1"/>
          </p:cNvSpPr>
          <p:nvPr>
            <p:ph type="body" idx="4294967295"/>
          </p:nvPr>
        </p:nvSpPr>
        <p:spPr>
          <a:xfrm>
            <a:off x="164950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1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99" name="Google Shape;99;p17"/>
          <p:cNvCxnSpPr/>
          <p:nvPr/>
        </p:nvCxnSpPr>
        <p:spPr>
          <a:xfrm>
            <a:off x="11181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0" name="Google Shape;100;p17"/>
          <p:cNvSpPr txBox="1">
            <a:spLocks noGrp="1"/>
          </p:cNvSpPr>
          <p:nvPr>
            <p:ph type="body" idx="4294967295"/>
          </p:nvPr>
        </p:nvSpPr>
        <p:spPr>
          <a:xfrm>
            <a:off x="16492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texto.</a:t>
            </a:r>
            <a:endParaRPr sz="1100"/>
          </a:p>
        </p:txBody>
      </p:sp>
      <p:grpSp>
        <p:nvGrpSpPr>
          <p:cNvPr id="101" name="Google Shape;101;p17"/>
          <p:cNvGrpSpPr/>
          <p:nvPr/>
        </p:nvGrpSpPr>
        <p:grpSpPr>
          <a:xfrm>
            <a:off x="2649463" y="1351550"/>
            <a:ext cx="1644300" cy="1659175"/>
            <a:chOff x="2649450" y="1351550"/>
            <a:chExt cx="1644300" cy="1659175"/>
          </a:xfrm>
        </p:grpSpPr>
        <p:sp>
          <p:nvSpPr>
            <p:cNvPr id="102" name="Google Shape;102;p17"/>
            <p:cNvSpPr/>
            <p:nvPr/>
          </p:nvSpPr>
          <p:spPr>
            <a:xfrm>
              <a:off x="264945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03" name="Google Shape;103;p17" descr="Ilustración de un chico con camiseta amarilla"/>
            <p:cNvPicPr preferRelativeResize="0"/>
            <p:nvPr/>
          </p:nvPicPr>
          <p:blipFill rotWithShape="1">
            <a:blip r:embed="rId4">
              <a:alphaModFix/>
            </a:blip>
            <a:srcRect l="-8182" t="-12397" r="-4214"/>
            <a:stretch/>
          </p:blipFill>
          <p:spPr>
            <a:xfrm>
              <a:off x="2649450" y="1366425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04" name="Google Shape;104;p17"/>
          <p:cNvSpPr txBox="1">
            <a:spLocks noGrp="1"/>
          </p:cNvSpPr>
          <p:nvPr>
            <p:ph type="body" idx="4294967295"/>
          </p:nvPr>
        </p:nvSpPr>
        <p:spPr>
          <a:xfrm>
            <a:off x="2374559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2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05" name="Google Shape;105;p17"/>
          <p:cNvCxnSpPr/>
          <p:nvPr/>
        </p:nvCxnSpPr>
        <p:spPr>
          <a:xfrm>
            <a:off x="332780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6" name="Google Shape;106;p17"/>
          <p:cNvSpPr txBox="1">
            <a:spLocks noGrp="1"/>
          </p:cNvSpPr>
          <p:nvPr>
            <p:ph type="body" idx="4294967295"/>
          </p:nvPr>
        </p:nvSpPr>
        <p:spPr>
          <a:xfrm>
            <a:off x="237454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07" name="Google Shape;107;p17"/>
          <p:cNvGrpSpPr/>
          <p:nvPr/>
        </p:nvGrpSpPr>
        <p:grpSpPr>
          <a:xfrm>
            <a:off x="4867425" y="1366425"/>
            <a:ext cx="1644312" cy="1644300"/>
            <a:chOff x="4867413" y="1351550"/>
            <a:chExt cx="1644312" cy="1644300"/>
          </a:xfrm>
        </p:grpSpPr>
        <p:sp>
          <p:nvSpPr>
            <p:cNvPr id="108" name="Google Shape;108;p17"/>
            <p:cNvSpPr/>
            <p:nvPr/>
          </p:nvSpPr>
          <p:spPr>
            <a:xfrm>
              <a:off x="4867413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09" name="Google Shape;109;p17" descr="Ilustración de una mujer pelirroja"/>
            <p:cNvPicPr preferRelativeResize="0"/>
            <p:nvPr/>
          </p:nvPicPr>
          <p:blipFill rotWithShape="1">
            <a:blip r:embed="rId5">
              <a:alphaModFix/>
            </a:blip>
            <a:srcRect l="-4969" t="-9938" r="-4969"/>
            <a:stretch/>
          </p:blipFill>
          <p:spPr>
            <a:xfrm>
              <a:off x="486742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7"/>
          <p:cNvSpPr txBox="1">
            <a:spLocks noGrp="1"/>
          </p:cNvSpPr>
          <p:nvPr>
            <p:ph type="body" idx="4294967295"/>
          </p:nvPr>
        </p:nvSpPr>
        <p:spPr>
          <a:xfrm>
            <a:off x="4584180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3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1" name="Google Shape;111;p17"/>
          <p:cNvCxnSpPr/>
          <p:nvPr/>
        </p:nvCxnSpPr>
        <p:spPr>
          <a:xfrm>
            <a:off x="55540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2" name="Google Shape;112;p17"/>
          <p:cNvSpPr txBox="1">
            <a:spLocks noGrp="1"/>
          </p:cNvSpPr>
          <p:nvPr>
            <p:ph type="body" idx="4294967295"/>
          </p:nvPr>
        </p:nvSpPr>
        <p:spPr>
          <a:xfrm>
            <a:off x="4584169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13" name="Google Shape;113;p17"/>
          <p:cNvGrpSpPr/>
          <p:nvPr/>
        </p:nvGrpSpPr>
        <p:grpSpPr>
          <a:xfrm>
            <a:off x="7085400" y="1366425"/>
            <a:ext cx="1644300" cy="1644300"/>
            <a:chOff x="7085400" y="1351550"/>
            <a:chExt cx="1644300" cy="1644300"/>
          </a:xfrm>
        </p:grpSpPr>
        <p:sp>
          <p:nvSpPr>
            <p:cNvPr id="114" name="Google Shape;114;p17"/>
            <p:cNvSpPr/>
            <p:nvPr/>
          </p:nvSpPr>
          <p:spPr>
            <a:xfrm>
              <a:off x="70854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5" name="Google Shape;115;p17" descr="Ilustración de un hombre con camiseta azul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flipH="1">
              <a:off x="7085400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6" name="Google Shape;116;p17"/>
          <p:cNvSpPr txBox="1">
            <a:spLocks noGrp="1"/>
          </p:cNvSpPr>
          <p:nvPr>
            <p:ph type="body" idx="4294967295"/>
          </p:nvPr>
        </p:nvSpPr>
        <p:spPr>
          <a:xfrm>
            <a:off x="6793801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4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7" name="Google Shape;117;p17"/>
          <p:cNvCxnSpPr/>
          <p:nvPr/>
        </p:nvCxnSpPr>
        <p:spPr>
          <a:xfrm>
            <a:off x="774705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8" name="Google Shape;118;p17"/>
          <p:cNvSpPr txBox="1">
            <a:spLocks noGrp="1"/>
          </p:cNvSpPr>
          <p:nvPr>
            <p:ph type="body" idx="4294967295"/>
          </p:nvPr>
        </p:nvSpPr>
        <p:spPr>
          <a:xfrm>
            <a:off x="679379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Conflicto</a:t>
            </a:r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dirty="0" smtClean="0"/>
              <a:t>Escribe el conflicto aquí.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dirty="0" smtClean="0"/>
              <a:t>Describe cómo finaliza la novela, explicando cómo se resuelve el conflicto.</a:t>
            </a:r>
            <a:endParaRPr dirty="0"/>
          </a:p>
        </p:txBody>
      </p:sp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Desenlace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7822800" cy="40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 dirty="0" smtClean="0"/>
              <a:t>¿Qué moraleja o enseñanza te dejó la novela?</a:t>
            </a:r>
            <a:br>
              <a:rPr lang="es" sz="2800" dirty="0" smtClean="0"/>
            </a:br>
            <a:r>
              <a:rPr lang="es" sz="2800" dirty="0" smtClean="0"/>
              <a:t>Escribe tu respuesta a continuación.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173</Words>
  <Application>Microsoft Office PowerPoint</Application>
  <PresentationFormat>Presentación en pantalla (16:9)</PresentationFormat>
  <Paragraphs>30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Roboto Slab</vt:lpstr>
      <vt:lpstr>Roboto</vt:lpstr>
      <vt:lpstr>Marina</vt:lpstr>
      <vt:lpstr>  Lengua y literatura séptimos básicos -Estimados/as estudiantes, junto con saludarles y esperando se encuentren muy bien junto a sus familias, les informamos que para la evaluación de lectura complementaria utilizaremos el presente formato y estructura.  -Los/ as estudiantes que entreguen sus evidencias recibirán 3 décimas para agregar a su nota final en la evaluación sumativa del mes de noviembre.   -El plazo de entrega de sus evidencias es hasta el viernes 27 de noviembre.  -Recuerda que puedes completar el siguiente ppt o escribir preguntas y respuestas en tu cuaderno.  Te enviamos un abrazo inmenso y recuerda que cualquier    duda o consulta puedes contactarnos a: sandra.soto@laprovidenciarecoleta.cl  ivonne.silva@laprovidenciarecoleta.cl  </vt:lpstr>
      <vt:lpstr>“El extraño caso del Dr. Jekyll y Mr. Hyde”</vt:lpstr>
      <vt:lpstr>Información general</vt:lpstr>
      <vt:lpstr>Resumen</vt:lpstr>
      <vt:lpstr>Contexto</vt:lpstr>
      <vt:lpstr>Personajes principales</vt:lpstr>
      <vt:lpstr>Conflicto</vt:lpstr>
      <vt:lpstr>Desenlace</vt:lpstr>
      <vt:lpstr>¿Qué moraleja o enseñanza te dejó la novela? Escribe tu respuesta a continuación.</vt:lpstr>
      <vt:lpstr>Opinión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libro</dc:title>
  <dc:creator>Usuario</dc:creator>
  <cp:lastModifiedBy>Usuario de Windows</cp:lastModifiedBy>
  <cp:revision>6</cp:revision>
  <dcterms:modified xsi:type="dcterms:W3CDTF">2020-11-13T15:33:08Z</dcterms:modified>
</cp:coreProperties>
</file>