
<file path=[Content_Types].xml><?xml version="1.0" encoding="utf-8"?>
<Types xmlns="http://schemas.openxmlformats.org/package/2006/content-types">
  <Default ContentType="image/png" Extension="png"/>
  <Default ContentType="image/jpeg" Extension="jpeg"/>
  <Default ContentType="audio/mp4" Extension="m4a"/>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a:xfrm>
            <a:off x="2692397" y="5037663"/>
            <a:ext cx="5214635" cy="279400"/>
          </a:xfrm>
        </p:spPr>
        <p:txBody>
          <a:bodyPr/>
          <a:lstStyle/>
          <a:p>
            <a:endParaRPr lang="es-CL"/>
          </a:p>
        </p:txBody>
      </p:sp>
      <p:sp>
        <p:nvSpPr>
          <p:cNvPr id="6" name="Slide Number Placeholder 5"/>
          <p:cNvSpPr>
            <a:spLocks noGrp="1"/>
          </p:cNvSpPr>
          <p:nvPr>
            <p:ph type="sldNum" sz="quarter" idx="12"/>
          </p:nvPr>
        </p:nvSpPr>
        <p:spPr>
          <a:xfrm>
            <a:off x="8956900" y="5037663"/>
            <a:ext cx="551167" cy="279400"/>
          </a:xfrm>
        </p:spPr>
        <p:txBody>
          <a:bodyPr/>
          <a:lstStyle/>
          <a:p>
            <a:fld id="{C26D1DAD-88E9-4415-8E7E-687F19080173}" type="slidenum">
              <a:rPr lang="es-CL" smtClean="0"/>
              <a:t>‹Nº›</a:t>
            </a:fld>
            <a:endParaRPr lang="es-C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94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6AA195-0D1E-4747-A858-4CF66E046052}" type="datetimeFigureOut">
              <a:rPr lang="es-CL" smtClean="0"/>
              <a:t>22-11-2020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26D1DAD-88E9-4415-8E7E-687F19080173}" type="slidenum">
              <a:rPr lang="es-CL" smtClean="0"/>
              <a:t>‹Nº›</a:t>
            </a:fld>
            <a:endParaRPr lang="es-CL"/>
          </a:p>
        </p:txBody>
      </p:sp>
    </p:spTree>
    <p:extLst>
      <p:ext uri="{BB962C8B-B14F-4D97-AF65-F5344CB8AC3E}">
        <p14:creationId xmlns:p14="http://schemas.microsoft.com/office/powerpoint/2010/main" val="362430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26D1DAD-88E9-4415-8E7E-687F19080173}" type="slidenum">
              <a:rPr lang="es-CL" smtClean="0"/>
              <a:t>‹Nº›</a:t>
            </a:fld>
            <a:endParaRPr lang="es-C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82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26D1DAD-88E9-4415-8E7E-687F19080173}" type="slidenum">
              <a:rPr lang="es-CL" smtClean="0"/>
              <a:t>‹Nº›</a:t>
            </a:fld>
            <a:endParaRPr lang="es-C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81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26D1DAD-88E9-4415-8E7E-687F19080173}" type="slidenum">
              <a:rPr lang="es-CL" smtClean="0"/>
              <a:t>‹Nº›</a:t>
            </a:fld>
            <a:endParaRPr lang="es-CL"/>
          </a:p>
        </p:txBody>
      </p:sp>
    </p:spTree>
    <p:extLst>
      <p:ext uri="{BB962C8B-B14F-4D97-AF65-F5344CB8AC3E}">
        <p14:creationId xmlns:p14="http://schemas.microsoft.com/office/powerpoint/2010/main" val="312032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26D1DAD-88E9-4415-8E7E-687F19080173}" type="slidenum">
              <a:rPr lang="es-CL" smtClean="0"/>
              <a:t>‹Nº›</a:t>
            </a:fld>
            <a:endParaRPr lang="es-C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341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26D1DAD-88E9-4415-8E7E-687F19080173}" type="slidenum">
              <a:rPr lang="es-CL" smtClean="0"/>
              <a:t>‹Nº›</a:t>
            </a:fld>
            <a:endParaRPr lang="es-C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57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26D1DAD-88E9-4415-8E7E-687F19080173}" type="slidenum">
              <a:rPr lang="es-CL" smtClean="0"/>
              <a:t>‹Nº›</a:t>
            </a:fld>
            <a:endParaRPr lang="es-C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1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26D1DAD-88E9-4415-8E7E-687F19080173}" type="slidenum">
              <a:rPr lang="es-CL" smtClean="0"/>
              <a:t>‹Nº›</a:t>
            </a:fld>
            <a:endParaRPr lang="es-C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81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26D1DAD-88E9-4415-8E7E-687F19080173}" type="slidenum">
              <a:rPr lang="es-CL" smtClean="0"/>
              <a:t>‹Nº›</a:t>
            </a:fld>
            <a:endParaRPr lang="es-CL"/>
          </a:p>
        </p:txBody>
      </p:sp>
    </p:spTree>
    <p:extLst>
      <p:ext uri="{BB962C8B-B14F-4D97-AF65-F5344CB8AC3E}">
        <p14:creationId xmlns:p14="http://schemas.microsoft.com/office/powerpoint/2010/main" val="216228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6AA195-0D1E-4747-A858-4CF66E046052}" type="datetimeFigureOut">
              <a:rPr lang="es-CL" smtClean="0"/>
              <a:t>22-11-2020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26D1DAD-88E9-4415-8E7E-687F19080173}" type="slidenum">
              <a:rPr lang="es-CL" smtClean="0"/>
              <a:t>‹Nº›</a:t>
            </a:fld>
            <a:endParaRPr lang="es-C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7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86AA195-0D1E-4747-A858-4CF66E046052}" type="datetimeFigureOut">
              <a:rPr lang="es-CL" smtClean="0"/>
              <a:t>22-11-2020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26D1DAD-88E9-4415-8E7E-687F19080173}" type="slidenum">
              <a:rPr lang="es-CL" smtClean="0"/>
              <a:t>‹Nº›</a:t>
            </a:fld>
            <a:endParaRPr lang="es-CL"/>
          </a:p>
        </p:txBody>
      </p:sp>
    </p:spTree>
    <p:extLst>
      <p:ext uri="{BB962C8B-B14F-4D97-AF65-F5344CB8AC3E}">
        <p14:creationId xmlns:p14="http://schemas.microsoft.com/office/powerpoint/2010/main" val="420858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86AA195-0D1E-4747-A858-4CF66E046052}" type="datetimeFigureOut">
              <a:rPr lang="es-CL" smtClean="0"/>
              <a:t>22-11-2020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26D1DAD-88E9-4415-8E7E-687F19080173}" type="slidenum">
              <a:rPr lang="es-CL" smtClean="0"/>
              <a:t>‹Nº›</a:t>
            </a:fld>
            <a:endParaRPr lang="es-C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88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86AA195-0D1E-4747-A858-4CF66E046052}" type="datetimeFigureOut">
              <a:rPr lang="es-CL" smtClean="0"/>
              <a:t>22-11-2020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26D1DAD-88E9-4415-8E7E-687F19080173}" type="slidenum">
              <a:rPr lang="es-CL" smtClean="0"/>
              <a:t>‹Nº›</a:t>
            </a:fld>
            <a:endParaRPr lang="es-C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43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AA195-0D1E-4747-A858-4CF66E046052}" type="datetimeFigureOut">
              <a:rPr lang="es-CL" smtClean="0"/>
              <a:t>22-11-2020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26D1DAD-88E9-4415-8E7E-687F19080173}" type="slidenum">
              <a:rPr lang="es-CL" smtClean="0"/>
              <a:t>‹Nº›</a:t>
            </a:fld>
            <a:endParaRPr lang="es-CL"/>
          </a:p>
        </p:txBody>
      </p:sp>
    </p:spTree>
    <p:extLst>
      <p:ext uri="{BB962C8B-B14F-4D97-AF65-F5344CB8AC3E}">
        <p14:creationId xmlns:p14="http://schemas.microsoft.com/office/powerpoint/2010/main" val="399422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6AA195-0D1E-4747-A858-4CF66E046052}" type="datetimeFigureOut">
              <a:rPr lang="es-CL" smtClean="0"/>
              <a:t>22-11-2020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26D1DAD-88E9-4415-8E7E-687F19080173}" type="slidenum">
              <a:rPr lang="es-CL" smtClean="0"/>
              <a:t>‹Nº›</a:t>
            </a:fld>
            <a:endParaRPr lang="es-C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417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6AA195-0D1E-4747-A858-4CF66E046052}" type="datetimeFigureOut">
              <a:rPr lang="es-CL" smtClean="0"/>
              <a:t>22-11-2020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26D1DAD-88E9-4415-8E7E-687F19080173}" type="slidenum">
              <a:rPr lang="es-CL" smtClean="0"/>
              <a:t>‹Nº›</a:t>
            </a:fld>
            <a:endParaRPr lang="es-CL"/>
          </a:p>
        </p:txBody>
      </p:sp>
    </p:spTree>
    <p:extLst>
      <p:ext uri="{BB962C8B-B14F-4D97-AF65-F5344CB8AC3E}">
        <p14:creationId xmlns:p14="http://schemas.microsoft.com/office/powerpoint/2010/main" val="36153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6AA195-0D1E-4747-A858-4CF66E046052}" type="datetimeFigureOut">
              <a:rPr lang="es-CL" smtClean="0"/>
              <a:t>22-11-2020</a:t>
            </a:fld>
            <a:endParaRPr lang="es-C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6D1DAD-88E9-4415-8E7E-687F19080173}" type="slidenum">
              <a:rPr lang="es-CL" smtClean="0"/>
              <a:t>‹Nº›</a:t>
            </a:fld>
            <a:endParaRPr lang="es-CL"/>
          </a:p>
        </p:txBody>
      </p:sp>
    </p:spTree>
    <p:extLst>
      <p:ext uri="{BB962C8B-B14F-4D97-AF65-F5344CB8AC3E}">
        <p14:creationId xmlns:p14="http://schemas.microsoft.com/office/powerpoint/2010/main" val="189921756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27.jpeg" Type="http://schemas.openxmlformats.org/officeDocument/2006/relationships/image"/><Relationship Id="rId2" Target="../media/image26.png" Type="http://schemas.openxmlformats.org/officeDocument/2006/relationships/image"/><Relationship Id="rId1" Target="../slideLayouts/slideLayout2.xml" Type="http://schemas.openxmlformats.org/officeDocument/2006/relationships/slideLayout"/><Relationship Id="rId5" Target="../media/image29.png" Type="http://schemas.openxmlformats.org/officeDocument/2006/relationships/image"/><Relationship Id="rId4" Target="../media/image28.png" Type="http://schemas.openxmlformats.org/officeDocument/2006/relationships/image"/></Relationships>
</file>

<file path=ppt/slides/_rels/slide2.xml.rels><?xml version="1.0" encoding="UTF-8" standalone="yes" ?><Relationships xmlns="http://schemas.openxmlformats.org/package/2006/relationships"><Relationship Id="rId3" Target="../media/image9.jpe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8" Target="../media/image12.jpeg" Type="http://schemas.openxmlformats.org/officeDocument/2006/relationships/image"/><Relationship Id="rId3" Target="../media/media2.m4a" Type="http://schemas.microsoft.com/office/2007/relationships/media"/><Relationship Id="rId7" Target="../media/image11.png" Type="http://schemas.openxmlformats.org/officeDocument/2006/relationships/image"/><Relationship Id="rId2" Target="../media/media1.m4a" Type="http://schemas.openxmlformats.org/officeDocument/2006/relationships/audio"/><Relationship Id="rId1" Target="../media/media1.m4a" Type="http://schemas.microsoft.com/office/2007/relationships/media"/><Relationship Id="rId6" Target="../media/image10.jpeg" Type="http://schemas.openxmlformats.org/officeDocument/2006/relationships/image"/><Relationship Id="rId5" Target="../slideLayouts/slideLayout2.xml" Type="http://schemas.openxmlformats.org/officeDocument/2006/relationships/slideLayout"/><Relationship Id="rId4" Target="../media/media2.m4a" Type="http://schemas.openxmlformats.org/officeDocument/2006/relationships/audio"/><Relationship Id="rId9" Target="../media/image13.png" Type="http://schemas.openxmlformats.org/officeDocument/2006/relationships/image"/></Relationships>
</file>

<file path=ppt/slides/_rels/slide4.xml.rels><?xml version="1.0" encoding="UTF-8" standalone="yes" ?><Relationships xmlns="http://schemas.openxmlformats.org/package/2006/relationships"><Relationship Id="rId8" Target="../media/image16.jpeg" Type="http://schemas.openxmlformats.org/officeDocument/2006/relationships/image"/><Relationship Id="rId3" Target="../media/media4.m4a" Type="http://schemas.microsoft.com/office/2007/relationships/media"/><Relationship Id="rId7" Target="../media/image15.jpeg" Type="http://schemas.openxmlformats.org/officeDocument/2006/relationships/image"/><Relationship Id="rId2" Target="../media/media3.m4a" Type="http://schemas.openxmlformats.org/officeDocument/2006/relationships/audio"/><Relationship Id="rId1" Target="../media/media3.m4a" Type="http://schemas.microsoft.com/office/2007/relationships/media"/><Relationship Id="rId6" Target="../media/image14.png" Type="http://schemas.openxmlformats.org/officeDocument/2006/relationships/image"/><Relationship Id="rId5" Target="../slideLayouts/slideLayout2.xml" Type="http://schemas.openxmlformats.org/officeDocument/2006/relationships/slideLayout"/><Relationship Id="rId4" Target="../media/media4.m4a" Type="http://schemas.openxmlformats.org/officeDocument/2006/relationships/audio"/><Relationship Id="rId9" Target="../media/image13.png" Type="http://schemas.openxmlformats.org/officeDocument/2006/relationships/image"/></Relationships>
</file>

<file path=ppt/slides/_rels/slide5.xml.rels><?xml version="1.0" encoding="UTF-8" standalone="yes" ?><Relationships xmlns="http://schemas.openxmlformats.org/package/2006/relationships"><Relationship Id="rId3" Target="../slideLayouts/slideLayout2.xml" Type="http://schemas.openxmlformats.org/officeDocument/2006/relationships/slideLayout"/><Relationship Id="rId7" Target="../media/image13.png" Type="http://schemas.openxmlformats.org/officeDocument/2006/relationships/image"/><Relationship Id="rId2" Target="../media/media5.m4a" Type="http://schemas.openxmlformats.org/officeDocument/2006/relationships/audio"/><Relationship Id="rId1" Target="../media/media5.m4a" Type="http://schemas.microsoft.com/office/2007/relationships/media"/><Relationship Id="rId6" Target="../media/image19.jpeg" Type="http://schemas.openxmlformats.org/officeDocument/2006/relationships/image"/><Relationship Id="rId5" Target="../media/image18.jpeg" Type="http://schemas.openxmlformats.org/officeDocument/2006/relationships/image"/><Relationship Id="rId4" Target="../media/image17.png" Type="http://schemas.openxmlformats.org/officeDocument/2006/relationships/image"/></Relationships>
</file>

<file path=ppt/slides/_rels/slide6.xml.rels><?xml version="1.0" encoding="UTF-8" standalone="yes" ?><Relationships xmlns="http://schemas.openxmlformats.org/package/2006/relationships"><Relationship Id="rId3" Target="../media/image20.jpeg" Type="http://schemas.openxmlformats.org/officeDocument/2006/relationships/image"/><Relationship Id="rId2" Target="../media/image17.pn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21.jpeg" Type="http://schemas.openxmlformats.org/officeDocument/2006/relationships/image"/><Relationship Id="rId2" Target="../media/image17.pn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23.jpeg" Type="http://schemas.openxmlformats.org/officeDocument/2006/relationships/image"/><Relationship Id="rId2" Target="../media/image22.pn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25.png" Type="http://schemas.openxmlformats.org/officeDocument/2006/relationships/image"/><Relationship Id="rId2" Target="../media/image24.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u="sng" dirty="0" smtClean="0"/>
              <a:t>Repaso contenidos: Evaluación formativa</a:t>
            </a:r>
            <a:endParaRPr lang="es-CL" u="sng" dirty="0"/>
          </a:p>
        </p:txBody>
      </p:sp>
      <p:sp>
        <p:nvSpPr>
          <p:cNvPr id="3" name="Subtítulo 2"/>
          <p:cNvSpPr>
            <a:spLocks noGrp="1"/>
          </p:cNvSpPr>
          <p:nvPr>
            <p:ph type="subTitle" idx="1"/>
          </p:nvPr>
        </p:nvSpPr>
        <p:spPr/>
        <p:txBody>
          <a:bodyPr>
            <a:normAutofit lnSpcReduction="10000"/>
          </a:bodyPr>
          <a:lstStyle/>
          <a:p>
            <a:r>
              <a:rPr lang="es-CL" dirty="0" smtClean="0"/>
              <a:t>HISTORIA,GEOGRAFÍA Y CIENCIAS SOCIALES</a:t>
            </a:r>
          </a:p>
          <a:p>
            <a:r>
              <a:rPr lang="es-CL" dirty="0" smtClean="0"/>
              <a:t>7°BÁSICOS</a:t>
            </a:r>
          </a:p>
          <a:p>
            <a:r>
              <a:rPr lang="es-CL" dirty="0" smtClean="0"/>
              <a:t>NOVIEMBRE, 2020</a:t>
            </a:r>
            <a:endParaRPr lang="es-CL" dirty="0"/>
          </a:p>
        </p:txBody>
      </p:sp>
      <p:pic>
        <p:nvPicPr>
          <p:cNvPr id="4" name="Imagen 3"/>
          <p:cNvPicPr>
            <a:picLocks noChangeAspect="1"/>
          </p:cNvPicPr>
          <p:nvPr/>
        </p:nvPicPr>
        <p:blipFill>
          <a:blip r:embed="rId2"/>
          <a:stretch>
            <a:fillRect/>
          </a:stretch>
        </p:blipFill>
        <p:spPr>
          <a:xfrm>
            <a:off x="183525" y="196401"/>
            <a:ext cx="2938527" cy="1030313"/>
          </a:xfrm>
          <a:prstGeom prst="rect">
            <a:avLst/>
          </a:prstGeom>
        </p:spPr>
      </p:pic>
    </p:spTree>
    <p:extLst>
      <p:ext uri="{BB962C8B-B14F-4D97-AF65-F5344CB8AC3E}">
        <p14:creationId xmlns:p14="http://schemas.microsoft.com/office/powerpoint/2010/main" val="59242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687"/>
            <a:ext cx="2780017" cy="975445"/>
          </a:xfrm>
          <a:prstGeom prst="rect">
            <a:avLst/>
          </a:prstGeom>
        </p:spPr>
      </p:pic>
      <p:pic>
        <p:nvPicPr>
          <p:cNvPr id="5" name="Imagen 4"/>
          <p:cNvPicPr>
            <a:picLocks noChangeAspect="1"/>
          </p:cNvPicPr>
          <p:nvPr/>
        </p:nvPicPr>
        <p:blipFill>
          <a:blip r:embed="rId3"/>
          <a:stretch>
            <a:fillRect/>
          </a:stretch>
        </p:blipFill>
        <p:spPr>
          <a:xfrm>
            <a:off x="3245476" y="6686"/>
            <a:ext cx="8229599" cy="6851314"/>
          </a:xfrm>
          <a:prstGeom prst="rect">
            <a:avLst/>
          </a:prstGeom>
        </p:spPr>
      </p:pic>
      <p:pic>
        <p:nvPicPr>
          <p:cNvPr id="6" name="Imagen 5"/>
          <p:cNvPicPr>
            <a:picLocks noChangeAspect="1"/>
          </p:cNvPicPr>
          <p:nvPr/>
        </p:nvPicPr>
        <p:blipFill>
          <a:blip r:embed="rId4"/>
          <a:stretch>
            <a:fillRect/>
          </a:stretch>
        </p:blipFill>
        <p:spPr>
          <a:xfrm>
            <a:off x="531231" y="3624769"/>
            <a:ext cx="2213040" cy="2725148"/>
          </a:xfrm>
          <a:prstGeom prst="rect">
            <a:avLst/>
          </a:prstGeom>
        </p:spPr>
      </p:pic>
      <p:pic>
        <p:nvPicPr>
          <p:cNvPr id="7" name="Imagen 6"/>
          <p:cNvPicPr>
            <a:picLocks noChangeAspect="1"/>
          </p:cNvPicPr>
          <p:nvPr/>
        </p:nvPicPr>
        <p:blipFill>
          <a:blip r:embed="rId5"/>
          <a:stretch>
            <a:fillRect/>
          </a:stretch>
        </p:blipFill>
        <p:spPr>
          <a:xfrm>
            <a:off x="1037471" y="2169078"/>
            <a:ext cx="1975275" cy="1566808"/>
          </a:xfrm>
          <a:prstGeom prst="rect">
            <a:avLst/>
          </a:prstGeom>
        </p:spPr>
      </p:pic>
    </p:spTree>
    <p:extLst>
      <p:ext uri="{BB962C8B-B14F-4D97-AF65-F5344CB8AC3E}">
        <p14:creationId xmlns:p14="http://schemas.microsoft.com/office/powerpoint/2010/main" val="98912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1761" y="2067534"/>
            <a:ext cx="9601196" cy="3318936"/>
          </a:xfrm>
        </p:spPr>
        <p:txBody>
          <a:bodyPr/>
          <a:lstStyle/>
          <a:p>
            <a:r>
              <a:rPr lang="es-CL" sz="2500" b="1" dirty="0" smtClean="0"/>
              <a:t>Objetivo priorizado: OA 12</a:t>
            </a:r>
            <a:r>
              <a:rPr lang="es-CL" sz="2500" dirty="0" smtClean="0"/>
              <a:t/>
            </a:r>
            <a:br>
              <a:rPr lang="es-CL" sz="2500" dirty="0" smtClean="0"/>
            </a:br>
            <a:r>
              <a:rPr lang="es-CL" sz="2500" dirty="0" smtClean="0"/>
              <a:t>Analizar las transformaciones que se producen en Europa a partir del siglo XII, considerando el renacimiento de la vida urbana, los cambios demográficos, las innovaciones tecnológicas, el desarrollo del comercio y el surgimiento de las universidades.</a:t>
            </a:r>
          </a:p>
          <a:p>
            <a:r>
              <a:rPr lang="es-CL" sz="2500" b="1" dirty="0" smtClean="0"/>
              <a:t>Objetivo de la clase: </a:t>
            </a:r>
            <a:r>
              <a:rPr lang="es-CL" sz="2500" dirty="0" smtClean="0"/>
              <a:t>Reforzar aquellos indicadores más descendidos en la evaluación formativa</a:t>
            </a:r>
          </a:p>
          <a:p>
            <a:endParaRPr lang="es-CL" dirty="0"/>
          </a:p>
        </p:txBody>
      </p:sp>
      <p:pic>
        <p:nvPicPr>
          <p:cNvPr id="4" name="Imagen 3"/>
          <p:cNvPicPr>
            <a:picLocks noChangeAspect="1"/>
          </p:cNvPicPr>
          <p:nvPr/>
        </p:nvPicPr>
        <p:blipFill>
          <a:blip r:embed="rId2"/>
          <a:stretch>
            <a:fillRect/>
          </a:stretch>
        </p:blipFill>
        <p:spPr>
          <a:xfrm>
            <a:off x="132010" y="119128"/>
            <a:ext cx="2938527" cy="1030313"/>
          </a:xfrm>
          <a:prstGeom prst="rect">
            <a:avLst/>
          </a:prstGeom>
        </p:spPr>
      </p:pic>
      <p:pic>
        <p:nvPicPr>
          <p:cNvPr id="5" name="Imagen 4"/>
          <p:cNvPicPr>
            <a:picLocks noChangeAspect="1"/>
          </p:cNvPicPr>
          <p:nvPr/>
        </p:nvPicPr>
        <p:blipFill>
          <a:blip r:embed="rId3"/>
          <a:stretch>
            <a:fillRect/>
          </a:stretch>
        </p:blipFill>
        <p:spPr>
          <a:xfrm>
            <a:off x="7730476" y="634284"/>
            <a:ext cx="3126414" cy="1799823"/>
          </a:xfrm>
          <a:prstGeom prst="rect">
            <a:avLst/>
          </a:prstGeom>
        </p:spPr>
      </p:pic>
    </p:spTree>
    <p:extLst>
      <p:ext uri="{BB962C8B-B14F-4D97-AF65-F5344CB8AC3E}">
        <p14:creationId xmlns:p14="http://schemas.microsoft.com/office/powerpoint/2010/main" val="119247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4799" y="196042"/>
            <a:ext cx="9601196" cy="1303867"/>
          </a:xfrm>
        </p:spPr>
        <p:txBody>
          <a:bodyPr/>
          <a:lstStyle/>
          <a:p>
            <a:r>
              <a:rPr lang="es-CL" b="1" u="sng" dirty="0" smtClean="0"/>
              <a:t>Preguntas con menor logro: </a:t>
            </a:r>
            <a:endParaRPr lang="es-CL" b="1" u="sng" dirty="0"/>
          </a:p>
        </p:txBody>
      </p:sp>
      <p:pic>
        <p:nvPicPr>
          <p:cNvPr id="5" name="Marcador de contenido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811368" y="2454432"/>
            <a:ext cx="7680925" cy="3585760"/>
          </a:xfrm>
        </p:spPr>
      </p:pic>
      <p:pic>
        <p:nvPicPr>
          <p:cNvPr id="4" name="Imagen 3"/>
          <p:cNvPicPr>
            <a:picLocks noChangeAspect="1"/>
          </p:cNvPicPr>
          <p:nvPr/>
        </p:nvPicPr>
        <p:blipFill>
          <a:blip r:embed="rId7"/>
          <a:stretch>
            <a:fillRect/>
          </a:stretch>
        </p:blipFill>
        <p:spPr>
          <a:xfrm>
            <a:off x="0" y="196042"/>
            <a:ext cx="2938527" cy="1030313"/>
          </a:xfrm>
          <a:prstGeom prst="rect">
            <a:avLst/>
          </a:prstGeom>
        </p:spPr>
      </p:pic>
      <p:pic>
        <p:nvPicPr>
          <p:cNvPr id="6" name="Imagen 5"/>
          <p:cNvPicPr>
            <a:picLocks noChangeAspect="1"/>
          </p:cNvPicPr>
          <p:nvPr/>
        </p:nvPicPr>
        <p:blipFill>
          <a:blip r:embed="rId8"/>
          <a:stretch>
            <a:fillRect/>
          </a:stretch>
        </p:blipFill>
        <p:spPr>
          <a:xfrm>
            <a:off x="9809107" y="1226355"/>
            <a:ext cx="1296580" cy="1966242"/>
          </a:xfrm>
          <a:prstGeom prst="rect">
            <a:avLst/>
          </a:prstGeom>
        </p:spPr>
      </p:pic>
      <p:pic>
        <p:nvPicPr>
          <p:cNvPr id="7" name="CRONOLOGÍ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847797" y="3471930"/>
            <a:ext cx="609600" cy="609600"/>
          </a:xfrm>
          <a:prstGeom prst="rect">
            <a:avLst/>
          </a:prstGeom>
        </p:spPr>
      </p:pic>
      <p:pic>
        <p:nvPicPr>
          <p:cNvPr id="8" name="CRONOLOGIA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852090" y="4540876"/>
            <a:ext cx="609600" cy="609600"/>
          </a:xfrm>
          <a:prstGeom prst="rect">
            <a:avLst/>
          </a:prstGeom>
        </p:spPr>
      </p:pic>
    </p:spTree>
    <p:extLst>
      <p:ext uri="{BB962C8B-B14F-4D97-AF65-F5344CB8AC3E}">
        <p14:creationId xmlns:p14="http://schemas.microsoft.com/office/powerpoint/2010/main" val="4261184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9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151"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7526" y="574421"/>
            <a:ext cx="9601196" cy="1303867"/>
          </a:xfrm>
        </p:spPr>
        <p:txBody>
          <a:bodyPr>
            <a:normAutofit fontScale="90000"/>
          </a:bodyPr>
          <a:lstStyle/>
          <a:p>
            <a:r>
              <a:rPr lang="es-CL" sz="4900" b="1" u="sng" dirty="0"/>
              <a:t>Preguntas con menor logro: </a:t>
            </a:r>
            <a:r>
              <a:rPr lang="es-CL" dirty="0"/>
              <a:t/>
            </a:r>
            <a:br>
              <a:rPr lang="es-CL" dirty="0"/>
            </a:br>
            <a:endParaRPr lang="es-CL" dirty="0"/>
          </a:p>
        </p:txBody>
      </p:sp>
      <p:pic>
        <p:nvPicPr>
          <p:cNvPr id="4" name="Imagen 3"/>
          <p:cNvPicPr>
            <a:picLocks noChangeAspect="1"/>
          </p:cNvPicPr>
          <p:nvPr/>
        </p:nvPicPr>
        <p:blipFill>
          <a:blip r:embed="rId6"/>
          <a:stretch>
            <a:fillRect/>
          </a:stretch>
        </p:blipFill>
        <p:spPr>
          <a:xfrm>
            <a:off x="0" y="196042"/>
            <a:ext cx="2938527" cy="1030313"/>
          </a:xfrm>
          <a:prstGeom prst="rect">
            <a:avLst/>
          </a:prstGeom>
        </p:spPr>
      </p:pic>
      <p:pic>
        <p:nvPicPr>
          <p:cNvPr id="13" name="Marcador de contenido 12"/>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947670" y="2512422"/>
            <a:ext cx="7964510" cy="3592163"/>
          </a:xfrm>
        </p:spPr>
      </p:pic>
      <p:pic>
        <p:nvPicPr>
          <p:cNvPr id="14" name="Imagen 13"/>
          <p:cNvPicPr>
            <a:picLocks noChangeAspect="1"/>
          </p:cNvPicPr>
          <p:nvPr/>
        </p:nvPicPr>
        <p:blipFill>
          <a:blip r:embed="rId8"/>
          <a:stretch>
            <a:fillRect/>
          </a:stretch>
        </p:blipFill>
        <p:spPr>
          <a:xfrm>
            <a:off x="9545658" y="1678479"/>
            <a:ext cx="1466850" cy="2069273"/>
          </a:xfrm>
          <a:prstGeom prst="rect">
            <a:avLst/>
          </a:prstGeom>
        </p:spPr>
      </p:pic>
      <p:pic>
        <p:nvPicPr>
          <p:cNvPr id="16" name="baja edad media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66986" y="4145370"/>
            <a:ext cx="609600" cy="609600"/>
          </a:xfrm>
          <a:prstGeom prst="rect">
            <a:avLst/>
          </a:prstGeom>
        </p:spPr>
      </p:pic>
      <p:pic>
        <p:nvPicPr>
          <p:cNvPr id="3" name="DEMOGRAFICO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66986" y="5152588"/>
            <a:ext cx="609600" cy="609600"/>
          </a:xfrm>
          <a:prstGeom prst="rect">
            <a:avLst/>
          </a:prstGeom>
        </p:spPr>
      </p:pic>
    </p:spTree>
    <p:extLst>
      <p:ext uri="{BB962C8B-B14F-4D97-AF65-F5344CB8AC3E}">
        <p14:creationId xmlns:p14="http://schemas.microsoft.com/office/powerpoint/2010/main" val="338183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14"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469"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sz="4900" b="1" u="sng" dirty="0"/>
              <a:t>Preguntas con menor logro: </a:t>
            </a:r>
            <a:r>
              <a:rPr lang="es-CL" dirty="0"/>
              <a:t/>
            </a:r>
            <a:br>
              <a:rPr lang="es-CL" dirty="0"/>
            </a:br>
            <a:endParaRPr lang="es-CL" dirty="0"/>
          </a:p>
        </p:txBody>
      </p:sp>
      <p:sp>
        <p:nvSpPr>
          <p:cNvPr id="3" name="Marcador de contenido 2"/>
          <p:cNvSpPr>
            <a:spLocks noGrp="1"/>
          </p:cNvSpPr>
          <p:nvPr>
            <p:ph idx="1"/>
          </p:nvPr>
        </p:nvSpPr>
        <p:spPr/>
        <p:txBody>
          <a:bodyPr/>
          <a:lstStyle/>
          <a:p>
            <a:endParaRPr lang="es-CL" dirty="0"/>
          </a:p>
        </p:txBody>
      </p:sp>
      <p:pic>
        <p:nvPicPr>
          <p:cNvPr id="4" name="Imagen 3"/>
          <p:cNvPicPr>
            <a:picLocks noChangeAspect="1"/>
          </p:cNvPicPr>
          <p:nvPr/>
        </p:nvPicPr>
        <p:blipFill>
          <a:blip r:embed="rId4"/>
          <a:stretch>
            <a:fillRect/>
          </a:stretch>
        </p:blipFill>
        <p:spPr>
          <a:xfrm>
            <a:off x="0" y="196042"/>
            <a:ext cx="2938527" cy="1030313"/>
          </a:xfrm>
          <a:prstGeom prst="rect">
            <a:avLst/>
          </a:prstGeom>
        </p:spPr>
      </p:pic>
      <p:pic>
        <p:nvPicPr>
          <p:cNvPr id="5" name="Imagen 4"/>
          <p:cNvPicPr>
            <a:picLocks noChangeAspect="1"/>
          </p:cNvPicPr>
          <p:nvPr/>
        </p:nvPicPr>
        <p:blipFill>
          <a:blip r:embed="rId5"/>
          <a:stretch>
            <a:fillRect/>
          </a:stretch>
        </p:blipFill>
        <p:spPr>
          <a:xfrm>
            <a:off x="756229" y="2434108"/>
            <a:ext cx="8200342" cy="3837904"/>
          </a:xfrm>
          <a:prstGeom prst="rect">
            <a:avLst/>
          </a:prstGeom>
        </p:spPr>
      </p:pic>
      <p:pic>
        <p:nvPicPr>
          <p:cNvPr id="6" name="Imagen 5"/>
          <p:cNvPicPr>
            <a:picLocks noChangeAspect="1"/>
          </p:cNvPicPr>
          <p:nvPr/>
        </p:nvPicPr>
        <p:blipFill>
          <a:blip r:embed="rId6"/>
          <a:stretch>
            <a:fillRect/>
          </a:stretch>
        </p:blipFill>
        <p:spPr>
          <a:xfrm>
            <a:off x="9359319" y="1971951"/>
            <a:ext cx="2076450" cy="2200275"/>
          </a:xfrm>
          <a:prstGeom prst="rect">
            <a:avLst/>
          </a:prstGeom>
        </p:spPr>
      </p:pic>
      <p:pic>
        <p:nvPicPr>
          <p:cNvPr id="7"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51783" y="4719247"/>
            <a:ext cx="609600" cy="609600"/>
          </a:xfrm>
          <a:prstGeom prst="rect">
            <a:avLst/>
          </a:prstGeom>
        </p:spPr>
      </p:pic>
    </p:spTree>
    <p:extLst>
      <p:ext uri="{BB962C8B-B14F-4D97-AF65-F5344CB8AC3E}">
        <p14:creationId xmlns:p14="http://schemas.microsoft.com/office/powerpoint/2010/main" val="1762118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8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2556932"/>
            <a:ext cx="6148588" cy="3318936"/>
          </a:xfrm>
        </p:spPr>
        <p:txBody>
          <a:bodyPr/>
          <a:lstStyle/>
          <a:p>
            <a:pPr algn="just"/>
            <a:r>
              <a:rPr lang="es-CL" dirty="0"/>
              <a:t>La Edad Media es una construcción histórica (un término que inventó el hombre arbitrariamente) llena de preconceptos y juicios de valor. Tanto es así que ya desde su nombre nos lo demuestra. </a:t>
            </a:r>
          </a:p>
          <a:p>
            <a:pPr algn="just"/>
            <a:r>
              <a:rPr lang="es-CL" dirty="0"/>
              <a:t>El concepto de Edad Media se desprende del de “edad del medio”. La edad que está entre dos edades “importantes”. </a:t>
            </a:r>
          </a:p>
          <a:p>
            <a:pPr marL="0" indent="0">
              <a:buNone/>
            </a:pPr>
            <a:endParaRPr lang="es-CL" dirty="0"/>
          </a:p>
        </p:txBody>
      </p:sp>
      <p:pic>
        <p:nvPicPr>
          <p:cNvPr id="4" name="Imagen 3"/>
          <p:cNvPicPr>
            <a:picLocks noChangeAspect="1"/>
          </p:cNvPicPr>
          <p:nvPr/>
        </p:nvPicPr>
        <p:blipFill>
          <a:blip r:embed="rId2"/>
          <a:stretch>
            <a:fillRect/>
          </a:stretch>
        </p:blipFill>
        <p:spPr>
          <a:xfrm>
            <a:off x="0" y="196042"/>
            <a:ext cx="2938527" cy="1030313"/>
          </a:xfrm>
          <a:prstGeom prst="rect">
            <a:avLst/>
          </a:prstGeom>
        </p:spPr>
      </p:pic>
      <p:pic>
        <p:nvPicPr>
          <p:cNvPr id="5" name="Imagen 4"/>
          <p:cNvPicPr>
            <a:picLocks noChangeAspect="1"/>
          </p:cNvPicPr>
          <p:nvPr/>
        </p:nvPicPr>
        <p:blipFill>
          <a:blip r:embed="rId3"/>
          <a:stretch>
            <a:fillRect/>
          </a:stretch>
        </p:blipFill>
        <p:spPr>
          <a:xfrm>
            <a:off x="7556031" y="2556932"/>
            <a:ext cx="4060288" cy="3414056"/>
          </a:xfrm>
          <a:prstGeom prst="rect">
            <a:avLst/>
          </a:prstGeom>
        </p:spPr>
      </p:pic>
      <p:sp>
        <p:nvSpPr>
          <p:cNvPr id="6" name="CuadroTexto 5"/>
          <p:cNvSpPr txBox="1"/>
          <p:nvPr/>
        </p:nvSpPr>
        <p:spPr>
          <a:xfrm>
            <a:off x="3618964" y="711198"/>
            <a:ext cx="6130343" cy="784830"/>
          </a:xfrm>
          <a:prstGeom prst="rect">
            <a:avLst/>
          </a:prstGeom>
          <a:noFill/>
        </p:spPr>
        <p:txBody>
          <a:bodyPr wrap="square" rtlCol="0">
            <a:spAutoFit/>
          </a:bodyPr>
          <a:lstStyle/>
          <a:p>
            <a:r>
              <a:rPr lang="es-CL" sz="4500" b="1" u="sng" dirty="0" smtClean="0"/>
              <a:t>REPASEMOS:</a:t>
            </a:r>
            <a:endParaRPr lang="es-CL" sz="4500" b="1" u="sng" dirty="0"/>
          </a:p>
        </p:txBody>
      </p:sp>
    </p:spTree>
    <p:extLst>
      <p:ext uri="{BB962C8B-B14F-4D97-AF65-F5344CB8AC3E}">
        <p14:creationId xmlns:p14="http://schemas.microsoft.com/office/powerpoint/2010/main" val="39893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96042"/>
            <a:ext cx="2938527" cy="1030313"/>
          </a:xfrm>
          <a:prstGeom prst="rect">
            <a:avLst/>
          </a:prstGeom>
        </p:spPr>
      </p:pic>
      <p:sp>
        <p:nvSpPr>
          <p:cNvPr id="5" name="Rectángulo 4"/>
          <p:cNvSpPr/>
          <p:nvPr/>
        </p:nvSpPr>
        <p:spPr>
          <a:xfrm>
            <a:off x="3460123" y="479378"/>
            <a:ext cx="8169500" cy="2923877"/>
          </a:xfrm>
          <a:prstGeom prst="rect">
            <a:avLst/>
          </a:prstGeom>
        </p:spPr>
        <p:txBody>
          <a:bodyPr wrap="square">
            <a:spAutoFit/>
          </a:bodyPr>
          <a:lstStyle/>
          <a:p>
            <a:pPr algn="just"/>
            <a:r>
              <a:rPr lang="es-CL" sz="2300" dirty="0"/>
              <a:t>La primera división interna de la Edad Media fue realizada por los humanistas italianos, fueron los que fijaron los límites temporales de la Edad Media, iniciando el Medievo con el fin del Imperio Romano de Occidente (476) y f). Otra versiones similares hacen </a:t>
            </a:r>
            <a:r>
              <a:rPr lang="es-CL" sz="2300" dirty="0" err="1"/>
              <a:t>inalizándolo</a:t>
            </a:r>
            <a:r>
              <a:rPr lang="es-CL" sz="2300" dirty="0"/>
              <a:t> con la conquista de Constantinopla por los turcos (1453terminar a la Edad Media en 1492 (descubrimiento de América por Cristóbal Colón), 1485 (instauración de la dinastía Tudor en Inglaterra), 1517 (la reforma de Lutero).</a:t>
            </a:r>
          </a:p>
        </p:txBody>
      </p:sp>
      <p:sp>
        <p:nvSpPr>
          <p:cNvPr id="6" name="Rectángulo 5"/>
          <p:cNvSpPr/>
          <p:nvPr/>
        </p:nvSpPr>
        <p:spPr>
          <a:xfrm>
            <a:off x="3460123" y="3866895"/>
            <a:ext cx="6096000" cy="1862048"/>
          </a:xfrm>
          <a:prstGeom prst="rect">
            <a:avLst/>
          </a:prstGeom>
        </p:spPr>
        <p:txBody>
          <a:bodyPr>
            <a:spAutoFit/>
          </a:bodyPr>
          <a:lstStyle/>
          <a:p>
            <a:pPr algn="just"/>
            <a:r>
              <a:rPr lang="es-CL" sz="2300" dirty="0"/>
              <a:t>Aceptado este marco cronológico general, la Edad Media se extiende desde el siglo V hasta la segunda mitad del siglo XV, es decir a lo largo de más de mil años. Se trata, por lo tanto, de un período muy extenso el cual no constituye una unidad inalterable.</a:t>
            </a:r>
          </a:p>
        </p:txBody>
      </p:sp>
      <p:pic>
        <p:nvPicPr>
          <p:cNvPr id="7" name="Imagen 6"/>
          <p:cNvPicPr>
            <a:picLocks noChangeAspect="1"/>
          </p:cNvPicPr>
          <p:nvPr/>
        </p:nvPicPr>
        <p:blipFill>
          <a:blip r:embed="rId3"/>
          <a:stretch>
            <a:fillRect/>
          </a:stretch>
        </p:blipFill>
        <p:spPr>
          <a:xfrm>
            <a:off x="0" y="3691983"/>
            <a:ext cx="3158002" cy="3054361"/>
          </a:xfrm>
          <a:prstGeom prst="rect">
            <a:avLst/>
          </a:prstGeom>
        </p:spPr>
      </p:pic>
    </p:spTree>
    <p:extLst>
      <p:ext uri="{BB962C8B-B14F-4D97-AF65-F5344CB8AC3E}">
        <p14:creationId xmlns:p14="http://schemas.microsoft.com/office/powerpoint/2010/main" val="167049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u="sng" dirty="0"/>
              <a:t>LA IGLESIA EN LA EDAD MEDIA</a:t>
            </a:r>
          </a:p>
        </p:txBody>
      </p:sp>
      <p:sp>
        <p:nvSpPr>
          <p:cNvPr id="3" name="Marcador de contenido 2"/>
          <p:cNvSpPr>
            <a:spLocks noGrp="1"/>
          </p:cNvSpPr>
          <p:nvPr>
            <p:ph idx="1"/>
          </p:nvPr>
        </p:nvSpPr>
        <p:spPr/>
        <p:txBody>
          <a:bodyPr/>
          <a:lstStyle/>
          <a:p>
            <a:r>
              <a:rPr lang="es-CL" dirty="0"/>
              <a:t>En el transcurso de la Edad Media, el Cristianismo se fue consolidando como un elemento constitutivo y fundamental de la cultura occidental. Siendo primeramente reconocido como el legítimo intermediario entre el hombre y Dios. Siendo a la vez uno de los pilares de la identidad e influencia que se le asignar a la fe en la estructuración de la cultural medieval europea</a:t>
            </a:r>
          </a:p>
          <a:p>
            <a:endParaRPr lang="es-CL" dirty="0"/>
          </a:p>
        </p:txBody>
      </p:sp>
      <p:pic>
        <p:nvPicPr>
          <p:cNvPr id="4" name="Imagen 3"/>
          <p:cNvPicPr>
            <a:picLocks noChangeAspect="1"/>
          </p:cNvPicPr>
          <p:nvPr/>
        </p:nvPicPr>
        <p:blipFill>
          <a:blip r:embed="rId2"/>
          <a:stretch>
            <a:fillRect/>
          </a:stretch>
        </p:blipFill>
        <p:spPr>
          <a:xfrm>
            <a:off x="0" y="93369"/>
            <a:ext cx="2938527" cy="1030313"/>
          </a:xfrm>
          <a:prstGeom prst="rect">
            <a:avLst/>
          </a:prstGeom>
        </p:spPr>
      </p:pic>
      <p:pic>
        <p:nvPicPr>
          <p:cNvPr id="5" name="Imagen 4"/>
          <p:cNvPicPr>
            <a:picLocks noChangeAspect="1"/>
          </p:cNvPicPr>
          <p:nvPr/>
        </p:nvPicPr>
        <p:blipFill>
          <a:blip r:embed="rId3"/>
          <a:stretch>
            <a:fillRect/>
          </a:stretch>
        </p:blipFill>
        <p:spPr>
          <a:xfrm>
            <a:off x="3598558" y="4548087"/>
            <a:ext cx="4273666" cy="2011854"/>
          </a:xfrm>
          <a:prstGeom prst="rect">
            <a:avLst/>
          </a:prstGeom>
        </p:spPr>
      </p:pic>
    </p:spTree>
    <p:extLst>
      <p:ext uri="{BB962C8B-B14F-4D97-AF65-F5344CB8AC3E}">
        <p14:creationId xmlns:p14="http://schemas.microsoft.com/office/powerpoint/2010/main" val="352700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80576" y="415343"/>
            <a:ext cx="9311424" cy="6339625"/>
          </a:xfrm>
          <a:prstGeom prst="rect">
            <a:avLst/>
          </a:prstGeom>
        </p:spPr>
      </p:pic>
      <p:pic>
        <p:nvPicPr>
          <p:cNvPr id="5" name="Imagen 4"/>
          <p:cNvPicPr>
            <a:picLocks noChangeAspect="1"/>
          </p:cNvPicPr>
          <p:nvPr/>
        </p:nvPicPr>
        <p:blipFill>
          <a:blip r:embed="rId3"/>
          <a:stretch>
            <a:fillRect/>
          </a:stretch>
        </p:blipFill>
        <p:spPr>
          <a:xfrm>
            <a:off x="0" y="132006"/>
            <a:ext cx="2782416" cy="975577"/>
          </a:xfrm>
          <a:prstGeom prst="rect">
            <a:avLst/>
          </a:prstGeom>
        </p:spPr>
      </p:pic>
      <p:sp>
        <p:nvSpPr>
          <p:cNvPr id="6" name="CuadroTexto 5"/>
          <p:cNvSpPr txBox="1"/>
          <p:nvPr/>
        </p:nvSpPr>
        <p:spPr>
          <a:xfrm>
            <a:off x="618186" y="3415821"/>
            <a:ext cx="2035441" cy="2569934"/>
          </a:xfrm>
          <a:prstGeom prst="rect">
            <a:avLst/>
          </a:prstGeom>
          <a:noFill/>
        </p:spPr>
        <p:txBody>
          <a:bodyPr wrap="square" rtlCol="0">
            <a:spAutoFit/>
          </a:bodyPr>
          <a:lstStyle/>
          <a:p>
            <a:pPr algn="just"/>
            <a:r>
              <a:rPr lang="es-CL" sz="2300" b="1" dirty="0" smtClean="0"/>
              <a:t>OBSERVA EL SIGUEINTE ESQUEMA Y LUEGO COPIALO EN TU CUADERNO</a:t>
            </a:r>
            <a:r>
              <a:rPr lang="es-CL" dirty="0" smtClean="0"/>
              <a:t>. </a:t>
            </a:r>
            <a:endParaRPr lang="es-CL" dirty="0"/>
          </a:p>
        </p:txBody>
      </p:sp>
      <p:cxnSp>
        <p:nvCxnSpPr>
          <p:cNvPr id="8" name="Conector recto de flecha 7"/>
          <p:cNvCxnSpPr/>
          <p:nvPr/>
        </p:nvCxnSpPr>
        <p:spPr>
          <a:xfrm flipV="1">
            <a:off x="2112135" y="1957589"/>
            <a:ext cx="1867437" cy="145823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97938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146</TotalTime>
  <Words>321</Words>
  <Application>Microsoft Office PowerPoint</Application>
  <PresentationFormat>Panorámica</PresentationFormat>
  <Paragraphs>17</Paragraphs>
  <Slides>10</Slides>
  <Notes>0</Notes>
  <HiddenSlides>0</HiddenSlides>
  <MMClips>5</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Garamond</vt:lpstr>
      <vt:lpstr>Orgánico</vt:lpstr>
      <vt:lpstr>Repaso contenidos: Evaluación formativa</vt:lpstr>
      <vt:lpstr>Presentación de PowerPoint</vt:lpstr>
      <vt:lpstr>Preguntas con menor logro: </vt:lpstr>
      <vt:lpstr>Preguntas con menor logro:  </vt:lpstr>
      <vt:lpstr>Preguntas con menor logro:  </vt:lpstr>
      <vt:lpstr>Presentación de PowerPoint</vt:lpstr>
      <vt:lpstr>Presentación de PowerPoint</vt:lpstr>
      <vt:lpstr>LA IGLESIA EN LA EDAD MEDIA</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N°3</dc:creator>
  <cp:lastModifiedBy>N°3</cp:lastModifiedBy>
  <cp:revision>35</cp:revision>
  <dcterms:created xsi:type="dcterms:W3CDTF">2020-11-18T11:24:29Z</dcterms:created>
  <dcterms:modified xsi:type="dcterms:W3CDTF">2020-11-22T19:49:47Z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4124023</vt:lpwstr>
  </property>
  <property fmtid="{D5CDD505-2E9C-101B-9397-08002B2CF9AE}" name="NXPowerLiteSettings" pid="3">
    <vt:lpwstr>C7000400038000</vt:lpwstr>
  </property>
  <property fmtid="{D5CDD505-2E9C-101B-9397-08002B2CF9AE}" name="NXPowerLiteVersion" pid="4">
    <vt:lpwstr>S9.0.1</vt:lpwstr>
  </property>
</Properties>
</file>