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udio/mp4" Extension="m4a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2"/>
  </p:notesMasterIdLst>
  <p:sldIdLst>
    <p:sldId id="256" r:id="rId2"/>
    <p:sldId id="257" r:id="rId3"/>
    <p:sldId id="263" r:id="rId4"/>
    <p:sldId id="264" r:id="rId5"/>
    <p:sldId id="266" r:id="rId6"/>
    <p:sldId id="265" r:id="rId7"/>
    <p:sldId id="267" r:id="rId8"/>
    <p:sldId id="268" r:id="rId9"/>
    <p:sldId id="269" r:id="rId10"/>
    <p:sldId id="270" r:id="rId1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36234-23A0-4647-B209-4266F13FCA48}" type="datetimeFigureOut">
              <a:rPr lang="es-CL" smtClean="0"/>
              <a:t>04-11-2020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5C428-EBAD-415D-B15C-D63D7D04123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9910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5C428-EBAD-415D-B15C-D63D7D041235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69862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A76857D-5085-47DD-B05A-9E135014495C}" type="datetimeFigureOut">
              <a:rPr lang="es-CL" smtClean="0"/>
              <a:t>04-11-2020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A530CE8-6545-4BF5-998E-C450B6DFD5FC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517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6857D-5085-47DD-B05A-9E135014495C}" type="datetimeFigureOut">
              <a:rPr lang="es-CL" smtClean="0"/>
              <a:t>04-11-2020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0CE8-6545-4BF5-998E-C450B6DFD5F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33347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6857D-5085-47DD-B05A-9E135014495C}" type="datetimeFigureOut">
              <a:rPr lang="es-CL" smtClean="0"/>
              <a:t>04-11-2020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0CE8-6545-4BF5-998E-C450B6DFD5FC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0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6857D-5085-47DD-B05A-9E135014495C}" type="datetimeFigureOut">
              <a:rPr lang="es-CL" smtClean="0"/>
              <a:t>04-11-2020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0CE8-6545-4BF5-998E-C450B6DFD5FC}" type="slidenum">
              <a:rPr lang="es-CL" smtClean="0"/>
              <a:t>‹Nº›</a:t>
            </a:fld>
            <a:endParaRPr lang="es-C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054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6857D-5085-47DD-B05A-9E135014495C}" type="datetimeFigureOut">
              <a:rPr lang="es-CL" smtClean="0"/>
              <a:t>04-11-2020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0CE8-6545-4BF5-998E-C450B6DFD5F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92797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6857D-5085-47DD-B05A-9E135014495C}" type="datetimeFigureOut">
              <a:rPr lang="es-CL" smtClean="0"/>
              <a:t>04-11-2020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0CE8-6545-4BF5-998E-C450B6DFD5FC}" type="slidenum">
              <a:rPr lang="es-CL" smtClean="0"/>
              <a:t>‹Nº›</a:t>
            </a:fld>
            <a:endParaRPr lang="es-C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141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6857D-5085-47DD-B05A-9E135014495C}" type="datetimeFigureOut">
              <a:rPr lang="es-CL" smtClean="0"/>
              <a:t>04-11-2020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0CE8-6545-4BF5-998E-C450B6DFD5FC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907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6857D-5085-47DD-B05A-9E135014495C}" type="datetimeFigureOut">
              <a:rPr lang="es-CL" smtClean="0"/>
              <a:t>04-11-2020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0CE8-6545-4BF5-998E-C450B6DFD5FC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901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6857D-5085-47DD-B05A-9E135014495C}" type="datetimeFigureOut">
              <a:rPr lang="es-CL" smtClean="0"/>
              <a:t>04-11-2020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0CE8-6545-4BF5-998E-C450B6DFD5FC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326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6857D-5085-47DD-B05A-9E135014495C}" type="datetimeFigureOut">
              <a:rPr lang="es-CL" smtClean="0"/>
              <a:t>04-11-2020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0CE8-6545-4BF5-998E-C450B6DFD5F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52382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6857D-5085-47DD-B05A-9E135014495C}" type="datetimeFigureOut">
              <a:rPr lang="es-CL" smtClean="0"/>
              <a:t>04-11-2020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0CE8-6545-4BF5-998E-C450B6DFD5FC}" type="slidenum">
              <a:rPr lang="es-CL" smtClean="0"/>
              <a:t>‹Nº›</a:t>
            </a:fld>
            <a:endParaRPr lang="es-C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743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6857D-5085-47DD-B05A-9E135014495C}" type="datetimeFigureOut">
              <a:rPr lang="es-CL" smtClean="0"/>
              <a:t>04-11-2020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0CE8-6545-4BF5-998E-C450B6DFD5F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3813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6857D-5085-47DD-B05A-9E135014495C}" type="datetimeFigureOut">
              <a:rPr lang="es-CL" smtClean="0"/>
              <a:t>04-11-2020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0CE8-6545-4BF5-998E-C450B6DFD5FC}" type="slidenum">
              <a:rPr lang="es-CL" smtClean="0"/>
              <a:t>‹Nº›</a:t>
            </a:fld>
            <a:endParaRPr lang="es-C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997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6857D-5085-47DD-B05A-9E135014495C}" type="datetimeFigureOut">
              <a:rPr lang="es-CL" smtClean="0"/>
              <a:t>04-11-2020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0CE8-6545-4BF5-998E-C450B6DFD5FC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430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6857D-5085-47DD-B05A-9E135014495C}" type="datetimeFigureOut">
              <a:rPr lang="es-CL" smtClean="0"/>
              <a:t>04-11-2020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0CE8-6545-4BF5-998E-C450B6DFD5F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57363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6857D-5085-47DD-B05A-9E135014495C}" type="datetimeFigureOut">
              <a:rPr lang="es-CL" smtClean="0"/>
              <a:t>04-11-2020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0CE8-6545-4BF5-998E-C450B6DFD5FC}" type="slidenum">
              <a:rPr lang="es-CL" smtClean="0"/>
              <a:t>‹Nº›</a:t>
            </a:fld>
            <a:endParaRPr lang="es-C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47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6857D-5085-47DD-B05A-9E135014495C}" type="datetimeFigureOut">
              <a:rPr lang="es-CL" smtClean="0"/>
              <a:t>04-11-2020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0CE8-6545-4BF5-998E-C450B6DFD5F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85270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A76857D-5085-47DD-B05A-9E135014495C}" type="datetimeFigureOut">
              <a:rPr lang="es-CL" smtClean="0"/>
              <a:t>04-11-2020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A530CE8-6545-4BF5-998E-C450B6DFD5F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2632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2.xml.rels><?xml version="1.0" encoding="UTF-8" standalone="yes" ?><Relationships xmlns="http://schemas.openxmlformats.org/package/2006/relationships"><Relationship Id="rId3" Target="../media/image9.jpeg" Type="http://schemas.openxmlformats.org/officeDocument/2006/relationships/image"/><Relationship Id="rId2" Target="../media/image8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3" Target="../media/image11.jpeg" Type="http://schemas.openxmlformats.org/officeDocument/2006/relationships/image"/><Relationship Id="rId2" Target="../media/image10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3" Target="../media/image13.jpeg" Type="http://schemas.openxmlformats.org/officeDocument/2006/relationships/image"/><Relationship Id="rId2" Target="../media/image12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8" Target="../media/image16.png" Type="http://schemas.openxmlformats.org/officeDocument/2006/relationships/image"/><Relationship Id="rId3" Target="../media/media2.m4a" Type="http://schemas.microsoft.com/office/2007/relationships/media"/><Relationship Id="rId7" Target="../media/image15.jpeg" Type="http://schemas.openxmlformats.org/officeDocument/2006/relationships/image"/><Relationship Id="rId2" Target="../media/media1.m4a" Type="http://schemas.openxmlformats.org/officeDocument/2006/relationships/audio"/><Relationship Id="rId1" Target="../media/media1.m4a" Type="http://schemas.microsoft.com/office/2007/relationships/media"/><Relationship Id="rId6" Target="../media/image14.png" Type="http://schemas.openxmlformats.org/officeDocument/2006/relationships/image"/><Relationship Id="rId5" Target="../slideLayouts/slideLayout2.xml" Type="http://schemas.openxmlformats.org/officeDocument/2006/relationships/slideLayout"/><Relationship Id="rId4" Target="../media/media2.m4a" Type="http://schemas.openxmlformats.org/officeDocument/2006/relationships/audio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 ?><Relationships xmlns="http://schemas.openxmlformats.org/package/2006/relationships"><Relationship Id="rId8" Target="../media/image20.jpeg" Type="http://schemas.openxmlformats.org/officeDocument/2006/relationships/image"/><Relationship Id="rId3" Target="../slideLayouts/slideLayout2.xml" Type="http://schemas.openxmlformats.org/officeDocument/2006/relationships/slideLayout"/><Relationship Id="rId7" Target="../media/image19.jpeg" Type="http://schemas.openxmlformats.org/officeDocument/2006/relationships/image"/><Relationship Id="rId2" Target="../media/media3.m4a" Type="http://schemas.openxmlformats.org/officeDocument/2006/relationships/audio"/><Relationship Id="rId1" Target="../media/media3.m4a" Type="http://schemas.microsoft.com/office/2007/relationships/media"/><Relationship Id="rId6" Target="../media/image18.jpeg" Type="http://schemas.openxmlformats.org/officeDocument/2006/relationships/image"/><Relationship Id="rId5" Target="../media/image16.png" Type="http://schemas.openxmlformats.org/officeDocument/2006/relationships/image"/><Relationship Id="rId4" Target="../media/image14.png" Type="http://schemas.openxmlformats.org/officeDocument/2006/relationships/image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sz="5000" b="1" u="sng" dirty="0" smtClean="0"/>
              <a:t>LA IGLESIA EN LA EDAD MEDIA</a:t>
            </a:r>
            <a:endParaRPr lang="es-CL" sz="5000" b="1" u="sng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s-CL" dirty="0" smtClean="0"/>
              <a:t>HISTORIA,GEOGRAFÍA Y CIENCIAS SOCIALES</a:t>
            </a:r>
          </a:p>
          <a:p>
            <a:r>
              <a:rPr lang="es-CL" dirty="0" smtClean="0"/>
              <a:t>7°BÁSICOS</a:t>
            </a:r>
          </a:p>
          <a:p>
            <a:r>
              <a:rPr lang="es-CL" dirty="0" smtClean="0"/>
              <a:t>NOVIEMBRE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037"/>
            <a:ext cx="2938527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395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8" y="1711956"/>
            <a:ext cx="6074709" cy="230012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6396"/>
            <a:ext cx="2944623" cy="103031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831601" y="267694"/>
            <a:ext cx="90427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200" b="1" u="sng" dirty="0"/>
              <a:t>2.- Observa atentamente las siguientes imágenes de la Iglesia Católica y luego completa el cuadro que se presenta a continuación.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48818" y="1231858"/>
            <a:ext cx="1097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u="sng" dirty="0"/>
              <a:t>Imagen 1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666148" y="1232089"/>
            <a:ext cx="1115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u="sng" dirty="0" smtClean="0"/>
              <a:t>Imagen </a:t>
            </a:r>
            <a:r>
              <a:rPr lang="es-CL" b="1" u="sng" dirty="0"/>
              <a:t>2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/>
          <a:srcRect b="63874"/>
          <a:stretch/>
        </p:blipFill>
        <p:spPr>
          <a:xfrm>
            <a:off x="0" y="4263059"/>
            <a:ext cx="6104586" cy="2591264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14938" y="3952902"/>
            <a:ext cx="1115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u="sng" dirty="0"/>
              <a:t>Imagen 3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3394144" y="3923315"/>
            <a:ext cx="1115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u="sng" dirty="0"/>
              <a:t>Imagen 4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/>
          <a:srcRect t="35641"/>
          <a:stretch/>
        </p:blipFill>
        <p:spPr>
          <a:xfrm>
            <a:off x="6468191" y="2743200"/>
            <a:ext cx="5723809" cy="342021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4412" y="2908674"/>
            <a:ext cx="28571" cy="3276190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6453252" y="2096869"/>
            <a:ext cx="52312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u="sng" dirty="0"/>
              <a:t>Rol de la iglesia católica como elemento unificador </a:t>
            </a:r>
            <a:endParaRPr lang="es-CL" b="1" u="sng" dirty="0" smtClean="0"/>
          </a:p>
          <a:p>
            <a:r>
              <a:rPr lang="es-CL" b="1" u="sng" dirty="0" smtClean="0"/>
              <a:t>de </a:t>
            </a:r>
            <a:r>
              <a:rPr lang="es-CL" b="1" u="sng" dirty="0"/>
              <a:t>Europa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6597549" y="3204865"/>
            <a:ext cx="1133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/>
              <a:t>Imagen 01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6629340" y="3975622"/>
            <a:ext cx="1133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/>
              <a:t>Imagen 02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6597549" y="4805103"/>
            <a:ext cx="1133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/>
              <a:t>Imagen 03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6597549" y="5558691"/>
            <a:ext cx="1133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/>
              <a:t>Imagen 04</a:t>
            </a:r>
          </a:p>
        </p:txBody>
      </p:sp>
    </p:spTree>
    <p:extLst>
      <p:ext uri="{BB962C8B-B14F-4D97-AF65-F5344CB8AC3E}">
        <p14:creationId xmlns:p14="http://schemas.microsoft.com/office/powerpoint/2010/main" val="1565942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67367" y="2356835"/>
            <a:ext cx="10244069" cy="4407676"/>
          </a:xfrm>
        </p:spPr>
        <p:txBody>
          <a:bodyPr/>
          <a:lstStyle/>
          <a:p>
            <a:r>
              <a:rPr lang="es-CL" b="1" u="sng" dirty="0"/>
              <a:t>Objetivo priorizado: OA 12</a:t>
            </a:r>
            <a:r>
              <a:rPr lang="es-CL" dirty="0"/>
              <a:t/>
            </a:r>
            <a:br>
              <a:rPr lang="es-CL" dirty="0"/>
            </a:br>
            <a:r>
              <a:rPr lang="es-CL" dirty="0"/>
              <a:t>Analizar las transformaciones que se producen en Europa a partir del siglo XII, considerando el renacimiento de la vida urbana, los cambios demográficos, las innovaciones tecnológicas, el desarrollo del comercio y el surgimiento de las universidades</a:t>
            </a:r>
            <a:r>
              <a:rPr lang="es-CL" dirty="0" smtClean="0"/>
              <a:t>.</a:t>
            </a:r>
          </a:p>
          <a:p>
            <a:pPr algn="just"/>
            <a:r>
              <a:rPr lang="es-CL" b="1" dirty="0" smtClean="0"/>
              <a:t>Objetivo de la </a:t>
            </a:r>
            <a:r>
              <a:rPr lang="es-CL" b="1" dirty="0"/>
              <a:t>clase</a:t>
            </a:r>
            <a:r>
              <a:rPr lang="es-CL" b="1" dirty="0" smtClean="0"/>
              <a:t>: </a:t>
            </a:r>
            <a:r>
              <a:rPr lang="es-CL" dirty="0" smtClean="0"/>
              <a:t>Explicar </a:t>
            </a:r>
            <a:r>
              <a:rPr lang="es-CL" dirty="0"/>
              <a:t>el rol de la Iglesia Católica y la visión cristiana del </a:t>
            </a:r>
            <a:r>
              <a:rPr lang="es-CL" dirty="0" smtClean="0"/>
              <a:t>mundo como </a:t>
            </a:r>
            <a:r>
              <a:rPr lang="es-CL" dirty="0"/>
              <a:t>elementos unificadores de Europa durante la Edad Media.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042"/>
            <a:ext cx="2938527" cy="103031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480" y="41380"/>
            <a:ext cx="4232051" cy="236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17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u="sng" dirty="0"/>
              <a:t>LA IGLESIA EN LA EDAD MEDIA</a:t>
            </a:r>
            <a:endParaRPr lang="es-CL" b="1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CL" sz="2500" dirty="0"/>
              <a:t>En el transcurso de la Edad Media, el Cristianismo se fue consolidando como un </a:t>
            </a:r>
            <a:r>
              <a:rPr lang="es-CL" sz="2500" dirty="0" smtClean="0"/>
              <a:t>elemento constitutivo </a:t>
            </a:r>
            <a:r>
              <a:rPr lang="es-CL" sz="2500" dirty="0"/>
              <a:t>y fundamental de la cultura occidental. Siendo primeramente reconocido </a:t>
            </a:r>
            <a:r>
              <a:rPr lang="es-CL" sz="2500" dirty="0" smtClean="0"/>
              <a:t>como el </a:t>
            </a:r>
            <a:r>
              <a:rPr lang="es-CL" sz="2500" dirty="0"/>
              <a:t>legítimo intermediario entre el hombre y Dios. Siendo a la vez uno de los pilares de </a:t>
            </a:r>
            <a:r>
              <a:rPr lang="es-CL" sz="2500" dirty="0" smtClean="0"/>
              <a:t>la identidad </a:t>
            </a:r>
            <a:r>
              <a:rPr lang="es-CL" sz="2500" dirty="0"/>
              <a:t>e influencia que se le asignar a la fe en la estructuración de la cultural </a:t>
            </a:r>
            <a:r>
              <a:rPr lang="es-CL" sz="2500" dirty="0" smtClean="0"/>
              <a:t>medieval europea</a:t>
            </a:r>
            <a:endParaRPr lang="es-CL" sz="25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3863" y="196042"/>
            <a:ext cx="2938527" cy="103031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9266" y="4614526"/>
            <a:ext cx="4271499" cy="201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06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0854" y="1226355"/>
            <a:ext cx="9601196" cy="4472071"/>
          </a:xfrm>
        </p:spPr>
        <p:txBody>
          <a:bodyPr>
            <a:normAutofit/>
          </a:bodyPr>
          <a:lstStyle/>
          <a:p>
            <a:pPr algn="just"/>
            <a:r>
              <a:rPr lang="es-CL" sz="2500" dirty="0"/>
              <a:t>La cristianización de </a:t>
            </a:r>
            <a:r>
              <a:rPr lang="es-CL" sz="2500" dirty="0" smtClean="0"/>
              <a:t>la población </a:t>
            </a:r>
            <a:r>
              <a:rPr lang="es-CL" sz="2500" dirty="0"/>
              <a:t>asentada en </a:t>
            </a:r>
            <a:r>
              <a:rPr lang="es-CL" sz="2500" dirty="0" smtClean="0"/>
              <a:t>los antiguos </a:t>
            </a:r>
            <a:r>
              <a:rPr lang="es-CL" sz="2500" dirty="0"/>
              <a:t>dominios romanos</a:t>
            </a:r>
            <a:r>
              <a:rPr lang="es-CL" sz="2500" dirty="0" smtClean="0"/>
              <a:t>, como </a:t>
            </a:r>
            <a:r>
              <a:rPr lang="es-CL" sz="2500" dirty="0"/>
              <a:t>las regiones bárbaras</a:t>
            </a:r>
            <a:r>
              <a:rPr lang="es-CL" sz="2500" dirty="0" smtClean="0"/>
              <a:t>, implicó </a:t>
            </a:r>
            <a:r>
              <a:rPr lang="es-CL" sz="2500" dirty="0"/>
              <a:t>un proceso que </a:t>
            </a:r>
            <a:r>
              <a:rPr lang="es-CL" sz="2500" dirty="0" smtClean="0"/>
              <a:t>se desarrolló </a:t>
            </a:r>
            <a:r>
              <a:rPr lang="es-CL" sz="2500" dirty="0"/>
              <a:t>a través de </a:t>
            </a:r>
            <a:r>
              <a:rPr lang="es-CL" sz="2500" dirty="0" smtClean="0"/>
              <a:t>la difusión </a:t>
            </a:r>
            <a:r>
              <a:rPr lang="es-CL" sz="2500" dirty="0"/>
              <a:t>del credo, la </a:t>
            </a:r>
            <a:r>
              <a:rPr lang="es-CL" sz="2500" dirty="0" smtClean="0"/>
              <a:t>creación de </a:t>
            </a:r>
            <a:r>
              <a:rPr lang="es-CL" sz="2500" dirty="0"/>
              <a:t>una institucionalidad y </a:t>
            </a:r>
            <a:r>
              <a:rPr lang="es-CL" sz="2500" dirty="0" smtClean="0"/>
              <a:t>la implantación </a:t>
            </a:r>
            <a:r>
              <a:rPr lang="es-CL" sz="2500" dirty="0"/>
              <a:t>de un </a:t>
            </a:r>
            <a:r>
              <a:rPr lang="es-CL" sz="2500" dirty="0" smtClean="0"/>
              <a:t>sistema religioso</a:t>
            </a:r>
            <a:r>
              <a:rPr lang="es-CL" sz="2500" dirty="0"/>
              <a:t>, que impregnó </a:t>
            </a:r>
            <a:r>
              <a:rPr lang="es-CL" sz="2500" dirty="0" smtClean="0"/>
              <a:t>las estructuras </a:t>
            </a:r>
            <a:r>
              <a:rPr lang="es-CL" sz="2500" dirty="0"/>
              <a:t>sociales y </a:t>
            </a:r>
            <a:r>
              <a:rPr lang="es-CL" sz="2500" dirty="0" smtClean="0"/>
              <a:t>los ámbitos </a:t>
            </a:r>
            <a:r>
              <a:rPr lang="es-CL" sz="2500" dirty="0"/>
              <a:t>de la vida cotidiana </a:t>
            </a:r>
            <a:r>
              <a:rPr lang="es-CL" sz="2500" dirty="0" smtClean="0"/>
              <a:t>del Medioevo</a:t>
            </a:r>
            <a:r>
              <a:rPr lang="es-CL" sz="2500" dirty="0"/>
              <a:t>. </a:t>
            </a:r>
            <a:endParaRPr lang="es-CL" sz="2500" dirty="0" smtClean="0"/>
          </a:p>
          <a:p>
            <a:pPr algn="just"/>
            <a:r>
              <a:rPr lang="es-CL" sz="2500" dirty="0"/>
              <a:t>Al mismo tiempo, la </a:t>
            </a:r>
            <a:r>
              <a:rPr lang="es-CL" sz="2500" dirty="0" smtClean="0"/>
              <a:t>Iglesia católica </a:t>
            </a:r>
            <a:r>
              <a:rPr lang="es-CL" sz="2500" dirty="0"/>
              <a:t>se constituyó en </a:t>
            </a:r>
            <a:r>
              <a:rPr lang="es-CL" sz="2500" dirty="0" smtClean="0"/>
              <a:t>una fuente </a:t>
            </a:r>
            <a:r>
              <a:rPr lang="es-CL" sz="2500" dirty="0"/>
              <a:t>de poder que llevó a </a:t>
            </a:r>
            <a:r>
              <a:rPr lang="es-CL" sz="2500" dirty="0" smtClean="0"/>
              <a:t>la legitimación </a:t>
            </a:r>
            <a:r>
              <a:rPr lang="es-CL" sz="2500" dirty="0"/>
              <a:t>de los </a:t>
            </a:r>
            <a:r>
              <a:rPr lang="es-CL" sz="2500" dirty="0" smtClean="0"/>
              <a:t>soberanos de </a:t>
            </a:r>
            <a:r>
              <a:rPr lang="es-CL" sz="2500" dirty="0"/>
              <a:t>los distintos reinos o imperios que se fueron constituyendo, lo que incluso la llevó </a:t>
            </a:r>
            <a:r>
              <a:rPr lang="es-CL" sz="2500" dirty="0" smtClean="0"/>
              <a:t>a rivalizar </a:t>
            </a:r>
            <a:r>
              <a:rPr lang="es-CL" sz="2500" dirty="0"/>
              <a:t>con ellos.</a:t>
            </a:r>
          </a:p>
          <a:p>
            <a:pPr algn="just"/>
            <a:endParaRPr lang="es-CL" sz="25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042"/>
            <a:ext cx="2944623" cy="103031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424" y="4537988"/>
            <a:ext cx="2300824" cy="232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648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707" y="337351"/>
            <a:ext cx="9601196" cy="1303867"/>
          </a:xfrm>
        </p:spPr>
        <p:txBody>
          <a:bodyPr/>
          <a:lstStyle/>
          <a:p>
            <a:r>
              <a:rPr lang="es-CL" b="1" u="sng" dirty="0" smtClean="0"/>
              <a:t>AUDIOS EXPLICATIVOS</a:t>
            </a:r>
            <a:endParaRPr lang="es-CL" b="1" u="sng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76911" y="93370"/>
            <a:ext cx="2944623" cy="103031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8221" y="2158754"/>
            <a:ext cx="2514600" cy="1819275"/>
          </a:xfrm>
          <a:prstGeom prst="rect">
            <a:avLst/>
          </a:prstGeom>
        </p:spPr>
      </p:pic>
      <p:pic>
        <p:nvPicPr>
          <p:cNvPr id="6" name="LA IGLESI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915436" y="2397616"/>
            <a:ext cx="609600" cy="6096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928056" y="2486972"/>
            <a:ext cx="5537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200" b="1" u="sng" dirty="0" smtClean="0"/>
              <a:t>1)</a:t>
            </a:r>
            <a:endParaRPr lang="es-CL" sz="2200" b="1" u="sng" dirty="0"/>
          </a:p>
        </p:txBody>
      </p:sp>
      <p:sp>
        <p:nvSpPr>
          <p:cNvPr id="8" name="CuadroTexto 7"/>
          <p:cNvSpPr txBox="1"/>
          <p:nvPr/>
        </p:nvSpPr>
        <p:spPr>
          <a:xfrm>
            <a:off x="3906323" y="3548169"/>
            <a:ext cx="6310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200" b="1" dirty="0" smtClean="0"/>
              <a:t>2)</a:t>
            </a:r>
            <a:endParaRPr lang="es-CL" sz="2200" b="1" dirty="0"/>
          </a:p>
        </p:txBody>
      </p:sp>
      <p:pic>
        <p:nvPicPr>
          <p:cNvPr id="9" name="LA IGLESIA EDAD MEDIA 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915436" y="34588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23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39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478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u="sng" dirty="0"/>
              <a:t>El </a:t>
            </a:r>
            <a:r>
              <a:rPr lang="es-CL" b="1" u="sng" dirty="0" smtClean="0"/>
              <a:t>Poder Eclesiástico</a:t>
            </a:r>
            <a:endParaRPr lang="es-CL" b="1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4486" y="2376628"/>
            <a:ext cx="10617557" cy="4255992"/>
          </a:xfrm>
        </p:spPr>
        <p:txBody>
          <a:bodyPr>
            <a:normAutofit lnSpcReduction="10000"/>
          </a:bodyPr>
          <a:lstStyle/>
          <a:p>
            <a:pPr algn="just"/>
            <a:r>
              <a:rPr lang="es-CL" sz="2500" dirty="0"/>
              <a:t>De esta forma, la Iglesia católica fue el más poderoso pilar de la sociedad en la </a:t>
            </a:r>
            <a:r>
              <a:rPr lang="es-CL" sz="2500" dirty="0" smtClean="0"/>
              <a:t>época feudal</a:t>
            </a:r>
            <a:r>
              <a:rPr lang="es-CL" sz="2500" dirty="0"/>
              <a:t>. Tuvo influencias profundas en todos los órdenes de la vida del medioevo, y </a:t>
            </a:r>
            <a:r>
              <a:rPr lang="es-CL" sz="2500" dirty="0" smtClean="0"/>
              <a:t>ningún sector </a:t>
            </a:r>
            <a:r>
              <a:rPr lang="es-CL" sz="2500" dirty="0"/>
              <a:t>de la sociedad se mantuvo ajeno a dichas influencias. Diversas </a:t>
            </a:r>
            <a:r>
              <a:rPr lang="es-CL" sz="2500" dirty="0" smtClean="0"/>
              <a:t>circunstancias explican </a:t>
            </a:r>
            <a:r>
              <a:rPr lang="es-CL" sz="2500" dirty="0"/>
              <a:t>esta extraordinaria influencia eclesiástica durante esta etapa de la </a:t>
            </a:r>
            <a:r>
              <a:rPr lang="es-CL" sz="2500" dirty="0" smtClean="0"/>
              <a:t>historia europea </a:t>
            </a:r>
            <a:r>
              <a:rPr lang="es-CL" sz="2500" dirty="0"/>
              <a:t>y las profundas huellas culturales y religiosas que dejaron en Europa y el </a:t>
            </a:r>
            <a:r>
              <a:rPr lang="es-CL" sz="2500" dirty="0" smtClean="0"/>
              <a:t>mundo occidental.</a:t>
            </a:r>
          </a:p>
          <a:p>
            <a:pPr algn="just"/>
            <a:r>
              <a:rPr lang="es-CL" sz="2500" dirty="0"/>
              <a:t>La unidad y la universalidad de la fe cristiana caracterizaron la vida religiosa medieval</a:t>
            </a:r>
            <a:r>
              <a:rPr lang="es-CL" sz="2500" dirty="0" smtClean="0"/>
              <a:t>. Ninguna </a:t>
            </a:r>
            <a:r>
              <a:rPr lang="es-CL" sz="2500" dirty="0"/>
              <a:t>religión disputó, en efecto, al catolicismo durante la Edad Media el gobierno </a:t>
            </a:r>
            <a:r>
              <a:rPr lang="es-CL" sz="2500" dirty="0" smtClean="0"/>
              <a:t>de las </a:t>
            </a:r>
            <a:r>
              <a:rPr lang="es-CL" sz="2500" dirty="0"/>
              <a:t>almas en la Europa de Occidente. Más aún, la Iglesia, apoyada en los </a:t>
            </a:r>
            <a:r>
              <a:rPr lang="es-CL" sz="2500" dirty="0" smtClean="0"/>
              <a:t>poderes temporales</a:t>
            </a:r>
            <a:r>
              <a:rPr lang="es-CL" sz="2500" dirty="0"/>
              <a:t>, combatió en las cruzadas a los musulmanes en el Medio Oriente y en Europa</a:t>
            </a:r>
          </a:p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042"/>
            <a:ext cx="2944623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916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90095" y="2337991"/>
            <a:ext cx="9601196" cy="3318936"/>
          </a:xfrm>
        </p:spPr>
        <p:txBody>
          <a:bodyPr>
            <a:normAutofit/>
          </a:bodyPr>
          <a:lstStyle/>
          <a:p>
            <a:pPr algn="just"/>
            <a:r>
              <a:rPr lang="es-CL" dirty="0"/>
              <a:t>Otra de las circunstancias que explican la influencia de la Iglesia es el predominio </a:t>
            </a:r>
            <a:r>
              <a:rPr lang="es-CL" dirty="0" smtClean="0"/>
              <a:t>cultural del </a:t>
            </a:r>
            <a:r>
              <a:rPr lang="es-CL" dirty="0"/>
              <a:t>clero (sacerdotes, obispos </a:t>
            </a:r>
            <a:r>
              <a:rPr lang="es-CL" dirty="0" smtClean="0"/>
              <a:t>y cardenales</a:t>
            </a:r>
            <a:r>
              <a:rPr lang="es-CL" dirty="0"/>
              <a:t>), casi la única </a:t>
            </a:r>
            <a:r>
              <a:rPr lang="es-CL" dirty="0" smtClean="0"/>
              <a:t>clase letrada </a:t>
            </a:r>
            <a:r>
              <a:rPr lang="es-CL" dirty="0"/>
              <a:t>durante la Edad Media. </a:t>
            </a:r>
            <a:r>
              <a:rPr lang="es-CL" dirty="0" smtClean="0"/>
              <a:t>Los campesinos</a:t>
            </a:r>
            <a:r>
              <a:rPr lang="es-CL" dirty="0"/>
              <a:t>, por lo agobiador de </a:t>
            </a:r>
            <a:r>
              <a:rPr lang="es-CL" dirty="0" smtClean="0"/>
              <a:t>su trabajo</a:t>
            </a:r>
            <a:r>
              <a:rPr lang="es-CL" dirty="0"/>
              <a:t>, y los nobles, por su </a:t>
            </a:r>
            <a:r>
              <a:rPr lang="es-CL" dirty="0" smtClean="0"/>
              <a:t>poca preocupación </a:t>
            </a:r>
            <a:r>
              <a:rPr lang="es-CL" dirty="0"/>
              <a:t>para la vida del espíritu</a:t>
            </a:r>
            <a:r>
              <a:rPr lang="es-CL" dirty="0" smtClean="0"/>
              <a:t>, fueron</a:t>
            </a:r>
            <a:r>
              <a:rPr lang="es-CL" dirty="0"/>
              <a:t>, en su mayoría, analfabetos</a:t>
            </a:r>
            <a:r>
              <a:rPr lang="es-CL" dirty="0" smtClean="0"/>
              <a:t>. En </a:t>
            </a:r>
            <a:r>
              <a:rPr lang="es-CL" dirty="0"/>
              <a:t>aquellos años ser laico (</a:t>
            </a:r>
            <a:r>
              <a:rPr lang="es-CL" dirty="0" smtClean="0"/>
              <a:t>no miembro </a:t>
            </a:r>
            <a:r>
              <a:rPr lang="es-CL" dirty="0"/>
              <a:t>formal de la Iglesia) era </a:t>
            </a:r>
            <a:r>
              <a:rPr lang="es-CL" dirty="0" smtClean="0"/>
              <a:t>estar al </a:t>
            </a:r>
            <a:r>
              <a:rPr lang="es-CL" dirty="0"/>
              <a:t>margen del saber letrado.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6911" y="196042"/>
            <a:ext cx="2944623" cy="1030313"/>
          </a:xfrm>
          <a:prstGeom prst="rect">
            <a:avLst/>
          </a:prstGeom>
        </p:spPr>
      </p:pic>
      <p:pic>
        <p:nvPicPr>
          <p:cNvPr id="5" name="IGLESI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95400" y="5171941"/>
            <a:ext cx="609600" cy="6096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7513" y="594916"/>
            <a:ext cx="3494803" cy="17430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1508" y="594915"/>
            <a:ext cx="3289583" cy="17430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77219" y="4855210"/>
            <a:ext cx="1712848" cy="124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5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8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9644" y="428341"/>
            <a:ext cx="9601196" cy="1303867"/>
          </a:xfrm>
        </p:spPr>
        <p:txBody>
          <a:bodyPr/>
          <a:lstStyle/>
          <a:p>
            <a:r>
              <a:rPr lang="es-CL" b="1" u="sng" dirty="0" smtClean="0"/>
              <a:t>ACTIVIDAD: </a:t>
            </a:r>
            <a:endParaRPr lang="es-CL" b="1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7062" y="2505417"/>
            <a:ext cx="10772103" cy="331893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CL" b="1" u="sng" dirty="0"/>
              <a:t>1.- Lee y analiza atentamente la siguiente cita acerca de la cristianización </a:t>
            </a:r>
            <a:r>
              <a:rPr lang="es-CL" b="1" u="sng" dirty="0" smtClean="0"/>
              <a:t>del Occidente </a:t>
            </a:r>
            <a:r>
              <a:rPr lang="es-CL" b="1" u="sng" dirty="0"/>
              <a:t>de la Edad Media y luego responde las preguntas que se </a:t>
            </a:r>
            <a:r>
              <a:rPr lang="es-CL" b="1" u="sng" dirty="0" smtClean="0"/>
              <a:t>presentan a </a:t>
            </a:r>
            <a:r>
              <a:rPr lang="es-CL" b="1" u="sng" dirty="0"/>
              <a:t>continuación</a:t>
            </a:r>
            <a:r>
              <a:rPr lang="es-CL" b="1" u="sng" dirty="0" smtClean="0"/>
              <a:t>.( EN TU CUADERNO)</a:t>
            </a:r>
          </a:p>
          <a:p>
            <a:pPr algn="just"/>
            <a:r>
              <a:rPr lang="es-CL" dirty="0"/>
              <a:t>“El Occidente de la Edad Media fue uniformizado por la cristianización. En un </a:t>
            </a:r>
            <a:r>
              <a:rPr lang="es-CL" dirty="0" smtClean="0"/>
              <a:t>principio fueron </a:t>
            </a:r>
            <a:r>
              <a:rPr lang="es-CL" dirty="0"/>
              <a:t>los obispos, cuyo poder se había acrecentado, quienes gobernaron esta área</a:t>
            </a:r>
            <a:r>
              <a:rPr lang="es-CL" dirty="0" smtClean="0"/>
              <a:t>, particularmente </a:t>
            </a:r>
            <a:r>
              <a:rPr lang="es-CL" dirty="0"/>
              <a:t>en la administración de las ciudades. Con ellos, el Occidente cristiano </a:t>
            </a:r>
            <a:r>
              <a:rPr lang="es-CL" dirty="0" smtClean="0"/>
              <a:t>se dividió </a:t>
            </a:r>
            <a:r>
              <a:rPr lang="es-CL" dirty="0"/>
              <a:t>en territorios que correspondían fundamentalmente a las antiguas </a:t>
            </a:r>
            <a:r>
              <a:rPr lang="es-CL" dirty="0" smtClean="0"/>
              <a:t>divisiones administrativas </a:t>
            </a:r>
            <a:r>
              <a:rPr lang="es-CL" dirty="0"/>
              <a:t>romanas. Eran las diócesis. Entre los siglos IV y VIII el monaquismo </a:t>
            </a:r>
            <a:r>
              <a:rPr lang="es-CL" dirty="0" smtClean="0"/>
              <a:t>tuvo un </a:t>
            </a:r>
            <a:r>
              <a:rPr lang="es-CL" dirty="0"/>
              <a:t>papel esencial en la cristianización de los campesinos paganos.”</a:t>
            </a:r>
          </a:p>
          <a:p>
            <a:pPr algn="r"/>
            <a:r>
              <a:rPr lang="es-CL" sz="1600" dirty="0"/>
              <a:t>Jacques le </a:t>
            </a:r>
            <a:r>
              <a:rPr lang="es-CL" sz="1600" dirty="0" err="1"/>
              <a:t>Goff</a:t>
            </a:r>
            <a:r>
              <a:rPr lang="es-CL" sz="1600" dirty="0"/>
              <a:t>. </a:t>
            </a:r>
            <a:r>
              <a:rPr lang="es-CL" sz="1600" dirty="0" err="1"/>
              <a:t>L’Europe</a:t>
            </a:r>
            <a:r>
              <a:rPr lang="es-CL" sz="1600" dirty="0"/>
              <a:t> </a:t>
            </a:r>
            <a:r>
              <a:rPr lang="es-CL" sz="1600" dirty="0" err="1"/>
              <a:t>est</a:t>
            </a:r>
            <a:r>
              <a:rPr lang="es-CL" sz="1600" dirty="0"/>
              <a:t>-elle </a:t>
            </a:r>
            <a:r>
              <a:rPr lang="es-CL" sz="1600" dirty="0" err="1"/>
              <a:t>née</a:t>
            </a:r>
            <a:r>
              <a:rPr lang="es-CL" sz="1600" dirty="0"/>
              <a:t> </a:t>
            </a:r>
            <a:r>
              <a:rPr lang="es-CL" sz="1600" dirty="0" err="1"/>
              <a:t>au</a:t>
            </a:r>
            <a:r>
              <a:rPr lang="es-CL" sz="1600" dirty="0"/>
              <a:t> </a:t>
            </a:r>
            <a:r>
              <a:rPr lang="es-CL" sz="1600" dirty="0" err="1"/>
              <a:t>Moyen</a:t>
            </a:r>
            <a:r>
              <a:rPr lang="es-CL" sz="1600" dirty="0"/>
              <a:t> </a:t>
            </a:r>
            <a:r>
              <a:rPr lang="es-CL" sz="1600" dirty="0" err="1"/>
              <a:t>Age</a:t>
            </a:r>
            <a:r>
              <a:rPr lang="es-CL" sz="1600" dirty="0"/>
              <a:t>? Ediciones du Senil, París, 2003.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04" y="196042"/>
            <a:ext cx="2944623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693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sz="3000" dirty="0"/>
              <a:t>a) ¿Cuál fue el elemento unificador de Occidente tras la caída del Imperio romano? ¿</a:t>
            </a:r>
            <a:r>
              <a:rPr lang="es-CL" sz="3000" dirty="0" smtClean="0"/>
              <a:t>Por qué?</a:t>
            </a:r>
          </a:p>
          <a:p>
            <a:r>
              <a:rPr lang="es-CL" sz="3000" dirty="0"/>
              <a:t>b) ¿Quiénes se hicieron cargo de la administración de las ciudades tras el declive </a:t>
            </a:r>
            <a:r>
              <a:rPr lang="es-CL" sz="3000" dirty="0" smtClean="0"/>
              <a:t>de Roma?</a:t>
            </a:r>
          </a:p>
          <a:p>
            <a:r>
              <a:rPr lang="es-CL" sz="3000" dirty="0" smtClean="0"/>
              <a:t>c)¿Qué </a:t>
            </a:r>
            <a:r>
              <a:rPr lang="es-CL" sz="3000" dirty="0"/>
              <a:t>eran las diócesis</a:t>
            </a:r>
            <a:r>
              <a:rPr lang="es-CL" sz="3000" dirty="0" smtClean="0"/>
              <a:t>?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042"/>
            <a:ext cx="2944623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5891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439</TotalTime>
  <Words>661</Words>
  <Application>Microsoft Office PowerPoint</Application>
  <PresentationFormat>Panorámica</PresentationFormat>
  <Paragraphs>37</Paragraphs>
  <Slides>10</Slides>
  <Notes>1</Notes>
  <HiddenSlides>0</HiddenSlides>
  <MMClips>3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Garamond</vt:lpstr>
      <vt:lpstr>Orgánico</vt:lpstr>
      <vt:lpstr>LA IGLESIA EN LA EDAD MEDIA</vt:lpstr>
      <vt:lpstr>Presentación de PowerPoint</vt:lpstr>
      <vt:lpstr>LA IGLESIA EN LA EDAD MEDIA</vt:lpstr>
      <vt:lpstr>Presentación de PowerPoint</vt:lpstr>
      <vt:lpstr>AUDIOS EXPLICATIVOS</vt:lpstr>
      <vt:lpstr>El Poder Eclesiástico</vt:lpstr>
      <vt:lpstr>Presentación de PowerPoint</vt:lpstr>
      <vt:lpstr>ACTIVIDAD: 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N°3</dc:creator>
  <cp:lastModifiedBy>N°3</cp:lastModifiedBy>
  <cp:revision>42</cp:revision>
  <dcterms:created xsi:type="dcterms:W3CDTF">2020-11-02T19:25:04Z</dcterms:created>
  <dcterms:modified xsi:type="dcterms:W3CDTF">2020-11-04T21:02:16Z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5354222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