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522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443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530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252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136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786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035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712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264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34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2575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FD29-8546-44DD-BA1D-5DC7F5640732}" type="datetimeFigureOut">
              <a:rPr lang="es-CL" smtClean="0"/>
              <a:t>06-11-2020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C789B-0103-4299-B5B3-D04FA89BAA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890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efeutp@laprovidenciarecoleta.c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ARTES VISUALES – SEGUNDO SEMESTRE 2020</a:t>
            </a:r>
            <a:br>
              <a:rPr lang="es-CL" sz="2400" b="1" dirty="0" smtClean="0">
                <a:solidFill>
                  <a:srgbClr val="7030A0"/>
                </a:solidFill>
              </a:rPr>
            </a:br>
            <a:r>
              <a:rPr lang="es-CL" sz="2400" b="1" dirty="0" smtClean="0">
                <a:solidFill>
                  <a:srgbClr val="7030A0"/>
                </a:solidFill>
              </a:rPr>
              <a:t>GUIA: 2</a:t>
            </a:r>
            <a:br>
              <a:rPr lang="es-CL" sz="2400" b="1" dirty="0" smtClean="0">
                <a:solidFill>
                  <a:srgbClr val="7030A0"/>
                </a:solidFill>
              </a:rPr>
            </a:br>
            <a:r>
              <a:rPr lang="es-CL" sz="2400" b="1" dirty="0" smtClean="0">
                <a:solidFill>
                  <a:srgbClr val="7030A0"/>
                </a:solidFill>
              </a:rPr>
              <a:t/>
            </a:r>
            <a:br>
              <a:rPr lang="es-CL" sz="2400" b="1" dirty="0" smtClean="0">
                <a:solidFill>
                  <a:srgbClr val="7030A0"/>
                </a:solidFill>
              </a:rPr>
            </a:br>
            <a:endParaRPr lang="es-CL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8058" y="2824272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s-CL" sz="9600" dirty="0" smtClean="0">
                <a:solidFill>
                  <a:srgbClr val="00B0F0"/>
                </a:solidFill>
              </a:rPr>
              <a:t>CURSO: 8° AÑO B. </a:t>
            </a:r>
          </a:p>
          <a:p>
            <a:r>
              <a:rPr lang="es-CL" sz="9600" dirty="0" smtClean="0">
                <a:solidFill>
                  <a:srgbClr val="00B0F0"/>
                </a:solidFill>
              </a:rPr>
              <a:t>ASIGNATURA:  ARTES VISUALES.</a:t>
            </a:r>
          </a:p>
          <a:p>
            <a:r>
              <a:rPr lang="es-CL" sz="9600" dirty="0" smtClean="0">
                <a:solidFill>
                  <a:srgbClr val="00B0F0"/>
                </a:solidFill>
              </a:rPr>
              <a:t>FECHA:  6 AL 13 DE NOVIEMBRE</a:t>
            </a:r>
          </a:p>
          <a:p>
            <a:r>
              <a:rPr lang="es-CL" sz="9600" dirty="0" smtClean="0">
                <a:solidFill>
                  <a:srgbClr val="00B0F0"/>
                </a:solidFill>
              </a:rPr>
              <a:t>DÍA Y HORA DE TRABAJO: 8° B = Según calendario semanal de actividades.</a:t>
            </a:r>
          </a:p>
          <a:p>
            <a:endParaRPr lang="es-CL" sz="9600" dirty="0">
              <a:solidFill>
                <a:srgbClr val="00B0F0"/>
              </a:solidFill>
            </a:endParaRPr>
          </a:p>
          <a:p>
            <a:r>
              <a:rPr lang="es-CL" sz="9600" dirty="0" smtClean="0">
                <a:solidFill>
                  <a:srgbClr val="00B050"/>
                </a:solidFill>
              </a:rPr>
              <a:t>Recibe un afectuoso saludo a la distancia de tu profesor Luis Miranda, Espero que tú y toda tu familia se encuentren muy bien.</a:t>
            </a:r>
          </a:p>
          <a:p>
            <a:endParaRPr lang="es-CL" dirty="0"/>
          </a:p>
        </p:txBody>
      </p:sp>
      <p:pic>
        <p:nvPicPr>
          <p:cNvPr id="4" name="Imagen 3" descr="https://lh3.googleusercontent.com/1lM-cccD4Gnqx3II_3XoS_1tN8tOt_VnzQ4zdCUe8GwW6zCeFuPTIi9orFekwxSJuBJr5dYxzZB__ZvqimUZCSduxBUelX-K68wcG9FjO3PT1ILrIxP4cq26HXPhWFA5OEFxlR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58" y="1132381"/>
            <a:ext cx="222885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4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25830" y="779463"/>
            <a:ext cx="10069830" cy="1769427"/>
          </a:xfrm>
        </p:spPr>
        <p:txBody>
          <a:bodyPr>
            <a:normAutofit fontScale="90000"/>
          </a:bodyPr>
          <a:lstStyle/>
          <a:p>
            <a:r>
              <a:rPr lang="es-CL" sz="2400" b="1" u="sng" dirty="0" smtClean="0">
                <a:solidFill>
                  <a:srgbClr val="0000FF"/>
                </a:solidFill>
              </a:rPr>
              <a:t>OBJETIVO</a:t>
            </a:r>
            <a:r>
              <a:rPr lang="es-CL" sz="2400" b="1" dirty="0" smtClean="0">
                <a:solidFill>
                  <a:srgbClr val="0000FF"/>
                </a:solidFill>
              </a:rPr>
              <a:t>:</a:t>
            </a:r>
            <a:br>
              <a:rPr lang="es-CL" sz="2400" b="1" dirty="0" smtClean="0">
                <a:solidFill>
                  <a:srgbClr val="0000FF"/>
                </a:solidFill>
              </a:rPr>
            </a:br>
            <a:r>
              <a:rPr lang="es-CL" sz="2700" b="1" dirty="0">
                <a:solidFill>
                  <a:srgbClr val="0000FF"/>
                </a:solidFill>
              </a:rPr>
              <a:t>Crear trabajos visuales basados en la apreciación y el análisis de manifestaciones estéticas referidas a la relación entre personas, naturaleza y medioambiente, en diferentes contextos.OA1</a:t>
            </a:r>
            <a:r>
              <a:rPr lang="es-CL" sz="2700" dirty="0">
                <a:solidFill>
                  <a:srgbClr val="0000FF"/>
                </a:solidFill>
              </a:rPr>
              <a:t/>
            </a:r>
            <a:br>
              <a:rPr lang="es-CL" sz="2700" dirty="0">
                <a:solidFill>
                  <a:srgbClr val="0000FF"/>
                </a:solidFill>
              </a:rPr>
            </a:br>
            <a:endParaRPr lang="es-CL" sz="2700" dirty="0">
              <a:solidFill>
                <a:srgbClr val="0000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78538" y="2548890"/>
            <a:ext cx="9668531" cy="1703070"/>
          </a:xfrm>
        </p:spPr>
        <p:txBody>
          <a:bodyPr>
            <a:normAutofit fontScale="62500" lnSpcReduction="20000"/>
          </a:bodyPr>
          <a:lstStyle/>
          <a:p>
            <a:endParaRPr lang="es-CL" b="1" u="sng" dirty="0" smtClean="0">
              <a:solidFill>
                <a:srgbClr val="0070C0"/>
              </a:solidFill>
            </a:endParaRPr>
          </a:p>
          <a:p>
            <a:pPr algn="l"/>
            <a:r>
              <a:rPr lang="es-CL" sz="3400" b="1" u="sng" dirty="0" smtClean="0">
                <a:solidFill>
                  <a:srgbClr val="0070C0"/>
                </a:solidFill>
              </a:rPr>
              <a:t>INDICADORES</a:t>
            </a:r>
            <a:r>
              <a:rPr lang="es-CL" sz="3400" b="1" dirty="0">
                <a:solidFill>
                  <a:srgbClr val="0070C0"/>
                </a:solidFill>
              </a:rPr>
              <a:t>:</a:t>
            </a:r>
            <a:endParaRPr lang="es-CL" sz="3400" dirty="0">
              <a:solidFill>
                <a:srgbClr val="0070C0"/>
              </a:solidFill>
            </a:endParaRPr>
          </a:p>
          <a:p>
            <a:pPr algn="l"/>
            <a:r>
              <a:rPr lang="es-CL" b="1" dirty="0">
                <a:solidFill>
                  <a:srgbClr val="0070C0"/>
                </a:solidFill>
              </a:rPr>
              <a:t>1.-  Describen percepciones, sentimientos e ideas que les genera la observación de manifestaciones visuales con temas de persona y naturaleza.</a:t>
            </a:r>
            <a:endParaRPr lang="es-CL" dirty="0">
              <a:solidFill>
                <a:srgbClr val="0070C0"/>
              </a:solidFill>
            </a:endParaRPr>
          </a:p>
          <a:p>
            <a:pPr algn="l"/>
            <a:r>
              <a:rPr lang="es-CL" b="1" dirty="0">
                <a:solidFill>
                  <a:srgbClr val="0070C0"/>
                </a:solidFill>
              </a:rPr>
              <a:t> </a:t>
            </a:r>
            <a:endParaRPr lang="es-CL" dirty="0">
              <a:solidFill>
                <a:srgbClr val="0070C0"/>
              </a:solidFill>
            </a:endParaRPr>
          </a:p>
          <a:p>
            <a:pPr algn="l"/>
            <a:r>
              <a:rPr lang="es-CL" b="1" dirty="0">
                <a:solidFill>
                  <a:srgbClr val="0070C0"/>
                </a:solidFill>
              </a:rPr>
              <a:t>2.-  Se evidencia en sus trabajos la relación entre materialidad, lenguaje visual y propósitos expresivos.</a:t>
            </a:r>
            <a:endParaRPr lang="es-CL" dirty="0">
              <a:solidFill>
                <a:srgbClr val="0070C0"/>
              </a:solidFill>
            </a:endParaRPr>
          </a:p>
          <a:p>
            <a:pPr algn="l"/>
            <a:endParaRPr lang="es-CL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37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4320" y="550409"/>
            <a:ext cx="11418570" cy="1998481"/>
          </a:xfrm>
        </p:spPr>
        <p:txBody>
          <a:bodyPr>
            <a:normAutofit fontScale="90000"/>
          </a:bodyPr>
          <a:lstStyle/>
          <a:p>
            <a:r>
              <a:rPr lang="es-CL" sz="2800" b="1" dirty="0" smtClean="0">
                <a:solidFill>
                  <a:srgbClr val="0000FF"/>
                </a:solidFill>
              </a:rPr>
              <a:t>CONCEPTO DE PERPECTIVA EN LA NATURALEZA Y EN MEDIO AMBIENTE</a:t>
            </a:r>
            <a:br>
              <a:rPr lang="es-CL" sz="2800" b="1" dirty="0" smtClean="0">
                <a:solidFill>
                  <a:srgbClr val="0000FF"/>
                </a:solidFill>
              </a:rPr>
            </a:br>
            <a:r>
              <a:rPr lang="es-CL" sz="2800" b="1" dirty="0">
                <a:solidFill>
                  <a:srgbClr val="0000FF"/>
                </a:solidFill>
              </a:rPr>
              <a:t/>
            </a:r>
            <a:br>
              <a:rPr lang="es-CL" sz="2800" b="1" dirty="0">
                <a:solidFill>
                  <a:srgbClr val="0000FF"/>
                </a:solidFill>
              </a:rPr>
            </a:br>
            <a:r>
              <a:rPr lang="es-CL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CL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CL" sz="2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CL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CL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CL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s-CL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4319" y="4709160"/>
            <a:ext cx="11626155" cy="18626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s-CL" dirty="0" smtClean="0"/>
              <a:t>La</a:t>
            </a:r>
            <a:r>
              <a:rPr lang="es-CL" dirty="0"/>
              <a:t> </a:t>
            </a:r>
            <a:r>
              <a:rPr lang="es-CL" b="1" dirty="0"/>
              <a:t>perspectiva</a:t>
            </a:r>
            <a:r>
              <a:rPr lang="es-CL" dirty="0"/>
              <a:t> es el arte que se dedica a la representación de objetos tridimensionales en una superficie bidimensional (plana) con la intención de recrear la posición relativa y profundidad de dichos objetos. ... Esta técnica ayuda a calcular las proporciones de diversos objetos para trasladarlas al papel</a:t>
            </a:r>
            <a:r>
              <a:rPr lang="es-CL" dirty="0" smtClean="0"/>
              <a:t>.</a:t>
            </a:r>
          </a:p>
          <a:p>
            <a:pPr algn="just"/>
            <a:r>
              <a:rPr lang="es-CL" sz="1300" dirty="0" smtClean="0">
                <a:solidFill>
                  <a:srgbClr val="00B0F0"/>
                </a:solidFill>
              </a:rPr>
              <a:t>https://www.google.com/search?q=%C2%BFQu%C3%A9+es+el+la+perspectiva%3F&amp;sa=X&amp;ved=2ahUKEwjaxovMlursAhVzK7kGHQq9A1cQzmd6BAg2EAU&amp;biw=1034&amp;bih=752</a:t>
            </a:r>
            <a:endParaRPr lang="es-CL" sz="1300" dirty="0">
              <a:solidFill>
                <a:srgbClr val="00B0F0"/>
              </a:solidFill>
            </a:endParaRP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Imagen 3" descr="Resultado de imagen de láminas de perspectiva conica | Desenhos de  perspectiva, Desenhos perspectiva, Desenho em perspectiv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599" y="1201921"/>
            <a:ext cx="3237641" cy="285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Dibujar perspectiva 2 con pluma clases de arte | Red Tejiendo Cultur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84" y="1201922"/>
            <a:ext cx="4093783" cy="285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Resultado de imagen de como dibujar un paisaje rural facil | Pinturas  rurales, Hermosos paisajes, Paisaje rural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72" y="1201921"/>
            <a:ext cx="4179842" cy="2855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86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6842" y="4824248"/>
            <a:ext cx="11519338" cy="1587063"/>
          </a:xfrm>
        </p:spPr>
        <p:txBody>
          <a:bodyPr/>
          <a:lstStyle/>
          <a:p>
            <a:pPr marL="0" indent="0">
              <a:buNone/>
            </a:pPr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/>
          </a:p>
          <a:p>
            <a:endParaRPr lang="es-CL" dirty="0" smtClean="0"/>
          </a:p>
          <a:p>
            <a:pPr marL="0" indent="0">
              <a:buNone/>
            </a:pPr>
            <a:endParaRPr lang="es-CL" sz="1400" dirty="0" smtClean="0"/>
          </a:p>
          <a:p>
            <a:pPr marL="0" indent="0">
              <a:buNone/>
            </a:pPr>
            <a:endParaRPr lang="es-CL" sz="1400" dirty="0"/>
          </a:p>
          <a:p>
            <a:pPr marL="0" indent="0">
              <a:buNone/>
            </a:pPr>
            <a:endParaRPr lang="es-CL" sz="1400" dirty="0" smtClean="0"/>
          </a:p>
          <a:p>
            <a:pPr marL="0" indent="0">
              <a:buNone/>
            </a:pPr>
            <a:endParaRPr lang="es-CL" sz="1400" dirty="0"/>
          </a:p>
          <a:p>
            <a:pPr marL="0" indent="0">
              <a:buNone/>
            </a:pPr>
            <a:endParaRPr lang="es-CL" sz="1400" dirty="0" smtClean="0"/>
          </a:p>
          <a:p>
            <a:pPr marL="0" indent="0">
              <a:buNone/>
            </a:pPr>
            <a:endParaRPr lang="es-CL" sz="1400" dirty="0"/>
          </a:p>
          <a:p>
            <a:pPr marL="0" indent="0">
              <a:buNone/>
            </a:pPr>
            <a:endParaRPr lang="es-CL" sz="1400" dirty="0" smtClean="0"/>
          </a:p>
          <a:p>
            <a:pPr marL="0" indent="0">
              <a:buNone/>
            </a:pPr>
            <a:endParaRPr lang="es-CL" sz="1400" dirty="0"/>
          </a:p>
          <a:p>
            <a:pPr marL="0" indent="0">
              <a:buNone/>
            </a:pPr>
            <a:endParaRPr lang="es-CL" sz="1400" dirty="0"/>
          </a:p>
        </p:txBody>
      </p:sp>
      <p:pic>
        <p:nvPicPr>
          <p:cNvPr id="1030" name="Picture 6" descr="Resultado de imagen para como dibujar un paisaje rural facil | Paisaje rural,  Paisajes, Paisaje para pint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0" y="3739134"/>
            <a:ext cx="2619122" cy="217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nturas al oleo de paisajes - Buscar con Google | Fantasy landscape,  Nature artwork, Landscap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43060" y="3745750"/>
            <a:ext cx="3376981" cy="216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minho pró Mar I Foto de Ricardo Cunha | Olhares - Fotografia On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011" y="3755148"/>
            <a:ext cx="2868738" cy="215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Fondos de pantalla : paisaje, montañas, colina, naturaleza, nieve, la  carretera, Nubes, verano, Valle, Nikon, Puerto de montaña, autopista,  latín, Alpes, pico, Argentina, Patagonia, asfalto, ruta, Montana,  perspectiva, hormigón, meseta, Andes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8"/>
          <a:stretch/>
        </p:blipFill>
        <p:spPr bwMode="auto">
          <a:xfrm>
            <a:off x="9126719" y="3755148"/>
            <a:ext cx="3030656" cy="201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47144" y="159759"/>
            <a:ext cx="11945795" cy="286232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dirty="0">
                <a:solidFill>
                  <a:srgbClr val="0000FF"/>
                </a:solidFill>
              </a:rPr>
              <a:t>El término </a:t>
            </a:r>
            <a:r>
              <a:rPr lang="es-CL" b="1" dirty="0">
                <a:solidFill>
                  <a:srgbClr val="0000FF"/>
                </a:solidFill>
              </a:rPr>
              <a:t>perspectiva</a:t>
            </a:r>
            <a:r>
              <a:rPr lang="es-CL" dirty="0">
                <a:solidFill>
                  <a:srgbClr val="0000FF"/>
                </a:solidFill>
              </a:rPr>
              <a:t> (en latín, </a:t>
            </a:r>
            <a:r>
              <a:rPr lang="es-CL" i="1" dirty="0" err="1">
                <a:solidFill>
                  <a:srgbClr val="0000FF"/>
                </a:solidFill>
              </a:rPr>
              <a:t>perspicere</a:t>
            </a:r>
            <a:r>
              <a:rPr lang="es-CL" dirty="0">
                <a:solidFill>
                  <a:srgbClr val="0000FF"/>
                </a:solidFill>
              </a:rPr>
              <a:t> "para ver a través de</a:t>
            </a:r>
            <a:r>
              <a:rPr lang="es-CL" dirty="0" smtClean="0">
                <a:solidFill>
                  <a:srgbClr val="0000FF"/>
                </a:solidFill>
              </a:rPr>
              <a:t>")​ </a:t>
            </a:r>
            <a:r>
              <a:rPr lang="es-CL" dirty="0">
                <a:solidFill>
                  <a:srgbClr val="0000FF"/>
                </a:solidFill>
              </a:rPr>
              <a:t>se utiliza en las artes gráficas para designar a una representación, generalmente sobre una superficie plana (como el papel o un lienzo), de un motivo tal como es percibido por la vista, de forma que se pueda intuir su configuración tridimensional</a:t>
            </a:r>
            <a:r>
              <a:rPr lang="es-CL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r>
              <a:rPr lang="es-CL" dirty="0">
                <a:solidFill>
                  <a:srgbClr val="0000FF"/>
                </a:solidFill>
              </a:rPr>
              <a:t/>
            </a:r>
            <a:br>
              <a:rPr lang="es-CL" dirty="0">
                <a:solidFill>
                  <a:srgbClr val="0000FF"/>
                </a:solidFill>
              </a:rPr>
            </a:br>
            <a:r>
              <a:rPr lang="es-CL" dirty="0">
                <a:solidFill>
                  <a:srgbClr val="0000FF"/>
                </a:solidFill>
              </a:rPr>
              <a:t>Geométricamente, estas representaciones se obtienen a partir de la intersección de un plano con un conjunto de visuales (las líneas rectas o rayos que unen los puntos del objeto representado con el punto desde el que se observa (denominado el </a:t>
            </a:r>
            <a:r>
              <a:rPr lang="es-CL" i="1" dirty="0">
                <a:solidFill>
                  <a:srgbClr val="0000FF"/>
                </a:solidFill>
              </a:rPr>
              <a:t>punto de </a:t>
            </a:r>
            <a:r>
              <a:rPr lang="es-CL" i="1" dirty="0" smtClean="0">
                <a:solidFill>
                  <a:srgbClr val="0000FF"/>
                </a:solidFill>
              </a:rPr>
              <a:t>vista</a:t>
            </a:r>
            <a:r>
              <a:rPr lang="es-CL" dirty="0" smtClean="0">
                <a:solidFill>
                  <a:srgbClr val="0000FF"/>
                </a:solidFill>
              </a:rPr>
              <a:t>).</a:t>
            </a:r>
          </a:p>
          <a:p>
            <a:pPr algn="just"/>
            <a:r>
              <a:rPr lang="es-CL" dirty="0">
                <a:solidFill>
                  <a:srgbClr val="0000FF"/>
                </a:solidFill>
              </a:rPr>
              <a:t/>
            </a:r>
            <a:br>
              <a:rPr lang="es-CL" dirty="0">
                <a:solidFill>
                  <a:srgbClr val="0000FF"/>
                </a:solidFill>
              </a:rPr>
            </a:br>
            <a:r>
              <a:rPr lang="es-CL" dirty="0">
                <a:solidFill>
                  <a:srgbClr val="0000FF"/>
                </a:solidFill>
              </a:rPr>
              <a:t>En este sentido, existen dos tipos fundamentales de perspectivas, en función de la posición relativa entre el modelo representado y el punto de vista</a:t>
            </a:r>
            <a:r>
              <a:rPr lang="es-CL" dirty="0" smtClean="0">
                <a:solidFill>
                  <a:srgbClr val="0000FF"/>
                </a:solidFill>
              </a:rPr>
              <a:t>.</a:t>
            </a:r>
            <a:endParaRPr lang="es-CL" dirty="0"/>
          </a:p>
        </p:txBody>
      </p:sp>
      <p:sp>
        <p:nvSpPr>
          <p:cNvPr id="6" name="Rectángulo 5"/>
          <p:cNvSpPr/>
          <p:nvPr/>
        </p:nvSpPr>
        <p:spPr>
          <a:xfrm>
            <a:off x="133613" y="3096057"/>
            <a:ext cx="11945795" cy="369332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>
            <a:spAutoFit/>
          </a:bodyPr>
          <a:lstStyle/>
          <a:p>
            <a:r>
              <a:rPr lang="es-CL" dirty="0">
                <a:solidFill>
                  <a:srgbClr val="0000FF"/>
                </a:solidFill>
              </a:rPr>
              <a:t>Ahora veremos la perspectiva aplicada al PAISAJR RURAL (DE CAMPO, PLAYA, MAR, CORDILLERA</a:t>
            </a:r>
            <a:r>
              <a:rPr lang="es-CL" dirty="0" smtClean="0">
                <a:solidFill>
                  <a:srgbClr val="0000FF"/>
                </a:solidFill>
              </a:rPr>
              <a:t>).</a:t>
            </a:r>
            <a:endParaRPr lang="es-CL" dirty="0"/>
          </a:p>
        </p:txBody>
      </p:sp>
      <p:sp>
        <p:nvSpPr>
          <p:cNvPr id="7" name="Rectángulo 6"/>
          <p:cNvSpPr/>
          <p:nvPr/>
        </p:nvSpPr>
        <p:spPr>
          <a:xfrm>
            <a:off x="-63062" y="6279433"/>
            <a:ext cx="6096000" cy="584775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>
            <a:spAutoFit/>
          </a:bodyPr>
          <a:lstStyle/>
          <a:p>
            <a:r>
              <a:rPr lang="es-CL" sz="800" dirty="0">
                <a:solidFill>
                  <a:srgbClr val="0000FF"/>
                </a:solidFill>
              </a:rPr>
              <a:t>Google.com/</a:t>
            </a:r>
            <a:r>
              <a:rPr lang="es-CL" sz="800" dirty="0" err="1">
                <a:solidFill>
                  <a:srgbClr val="0000FF"/>
                </a:solidFill>
              </a:rPr>
              <a:t>search?q</a:t>
            </a:r>
            <a:r>
              <a:rPr lang="es-CL" sz="800" dirty="0">
                <a:solidFill>
                  <a:srgbClr val="0000FF"/>
                </a:solidFill>
              </a:rPr>
              <a:t>=</a:t>
            </a:r>
            <a:r>
              <a:rPr lang="es-CL" sz="800" dirty="0" err="1">
                <a:solidFill>
                  <a:srgbClr val="0000FF"/>
                </a:solidFill>
              </a:rPr>
              <a:t>DEFINICIÓN+DE+PERSPECTIVA&amp;tbm</a:t>
            </a:r>
            <a:r>
              <a:rPr lang="es-CL" sz="800" dirty="0">
                <a:solidFill>
                  <a:srgbClr val="0000FF"/>
                </a:solidFill>
              </a:rPr>
              <a:t>=</a:t>
            </a:r>
            <a:r>
              <a:rPr lang="es-CL" sz="800" dirty="0" err="1">
                <a:solidFill>
                  <a:srgbClr val="0000FF"/>
                </a:solidFill>
              </a:rPr>
              <a:t>isch&amp;ved</a:t>
            </a:r>
            <a:r>
              <a:rPr lang="es-CL" sz="800" dirty="0">
                <a:solidFill>
                  <a:srgbClr val="0000FF"/>
                </a:solidFill>
              </a:rPr>
              <a:t>=2ahUKEwjqhqiWnersAhVFCtQKHfM1CasQ2-cCegQIABAA&amp;oq=</a:t>
            </a:r>
            <a:r>
              <a:rPr lang="es-CL" sz="800" dirty="0" err="1">
                <a:solidFill>
                  <a:srgbClr val="0000FF"/>
                </a:solidFill>
              </a:rPr>
              <a:t>DEFINICIÓN+DE+PERSPECTIVA&amp;gs_lcp</a:t>
            </a:r>
            <a:r>
              <a:rPr lang="es-CL" sz="800" dirty="0">
                <a:solidFill>
                  <a:srgbClr val="0000FF"/>
                </a:solidFill>
              </a:rPr>
              <a:t>=CgNpbWcQAzICCAAyAggAMgIIADICCAAyAggAMgYIABAIEB4yBAgAEBgyBAgAEBgyBAgAEBgyBAgAEBg6BwgAELEDEEM6BAgAEEM6BggAEAcQHjoICAAQCBAHEB5Qq4VUWMLCVWCA0VVoAHAAeAGAAYQCiAGYJZIBBjY1LjQuMZgBAKABAaoBC2d3cy13aXotaW1nwAEB&amp;sclient=</a:t>
            </a:r>
            <a:r>
              <a:rPr lang="es-CL" sz="800" dirty="0" err="1">
                <a:solidFill>
                  <a:srgbClr val="0000FF"/>
                </a:solidFill>
              </a:rPr>
              <a:t>img&amp;ei</a:t>
            </a:r>
            <a:r>
              <a:rPr lang="es-CL" sz="800" dirty="0">
                <a:solidFill>
                  <a:srgbClr val="0000FF"/>
                </a:solidFill>
              </a:rPr>
              <a:t>=DVKjX6rMLMWU0Abz66TYCg&amp;bih=752&amp;biw=1034</a:t>
            </a:r>
            <a:endParaRPr lang="es-CL" sz="800" dirty="0"/>
          </a:p>
        </p:txBody>
      </p:sp>
    </p:spTree>
    <p:extLst>
      <p:ext uri="{BB962C8B-B14F-4D97-AF65-F5344CB8AC3E}">
        <p14:creationId xmlns:p14="http://schemas.microsoft.com/office/powerpoint/2010/main" val="301155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1980" y="610076"/>
            <a:ext cx="10953750" cy="923330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>
                <a:solidFill>
                  <a:srgbClr val="0000FF"/>
                </a:solidFill>
              </a:rPr>
              <a:t>ACTIVIDAD 1</a:t>
            </a:r>
            <a:r>
              <a:rPr lang="es-CL" dirty="0">
                <a:solidFill>
                  <a:srgbClr val="0000FF"/>
                </a:solidFill>
              </a:rPr>
              <a:t>: Observar con detención las imágenes de paisajes rurales mostradas anteriormente.(LA PRUEBA FINAL, VENDRÁ CON PREGUNTAS, POR LO QUE HAY QUE LEER MUY BIEN LA GUÍA DE ESTE PPT Y LA GUÍA DE LA SEMANA PASADA</a:t>
            </a:r>
            <a:r>
              <a:rPr lang="es-CL" dirty="0" smtClean="0">
                <a:solidFill>
                  <a:srgbClr val="0000FF"/>
                </a:solidFill>
              </a:rPr>
              <a:t>).</a:t>
            </a:r>
            <a:endParaRPr lang="es-CL" dirty="0">
              <a:solidFill>
                <a:srgbClr val="0000FF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1980" y="1755755"/>
            <a:ext cx="10953750" cy="36933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>
            <a:sp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ACTIVIDAD 2: </a:t>
            </a:r>
            <a:r>
              <a:rPr lang="es-CL" dirty="0">
                <a:solidFill>
                  <a:srgbClr val="FF0000"/>
                </a:solidFill>
              </a:rPr>
              <a:t>Ahora debe dibujar un PAISAJE RURAL y pintarlo con cualquier técnica que tengas a mano</a:t>
            </a:r>
            <a:r>
              <a:rPr lang="es-CL" dirty="0" smtClean="0">
                <a:solidFill>
                  <a:srgbClr val="FF0000"/>
                </a:solidFill>
              </a:rPr>
              <a:t>.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01980" y="2347436"/>
            <a:ext cx="10953750" cy="646331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>
                <a:solidFill>
                  <a:srgbClr val="0000FF"/>
                </a:solidFill>
              </a:rPr>
              <a:t>ACTIVIDAD 3:</a:t>
            </a:r>
            <a:r>
              <a:rPr lang="es-CL" dirty="0">
                <a:solidFill>
                  <a:srgbClr val="0000FF"/>
                </a:solidFill>
              </a:rPr>
              <a:t> En tu croquera o cuaderno, escribe las diferencias básicas y elementales que encuentras entre perspectiva de PAISAJE URBANO Y LA PERSPECTIVA DE PAISAJE RURAL</a:t>
            </a:r>
            <a:r>
              <a:rPr lang="es-CL" dirty="0" smtClean="0">
                <a:solidFill>
                  <a:srgbClr val="0000FF"/>
                </a:solidFill>
              </a:rPr>
              <a:t>.</a:t>
            </a:r>
            <a:endParaRPr lang="es-CL" dirty="0">
              <a:solidFill>
                <a:srgbClr val="0000FF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01980" y="3216116"/>
            <a:ext cx="10953750" cy="1200329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>
                <a:solidFill>
                  <a:srgbClr val="7030A0"/>
                </a:solidFill>
              </a:rPr>
              <a:t>ACTIVIDAD 4 : </a:t>
            </a:r>
            <a:r>
              <a:rPr lang="es-CL" dirty="0">
                <a:solidFill>
                  <a:srgbClr val="7030A0"/>
                </a:solidFill>
              </a:rPr>
              <a:t>Ahora debes tomar fotografía de tu dibujo de paisaje RURAL PINTADO, CON TU NOMBRE Y CURSO y envíalo a: </a:t>
            </a:r>
            <a:r>
              <a:rPr lang="es-CL" dirty="0" smtClean="0">
                <a:solidFill>
                  <a:srgbClr val="7030A0"/>
                </a:solidFill>
                <a:hlinkClick r:id="rId2"/>
              </a:rPr>
              <a:t>jefeutp@laprovidenciarecoleta.cl</a:t>
            </a:r>
            <a:endParaRPr lang="es-CL" dirty="0" smtClean="0">
              <a:solidFill>
                <a:srgbClr val="7030A0"/>
              </a:solidFill>
            </a:endParaRPr>
          </a:p>
          <a:p>
            <a:pPr algn="just"/>
            <a:r>
              <a:rPr lang="es-CL" dirty="0">
                <a:solidFill>
                  <a:srgbClr val="7030A0"/>
                </a:solidFill>
              </a:rPr>
              <a:t/>
            </a:r>
            <a:br>
              <a:rPr lang="es-CL" dirty="0">
                <a:solidFill>
                  <a:srgbClr val="7030A0"/>
                </a:solidFill>
              </a:rPr>
            </a:br>
            <a:r>
              <a:rPr lang="es-CL" dirty="0">
                <a:solidFill>
                  <a:srgbClr val="7030A0"/>
                </a:solidFill>
              </a:rPr>
              <a:t>A MÁS TARDAR EL VIERNES 13 DE NOVIEMBRE, SIN </a:t>
            </a:r>
            <a:r>
              <a:rPr lang="es-CL" dirty="0" smtClean="0">
                <a:solidFill>
                  <a:srgbClr val="7030A0"/>
                </a:solidFill>
              </a:rPr>
              <a:t>FALTA.</a:t>
            </a:r>
            <a:endParaRPr lang="es-CL" dirty="0"/>
          </a:p>
        </p:txBody>
      </p:sp>
      <p:sp>
        <p:nvSpPr>
          <p:cNvPr id="8" name="Rectángulo 7"/>
          <p:cNvSpPr/>
          <p:nvPr/>
        </p:nvSpPr>
        <p:spPr>
          <a:xfrm>
            <a:off x="3436620" y="5563285"/>
            <a:ext cx="4518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solidFill>
                  <a:srgbClr val="0000FF"/>
                </a:solidFill>
              </a:rPr>
              <a:t>QUE TENGAS MUCHO ÉXITO EN TU TRABAJO</a:t>
            </a:r>
            <a:br>
              <a:rPr lang="es-CL" b="1" dirty="0">
                <a:solidFill>
                  <a:srgbClr val="0000FF"/>
                </a:solidFill>
              </a:rPr>
            </a:br>
            <a:endParaRPr lang="es-CL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67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248</Words>
  <Application>Microsoft Office PowerPoint</Application>
  <PresentationFormat>Panorámica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ARTES VISUALES – SEGUNDO SEMESTRE 2020 GUIA: 2  </vt:lpstr>
      <vt:lpstr>OBJETIVO: Crear trabajos visuales basados en la apreciación y el análisis de manifestaciones estéticas referidas a la relación entre personas, naturaleza y medioambiente, en diferentes contextos.OA1 </vt:lpstr>
      <vt:lpstr>CONCEPTO DE PERPECTIVA EN LA NATURALEZA Y EN MEDIO AMBIENTE    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ARTES VISUALES – SEGUNDO SEMESTRE 2020 GUIA: 2</dc:title>
  <dc:creator>Dell 01</dc:creator>
  <cp:lastModifiedBy>Dell60</cp:lastModifiedBy>
  <cp:revision>11</cp:revision>
  <dcterms:created xsi:type="dcterms:W3CDTF">2020-11-05T00:35:26Z</dcterms:created>
  <dcterms:modified xsi:type="dcterms:W3CDTF">2020-11-07T02:30:40Z</dcterms:modified>
</cp:coreProperties>
</file>