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259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448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519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95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126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421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208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342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27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982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044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7B21B-F024-4F6E-AD80-083AA18C9DF6}" type="datetimeFigureOut">
              <a:rPr lang="es-CL" smtClean="0"/>
              <a:t>05-11-2020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2EE59-6958-4A18-9F7F-87F23A47CBC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428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DEFINICI%C3%93N+DE+%C3%8DCONO+SOCIAL&amp;oq=DEFINICI%C3%93N+DE+%C3%8DCONO+SOCIAL&amp;aqs=chrome..69i57j0i22i30l2.12797j1j7&amp;sourceid=chrome&amp;ie=UTF-8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search?q=IM%C3%81GENES+DE+ICONOS+SOCIALES&amp;oq=IM%C3%81GENES+DE+ICONOS+SOCIALES&amp;aqs=chrome..69i57j0i22i30l7.27234j0j9&amp;sourceid=chrome&amp;ie=UTF-8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759154"/>
            <a:ext cx="9144000" cy="2387600"/>
          </a:xfrm>
        </p:spPr>
        <p:txBody>
          <a:bodyPr>
            <a:normAutofit/>
          </a:bodyPr>
          <a:lstStyle/>
          <a:p>
            <a:r>
              <a:rPr lang="es-CL" sz="3600" b="1" dirty="0" smtClean="0">
                <a:solidFill>
                  <a:srgbClr val="7030A0"/>
                </a:solidFill>
              </a:rPr>
              <a:t>ARTES VISUALES – SEGUNDO SEMESTRE 2020</a:t>
            </a:r>
            <a:br>
              <a:rPr lang="es-CL" sz="3600" b="1" dirty="0" smtClean="0">
                <a:solidFill>
                  <a:srgbClr val="7030A0"/>
                </a:solidFill>
              </a:rPr>
            </a:br>
            <a:r>
              <a:rPr lang="es-CL" sz="3600" b="1" dirty="0" smtClean="0">
                <a:solidFill>
                  <a:srgbClr val="7030A0"/>
                </a:solidFill>
              </a:rPr>
              <a:t>GUIA: 2</a:t>
            </a:r>
            <a:br>
              <a:rPr lang="es-CL" sz="3600" b="1" dirty="0" smtClean="0">
                <a:solidFill>
                  <a:srgbClr val="7030A0"/>
                </a:solidFill>
              </a:rPr>
            </a:br>
            <a:endParaRPr lang="es-CL" sz="3600" b="1" dirty="0">
              <a:solidFill>
                <a:srgbClr val="7030A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076258"/>
            <a:ext cx="9144000" cy="2410142"/>
          </a:xfrm>
        </p:spPr>
        <p:txBody>
          <a:bodyPr>
            <a:normAutofit fontScale="92500"/>
          </a:bodyPr>
          <a:lstStyle/>
          <a:p>
            <a:r>
              <a:rPr lang="es-CL" b="1" dirty="0">
                <a:solidFill>
                  <a:srgbClr val="00B050"/>
                </a:solidFill>
              </a:rPr>
              <a:t>CURSO: 7° AÑO B. </a:t>
            </a:r>
          </a:p>
          <a:p>
            <a:r>
              <a:rPr lang="es-CL" dirty="0">
                <a:solidFill>
                  <a:srgbClr val="0000FF"/>
                </a:solidFill>
              </a:rPr>
              <a:t>ASIGNATURA:  ARTES VISUALES.</a:t>
            </a:r>
          </a:p>
          <a:p>
            <a:r>
              <a:rPr lang="es-CL" dirty="0">
                <a:solidFill>
                  <a:srgbClr val="0000FF"/>
                </a:solidFill>
              </a:rPr>
              <a:t>FECHA:  </a:t>
            </a:r>
            <a:r>
              <a:rPr lang="es-CL" dirty="0" smtClean="0">
                <a:solidFill>
                  <a:srgbClr val="0000FF"/>
                </a:solidFill>
              </a:rPr>
              <a:t>6 </a:t>
            </a:r>
            <a:r>
              <a:rPr lang="es-CL" dirty="0">
                <a:solidFill>
                  <a:srgbClr val="0000FF"/>
                </a:solidFill>
              </a:rPr>
              <a:t>AL </a:t>
            </a:r>
            <a:r>
              <a:rPr lang="es-CL" dirty="0" smtClean="0">
                <a:solidFill>
                  <a:srgbClr val="0000FF"/>
                </a:solidFill>
              </a:rPr>
              <a:t>13 </a:t>
            </a:r>
            <a:r>
              <a:rPr lang="es-CL" dirty="0">
                <a:solidFill>
                  <a:srgbClr val="0000FF"/>
                </a:solidFill>
              </a:rPr>
              <a:t>DE NOVIEMBRE</a:t>
            </a:r>
          </a:p>
          <a:p>
            <a:r>
              <a:rPr lang="es-CL" dirty="0">
                <a:solidFill>
                  <a:srgbClr val="0000FF"/>
                </a:solidFill>
              </a:rPr>
              <a:t>DÍA Y HORA DE TRABAJO: 7° B = Según calendario semanal de actividades.</a:t>
            </a:r>
          </a:p>
          <a:p>
            <a:r>
              <a:rPr lang="es-CL" sz="2200" dirty="0">
                <a:solidFill>
                  <a:srgbClr val="0000FF"/>
                </a:solidFill>
              </a:rPr>
              <a:t>Recibe un afectuoso saludo a la distancia de tu profesor Luis Miranda, Espero que tú y toda tu familia se encuentren muy bien.</a:t>
            </a:r>
          </a:p>
          <a:p>
            <a:endParaRPr lang="es-CL" sz="2200" dirty="0">
              <a:solidFill>
                <a:srgbClr val="00B050"/>
              </a:solidFill>
            </a:endParaRPr>
          </a:p>
        </p:txBody>
      </p:sp>
      <p:pic>
        <p:nvPicPr>
          <p:cNvPr id="4" name="Imagen 3" descr="https://lh3.googleusercontent.com/1lM-cccD4Gnqx3II_3XoS_1tN8tOt_VnzQ4zdCUe8GwW6zCeFuPTIi9orFekwxSJuBJr5dYxzZB__ZvqimUZCSduxBUelX-K68wcG9FjO3PT1ILrIxP4cq26HXPhWFA5OEFxlR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88" y="379413"/>
            <a:ext cx="222885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8579" y="439191"/>
            <a:ext cx="10773104" cy="1957168"/>
          </a:xfr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>
            <a:normAutofit fontScale="90000"/>
          </a:bodyPr>
          <a:lstStyle/>
          <a:p>
            <a:r>
              <a:rPr lang="es-CL" sz="2400" b="1" u="sng" dirty="0">
                <a:solidFill>
                  <a:srgbClr val="0070C0"/>
                </a:solidFill>
              </a:rPr>
              <a:t>OBJETIVO</a:t>
            </a:r>
            <a:r>
              <a:rPr lang="es-CL" sz="2400" b="1" dirty="0">
                <a:solidFill>
                  <a:srgbClr val="0070C0"/>
                </a:solidFill>
              </a:rPr>
              <a:t>:</a:t>
            </a:r>
            <a:br>
              <a:rPr lang="es-CL" sz="2400" b="1" dirty="0">
                <a:solidFill>
                  <a:srgbClr val="0070C0"/>
                </a:solidFill>
              </a:rPr>
            </a:br>
            <a:r>
              <a:rPr lang="es-CL" sz="2400" b="1" dirty="0">
                <a:solidFill>
                  <a:srgbClr val="0070C0"/>
                </a:solidFill>
              </a:rPr>
              <a:t>Crear trabajos visuales basados en las percepciones, sentimientos e ideas generadas a partir de la observación de manifestaciones estéticas referidas a diversidad cultural, género e íconos sociales, patrimoniales y contemporáneos</a:t>
            </a:r>
            <a:r>
              <a:rPr lang="es-CL" sz="2400" b="1" dirty="0" smtClean="0">
                <a:solidFill>
                  <a:srgbClr val="0070C0"/>
                </a:solidFill>
              </a:rPr>
              <a:t>.(OA1)</a:t>
            </a:r>
            <a:r>
              <a:rPr lang="es-CL" sz="2400" b="1" dirty="0">
                <a:solidFill>
                  <a:srgbClr val="0070C0"/>
                </a:solidFill>
              </a:rPr>
              <a:t/>
            </a:r>
            <a:br>
              <a:rPr lang="es-CL" sz="2400" b="1" dirty="0">
                <a:solidFill>
                  <a:srgbClr val="0070C0"/>
                </a:solidFill>
              </a:rPr>
            </a:br>
            <a:endParaRPr lang="es-CL" sz="2400" b="1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8579" y="2529982"/>
            <a:ext cx="10773104" cy="2073548"/>
          </a:xfrm>
        </p:spPr>
        <p:txBody>
          <a:bodyPr>
            <a:noAutofit/>
          </a:bodyPr>
          <a:lstStyle/>
          <a:p>
            <a:pPr algn="just"/>
            <a:r>
              <a:rPr lang="es-CL" sz="2000" b="1" u="sng" dirty="0">
                <a:solidFill>
                  <a:srgbClr val="0070C0"/>
                </a:solidFill>
              </a:rPr>
              <a:t>INDICADORES</a:t>
            </a:r>
            <a:r>
              <a:rPr lang="es-CL" sz="2000" b="1" dirty="0">
                <a:solidFill>
                  <a:srgbClr val="0070C0"/>
                </a:solidFill>
              </a:rPr>
              <a:t>:</a:t>
            </a:r>
            <a:endParaRPr lang="es-CL" sz="2000" dirty="0">
              <a:solidFill>
                <a:srgbClr val="0070C0"/>
              </a:solidFill>
            </a:endParaRPr>
          </a:p>
          <a:p>
            <a:pPr algn="just"/>
            <a:r>
              <a:rPr lang="es-CL" sz="2000" dirty="0">
                <a:solidFill>
                  <a:srgbClr val="0070C0"/>
                </a:solidFill>
              </a:rPr>
              <a:t>1.-  Crean trabajos visuales considerando los bocetos y </a:t>
            </a:r>
            <a:r>
              <a:rPr lang="es-CL" sz="2000" dirty="0" smtClean="0">
                <a:solidFill>
                  <a:srgbClr val="0070C0"/>
                </a:solidFill>
              </a:rPr>
              <a:t>la elección de materiales herramientas y </a:t>
            </a:r>
            <a:r>
              <a:rPr lang="es-CL" sz="2000" dirty="0">
                <a:solidFill>
                  <a:srgbClr val="0070C0"/>
                </a:solidFill>
              </a:rPr>
              <a:t>procedimientos.</a:t>
            </a:r>
          </a:p>
          <a:p>
            <a:pPr algn="just"/>
            <a:r>
              <a:rPr lang="es-CL" sz="2000" dirty="0">
                <a:solidFill>
                  <a:srgbClr val="0070C0"/>
                </a:solidFill>
              </a:rPr>
              <a:t>2.-  Evidencian en sus trabajos visuales la expresión de propósitos, sentimientos e </a:t>
            </a:r>
            <a:r>
              <a:rPr lang="es-CL" sz="2000" dirty="0" smtClean="0">
                <a:solidFill>
                  <a:srgbClr val="0070C0"/>
                </a:solidFill>
              </a:rPr>
              <a:t>ideas personales.</a:t>
            </a:r>
            <a:endParaRPr lang="es-CL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42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2247" y="3756340"/>
            <a:ext cx="11487807" cy="2665482"/>
          </a:xfr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47500" lnSpcReduction="20000"/>
          </a:bodyPr>
          <a:lstStyle/>
          <a:p>
            <a:pPr algn="just" fontAlgn="t"/>
            <a:r>
              <a:rPr lang="es-CL" sz="5100" dirty="0">
                <a:solidFill>
                  <a:srgbClr val="FF0000"/>
                </a:solidFill>
              </a:rPr>
              <a:t>Ahora abordaremos un tema distinto, se trata </a:t>
            </a:r>
            <a:r>
              <a:rPr lang="es-CL" sz="5100" dirty="0" smtClean="0">
                <a:solidFill>
                  <a:srgbClr val="FF0000"/>
                </a:solidFill>
              </a:rPr>
              <a:t>de los íconos sociales</a:t>
            </a:r>
            <a:endParaRPr lang="es-CL" sz="5100" dirty="0">
              <a:solidFill>
                <a:srgbClr val="FF0000"/>
              </a:solidFill>
            </a:endParaRPr>
          </a:p>
          <a:p>
            <a:pPr algn="just"/>
            <a:r>
              <a:rPr lang="es-CL" sz="5100" dirty="0">
                <a:solidFill>
                  <a:srgbClr val="0070C0"/>
                </a:solidFill>
              </a:rPr>
              <a:t>La técnica seleccionada para el trabajo es el </a:t>
            </a:r>
            <a:r>
              <a:rPr lang="es-CL" sz="5100" u="sng" dirty="0">
                <a:solidFill>
                  <a:srgbClr val="FF0000"/>
                </a:solidFill>
              </a:rPr>
              <a:t>collage</a:t>
            </a:r>
            <a:r>
              <a:rPr lang="es-CL" sz="5100" dirty="0">
                <a:solidFill>
                  <a:srgbClr val="0070C0"/>
                </a:solidFill>
              </a:rPr>
              <a:t>: Técnica pictórica que consiste en pegar sobre una tela, papel u otra superficie otros materiales, como papel, tela, fotografías, etc. Los franceses la llamaron papier cole¨ papel pegado y consiste en ir recortando con uso de tijeras o manualmente papel, e ir pegando sobre una superficie igualmente de papel, utilizando para ello pegamento.</a:t>
            </a:r>
          </a:p>
          <a:p>
            <a:r>
              <a:rPr lang="es-CL" sz="5100" dirty="0">
                <a:solidFill>
                  <a:srgbClr val="0070C0"/>
                </a:solidFill>
              </a:rPr>
              <a:t>“los cubistas y otras vanguardias </a:t>
            </a:r>
            <a:r>
              <a:rPr lang="es-CL" sz="5100" dirty="0" smtClean="0">
                <a:solidFill>
                  <a:srgbClr val="0070C0"/>
                </a:solidFill>
              </a:rPr>
              <a:t>practicaron y lo denominaron collage</a:t>
            </a:r>
            <a:r>
              <a:rPr lang="es-CL" sz="5100" dirty="0">
                <a:solidFill>
                  <a:srgbClr val="0070C0"/>
                </a:solidFill>
              </a:rPr>
              <a:t>"</a:t>
            </a:r>
          </a:p>
          <a:p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4456387" y="227875"/>
            <a:ext cx="24278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>
                <a:solidFill>
                  <a:srgbClr val="FF0000"/>
                </a:solidFill>
              </a:rPr>
              <a:t>ÍCONOS </a:t>
            </a:r>
            <a:r>
              <a:rPr lang="es-CL" sz="2400" dirty="0" smtClean="0">
                <a:solidFill>
                  <a:srgbClr val="FF0000"/>
                </a:solidFill>
              </a:rPr>
              <a:t>SOCIALES</a:t>
            </a:r>
            <a:endParaRPr lang="es-CL" sz="2400" dirty="0">
              <a:solidFill>
                <a:srgbClr val="FF000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52247" y="922054"/>
            <a:ext cx="11487807" cy="2677656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>
            <a:spAutoFit/>
          </a:bodyPr>
          <a:lstStyle/>
          <a:p>
            <a:pPr algn="just"/>
            <a:r>
              <a:rPr lang="es-CL" sz="2400" b="1" dirty="0">
                <a:solidFill>
                  <a:srgbClr val="FF0000"/>
                </a:solidFill>
              </a:rPr>
              <a:t>¿Qué es un icono social</a:t>
            </a:r>
            <a:r>
              <a:rPr lang="es-CL" sz="2400" b="1" dirty="0" smtClean="0">
                <a:solidFill>
                  <a:srgbClr val="FF0000"/>
                </a:solidFill>
              </a:rPr>
              <a:t>?</a:t>
            </a:r>
          </a:p>
          <a:p>
            <a:pPr algn="just"/>
            <a:r>
              <a:rPr lang="es-CL" sz="2400" dirty="0" smtClean="0">
                <a:solidFill>
                  <a:srgbClr val="FF0000"/>
                </a:solidFill>
              </a:rPr>
              <a:t>Se </a:t>
            </a:r>
            <a:r>
              <a:rPr lang="es-CL" sz="2400" dirty="0">
                <a:solidFill>
                  <a:srgbClr val="FF0000"/>
                </a:solidFill>
              </a:rPr>
              <a:t>llama icono social a una persona que es reconocida por los miembros de una cultura o subcultura, reconocida en su área de trabajo, es tratada como símbolo o representación de algún aspecto de su identidad, como por ejemplo, un ícono del mundo de la música o del deporte y su desarrollo en algún área determinada</a:t>
            </a:r>
            <a:r>
              <a:rPr lang="es-CL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s-CL" sz="1200" dirty="0" smtClean="0">
                <a:hlinkClick r:id="rId2"/>
              </a:rPr>
              <a:t>https</a:t>
            </a:r>
            <a:r>
              <a:rPr lang="es-CL" sz="1200" dirty="0">
                <a:hlinkClick r:id="rId2"/>
              </a:rPr>
              <a:t>://www.google.com/</a:t>
            </a:r>
            <a:r>
              <a:rPr lang="es-CL" sz="1200" dirty="0" err="1">
                <a:hlinkClick r:id="rId2"/>
              </a:rPr>
              <a:t>search?q</a:t>
            </a:r>
            <a:r>
              <a:rPr lang="es-CL" sz="1200" dirty="0">
                <a:hlinkClick r:id="rId2"/>
              </a:rPr>
              <a:t>=DEFINICI%C3%93N+DE+%C3%8DCONO+SOCIAL&amp;oq=DEFINICI%C3%93N+DE+%C3%8DCONO+SOCIAL&amp;aqs=chrome..</a:t>
            </a:r>
            <a:r>
              <a:rPr lang="es-CL" sz="1200" dirty="0" smtClean="0">
                <a:hlinkClick r:id="rId2"/>
              </a:rPr>
              <a:t>69i57j0i22i30l2.12797j1j7&amp;sorceid=</a:t>
            </a:r>
            <a:r>
              <a:rPr lang="es-CL" sz="1200" dirty="0" err="1" smtClean="0">
                <a:hlinkClick r:id="rId2"/>
              </a:rPr>
              <a:t>chrome&amp;ie</a:t>
            </a:r>
            <a:r>
              <a:rPr lang="es-CL" sz="1200" dirty="0" smtClean="0">
                <a:hlinkClick r:id="rId2"/>
              </a:rPr>
              <a:t>=UTF-8</a:t>
            </a:r>
            <a:endParaRPr lang="es-CL" sz="1200" dirty="0" smtClean="0"/>
          </a:p>
          <a:p>
            <a:r>
              <a:rPr lang="es-CL" sz="1200" dirty="0"/>
              <a:t/>
            </a:r>
            <a:br>
              <a:rPr lang="es-CL" sz="1200" dirty="0"/>
            </a:br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10680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81152" y="2259108"/>
            <a:ext cx="7466727" cy="393054"/>
          </a:xfrm>
        </p:spPr>
        <p:txBody>
          <a:bodyPr>
            <a:normAutofit fontScale="90000"/>
          </a:bodyPr>
          <a:lstStyle/>
          <a:p>
            <a:pPr algn="just"/>
            <a:r>
              <a:rPr lang="es-CL" sz="4000" b="1" dirty="0" smtClean="0">
                <a:solidFill>
                  <a:srgbClr val="00B050"/>
                </a:solidFill>
              </a:rPr>
              <a:t>      </a:t>
            </a:r>
            <a:br>
              <a:rPr lang="es-CL" sz="4000" b="1" dirty="0" smtClean="0">
                <a:solidFill>
                  <a:srgbClr val="00B050"/>
                </a:solidFill>
              </a:rPr>
            </a:br>
            <a:r>
              <a:rPr lang="es-CL" sz="4000" b="1" dirty="0">
                <a:solidFill>
                  <a:srgbClr val="00B050"/>
                </a:solidFill>
              </a:rPr>
              <a:t/>
            </a:r>
            <a:br>
              <a:rPr lang="es-CL" sz="4000" b="1" dirty="0">
                <a:solidFill>
                  <a:srgbClr val="00B050"/>
                </a:solidFill>
              </a:rPr>
            </a:br>
            <a:r>
              <a:rPr lang="es-CL" sz="4000" b="1" dirty="0" smtClean="0">
                <a:solidFill>
                  <a:srgbClr val="00B050"/>
                </a:solidFill>
              </a:rPr>
              <a:t>            EJEMPLOS DE ÍCONOS SOCIALES</a:t>
            </a:r>
            <a:br>
              <a:rPr lang="es-CL" sz="4000" b="1" dirty="0" smtClean="0">
                <a:solidFill>
                  <a:srgbClr val="00B050"/>
                </a:solidFill>
              </a:rPr>
            </a:br>
            <a:r>
              <a:rPr lang="es-CL" sz="4000" b="1" dirty="0">
                <a:solidFill>
                  <a:srgbClr val="00B050"/>
                </a:solidFill>
              </a:rPr>
              <a:t/>
            </a:r>
            <a:br>
              <a:rPr lang="es-CL" sz="4000" b="1" dirty="0">
                <a:solidFill>
                  <a:srgbClr val="00B050"/>
                </a:solidFill>
              </a:rPr>
            </a:br>
            <a:r>
              <a:rPr lang="es-CL" sz="4000" b="1" dirty="0" smtClean="0">
                <a:solidFill>
                  <a:srgbClr val="00B050"/>
                </a:solidFill>
              </a:rPr>
              <a:t/>
            </a:r>
            <a:br>
              <a:rPr lang="es-CL" sz="4000" b="1" dirty="0" smtClean="0">
                <a:solidFill>
                  <a:srgbClr val="00B050"/>
                </a:solidFill>
              </a:rPr>
            </a:br>
            <a:r>
              <a:rPr lang="es-CL" sz="4000" b="1" dirty="0" smtClean="0">
                <a:solidFill>
                  <a:srgbClr val="00B050"/>
                </a:solidFill>
              </a:rPr>
              <a:t/>
            </a:r>
            <a:br>
              <a:rPr lang="es-CL" sz="4000" b="1" dirty="0" smtClean="0">
                <a:solidFill>
                  <a:srgbClr val="00B050"/>
                </a:solidFill>
              </a:rPr>
            </a:br>
            <a:endParaRPr lang="es-CL" sz="4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Escultura iconos soci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9" y="889400"/>
            <a:ext cx="3277147" cy="1843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lberto Hurtado, un icono de la amistad social en Chile – Espiritualidad  Ignacia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686338"/>
            <a:ext cx="2746354" cy="28271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Quién era Gabriela Mistral?. Primera iberoamericana en recibir en… | by  Revista Pionero web | Revista Pionero | Medi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10" descr="Quién era Gabriela Mistral?. Primera iberoamericana en recibir en… | by  Revista Pionero web | Revista Pionero | Medium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7577959" y="7106078"/>
            <a:ext cx="4835197" cy="212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 dirty="0"/>
          </a:p>
        </p:txBody>
      </p:sp>
      <p:pic>
        <p:nvPicPr>
          <p:cNvPr id="1036" name="Picture 12" descr="10 Mujeres que han cambiado la historia | Estilo de vida, Top SY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992" y="980099"/>
            <a:ext cx="3627929" cy="23322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El lado oscuro de Pablo Neru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935" y="2883727"/>
            <a:ext cx="2592639" cy="18918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Francisco (papa) - Wikipedia, la enciclopedia libr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1658" y="3723793"/>
            <a:ext cx="1549729" cy="20495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Un día como hoy: muere la beata Madre Teresa de Calcuta - Federación de  Periodistas del Perú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06" y="3850192"/>
            <a:ext cx="2974427" cy="14005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Trump niega $13 mil millones fueran asignados a Puerto Rico porque Biden  viajó a Florida en busca del voto boricua | Jay Fonsec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5575" y="4413162"/>
            <a:ext cx="1434758" cy="16751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Joe Biden - Wikipedia, la enciclopedia libr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494" y="4036463"/>
            <a:ext cx="1439864" cy="1854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/>
          <p:cNvSpPr/>
          <p:nvPr/>
        </p:nvSpPr>
        <p:spPr>
          <a:xfrm>
            <a:off x="0" y="6390144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200" dirty="0" smtClean="0">
                <a:hlinkClick r:id="rId10"/>
              </a:rPr>
              <a:t>https://www.google.com/</a:t>
            </a:r>
            <a:r>
              <a:rPr lang="es-CL" sz="1200" dirty="0" err="1" smtClean="0">
                <a:hlinkClick r:id="rId10"/>
              </a:rPr>
              <a:t>search?q</a:t>
            </a:r>
            <a:r>
              <a:rPr lang="es-CL" sz="1200" dirty="0" smtClean="0">
                <a:hlinkClick r:id="rId10"/>
              </a:rPr>
              <a:t>=IM%C3%81GENES+DE+ICONOS+SOCIALES&amp;oq=IM%C3%81GENES+DE+ICONOS+SOCIALES&amp;aqs=chrome..69i57j0i22i30l7.27234j0j9&amp;sourceid=</a:t>
            </a:r>
            <a:r>
              <a:rPr lang="es-CL" sz="1200" dirty="0" err="1" smtClean="0">
                <a:hlinkClick r:id="rId10"/>
              </a:rPr>
              <a:t>chrome&amp;ie</a:t>
            </a:r>
            <a:r>
              <a:rPr lang="es-CL" sz="1200" dirty="0" smtClean="0">
                <a:hlinkClick r:id="rId10"/>
              </a:rPr>
              <a:t>=UTF-8</a:t>
            </a:r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13660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s ganadores del Nobel de la Paz más populares de la historia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118" y="4376689"/>
            <a:ext cx="2420862" cy="1141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adroTexto 5"/>
          <p:cNvSpPr txBox="1"/>
          <p:nvPr/>
        </p:nvSpPr>
        <p:spPr>
          <a:xfrm>
            <a:off x="493986" y="325599"/>
            <a:ext cx="11256580" cy="2585323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r>
              <a:rPr lang="es-CL" b="1" u="sng" dirty="0">
                <a:solidFill>
                  <a:srgbClr val="0070C0"/>
                </a:solidFill>
              </a:rPr>
              <a:t>ACTIVIDAD 1</a:t>
            </a:r>
            <a:r>
              <a:rPr lang="es-CL" dirty="0">
                <a:solidFill>
                  <a:srgbClr val="0070C0"/>
                </a:solidFill>
              </a:rPr>
              <a:t>“ICONO SOCIAL”.</a:t>
            </a:r>
            <a:br>
              <a:rPr lang="es-CL" dirty="0">
                <a:solidFill>
                  <a:srgbClr val="0070C0"/>
                </a:solidFill>
              </a:rPr>
            </a:br>
            <a:r>
              <a:rPr lang="es-CL" b="1" dirty="0">
                <a:solidFill>
                  <a:srgbClr val="0070C0"/>
                </a:solidFill>
              </a:rPr>
              <a:t>Buscar y recortar de revistas, diarios, fotografías de rostros de íconos sociales: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El </a:t>
            </a:r>
            <a:r>
              <a:rPr lang="es-CL" b="1" dirty="0">
                <a:solidFill>
                  <a:srgbClr val="0070C0"/>
                </a:solidFill>
              </a:rPr>
              <a:t>papa.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Un </a:t>
            </a:r>
            <a:r>
              <a:rPr lang="es-CL" b="1" dirty="0">
                <a:solidFill>
                  <a:srgbClr val="0070C0"/>
                </a:solidFill>
              </a:rPr>
              <a:t>futbolista famoso.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Un </a:t>
            </a:r>
            <a:r>
              <a:rPr lang="es-CL" b="1" dirty="0">
                <a:solidFill>
                  <a:srgbClr val="0070C0"/>
                </a:solidFill>
              </a:rPr>
              <a:t>presidente famoso.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Un </a:t>
            </a:r>
            <a:r>
              <a:rPr lang="es-CL" b="1" dirty="0">
                <a:solidFill>
                  <a:srgbClr val="0070C0"/>
                </a:solidFill>
              </a:rPr>
              <a:t>cantante famoso.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Un </a:t>
            </a:r>
            <a:r>
              <a:rPr lang="es-CL" b="1" dirty="0">
                <a:solidFill>
                  <a:srgbClr val="0070C0"/>
                </a:solidFill>
              </a:rPr>
              <a:t>grupo de música famoso.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Un </a:t>
            </a:r>
            <a:r>
              <a:rPr lang="es-CL" b="1" dirty="0">
                <a:solidFill>
                  <a:srgbClr val="0070C0"/>
                </a:solidFill>
              </a:rPr>
              <a:t>científico famoso.</a:t>
            </a:r>
            <a:br>
              <a:rPr lang="es-CL" b="1" dirty="0">
                <a:solidFill>
                  <a:srgbClr val="0070C0"/>
                </a:solidFill>
              </a:rPr>
            </a:br>
            <a:r>
              <a:rPr lang="es-CL" b="1" dirty="0" smtClean="0">
                <a:solidFill>
                  <a:srgbClr val="0070C0"/>
                </a:solidFill>
              </a:rPr>
              <a:t>- Otros </a:t>
            </a:r>
            <a:r>
              <a:rPr lang="es-CL" b="1" dirty="0">
                <a:solidFill>
                  <a:srgbClr val="0070C0"/>
                </a:solidFill>
              </a:rPr>
              <a:t>que tú consideres íconos famosos.</a:t>
            </a:r>
            <a:endParaRPr lang="es-CL" b="1" dirty="0"/>
          </a:p>
        </p:txBody>
      </p:sp>
      <p:sp>
        <p:nvSpPr>
          <p:cNvPr id="8" name="Rectángulo 7"/>
          <p:cNvSpPr/>
          <p:nvPr/>
        </p:nvSpPr>
        <p:spPr>
          <a:xfrm>
            <a:off x="493986" y="3289425"/>
            <a:ext cx="11256580" cy="2862322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>
            <a:spAutoFit/>
          </a:bodyPr>
          <a:lstStyle/>
          <a:p>
            <a:r>
              <a:rPr lang="es-CL" b="1" u="sng" dirty="0">
                <a:solidFill>
                  <a:srgbClr val="00B050"/>
                </a:solidFill>
              </a:rPr>
              <a:t>ACTIVIDAD 2</a:t>
            </a:r>
          </a:p>
          <a:p>
            <a:pPr algn="just"/>
            <a:r>
              <a:rPr lang="es-CL" b="1" dirty="0">
                <a:solidFill>
                  <a:srgbClr val="00B050"/>
                </a:solidFill>
              </a:rPr>
              <a:t>Tomar una hoja blanca de block y pegar en forma yuxtapuesta los rostros de los íconos sociales que encontró en revistas y diarios.</a:t>
            </a:r>
          </a:p>
          <a:p>
            <a:pPr algn="just"/>
            <a:r>
              <a:rPr lang="es-CL" b="1" dirty="0">
                <a:solidFill>
                  <a:srgbClr val="00B050"/>
                </a:solidFill>
              </a:rPr>
              <a:t>Ejemplo</a:t>
            </a:r>
            <a:r>
              <a:rPr lang="es-CL" b="1" dirty="0" smtClean="0">
                <a:solidFill>
                  <a:srgbClr val="00B050"/>
                </a:solidFill>
              </a:rPr>
              <a:t>:</a:t>
            </a:r>
          </a:p>
          <a:p>
            <a:endParaRPr lang="es-CL" b="1" dirty="0">
              <a:solidFill>
                <a:srgbClr val="00B050"/>
              </a:solidFill>
            </a:endParaRPr>
          </a:p>
          <a:p>
            <a:endParaRPr lang="es-CL" b="1" dirty="0" smtClean="0">
              <a:solidFill>
                <a:srgbClr val="00B050"/>
              </a:solidFill>
            </a:endParaRPr>
          </a:p>
          <a:p>
            <a:endParaRPr lang="es-CL" b="1" dirty="0">
              <a:solidFill>
                <a:srgbClr val="00B050"/>
              </a:solidFill>
            </a:endParaRPr>
          </a:p>
          <a:p>
            <a:endParaRPr lang="es-CL" b="1" dirty="0" smtClean="0">
              <a:solidFill>
                <a:srgbClr val="00B050"/>
              </a:solidFill>
            </a:endParaRPr>
          </a:p>
          <a:p>
            <a:endParaRPr lang="es-CL" b="1" dirty="0">
              <a:solidFill>
                <a:srgbClr val="00B050"/>
              </a:solidFill>
            </a:endParaRPr>
          </a:p>
          <a:p>
            <a:endParaRPr lang="es-CL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57049" y="501640"/>
            <a:ext cx="11172496" cy="4801314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>
                <a:solidFill>
                  <a:srgbClr val="0070C0"/>
                </a:solidFill>
              </a:rPr>
              <a:t>ACTIVIDAD 3 : </a:t>
            </a:r>
            <a:endParaRPr lang="es-CL" b="1" dirty="0" smtClean="0">
              <a:solidFill>
                <a:srgbClr val="0070C0"/>
              </a:solidFill>
            </a:endParaRPr>
          </a:p>
          <a:p>
            <a:pPr algn="just"/>
            <a:r>
              <a:rPr lang="es-CL" b="1" dirty="0" smtClean="0">
                <a:solidFill>
                  <a:srgbClr val="0070C0"/>
                </a:solidFill>
              </a:rPr>
              <a:t>Debes </a:t>
            </a:r>
            <a:r>
              <a:rPr lang="es-CL" b="1" dirty="0">
                <a:solidFill>
                  <a:srgbClr val="0070C0"/>
                </a:solidFill>
              </a:rPr>
              <a:t>leer detenidamente la guía de este PPT. Ya que la prueba final será con PREGUNTAS, como la prueba de octubre</a:t>
            </a:r>
            <a:r>
              <a:rPr lang="es-CL" b="1" dirty="0" smtClean="0">
                <a:solidFill>
                  <a:srgbClr val="0070C0"/>
                </a:solidFill>
              </a:rPr>
              <a:t>.</a:t>
            </a:r>
          </a:p>
          <a:p>
            <a:endParaRPr lang="es-CL" dirty="0"/>
          </a:p>
          <a:p>
            <a:endParaRPr lang="es-CL" dirty="0"/>
          </a:p>
          <a:p>
            <a:pPr algn="just"/>
            <a:r>
              <a:rPr lang="es-CL" b="1" dirty="0">
                <a:solidFill>
                  <a:srgbClr val="00B050"/>
                </a:solidFill>
              </a:rPr>
              <a:t>ACTIVIDAD 4 : </a:t>
            </a:r>
            <a:endParaRPr lang="es-CL" b="1" dirty="0" smtClean="0">
              <a:solidFill>
                <a:srgbClr val="00B050"/>
              </a:solidFill>
            </a:endParaRPr>
          </a:p>
          <a:p>
            <a:pPr algn="just"/>
            <a:r>
              <a:rPr lang="es-CL" b="1" dirty="0" smtClean="0">
                <a:solidFill>
                  <a:srgbClr val="00B050"/>
                </a:solidFill>
              </a:rPr>
              <a:t>Tomar </a:t>
            </a:r>
            <a:r>
              <a:rPr lang="es-CL" b="1" dirty="0">
                <a:solidFill>
                  <a:srgbClr val="00B050"/>
                </a:solidFill>
              </a:rPr>
              <a:t>fotografía al trabajo collage, con NOMBRE Y CURSO y enviarla a: jefeutp@laproidenciarecoleta.cl</a:t>
            </a:r>
          </a:p>
          <a:p>
            <a:pPr algn="just"/>
            <a:endParaRPr lang="es-CL" b="1" dirty="0">
              <a:solidFill>
                <a:srgbClr val="00B050"/>
              </a:solidFill>
            </a:endParaRPr>
          </a:p>
          <a:p>
            <a:endParaRPr lang="es-CL" b="1" dirty="0"/>
          </a:p>
          <a:p>
            <a:endParaRPr lang="es-CL" dirty="0"/>
          </a:p>
          <a:p>
            <a:pPr algn="ctr"/>
            <a:endParaRPr lang="es-CL" sz="2400" dirty="0" smtClean="0"/>
          </a:p>
          <a:p>
            <a:pPr algn="ctr"/>
            <a:endParaRPr lang="es-CL" sz="2400" dirty="0"/>
          </a:p>
          <a:p>
            <a:pPr algn="ctr"/>
            <a:r>
              <a:rPr lang="es-CL" sz="2400" dirty="0" smtClean="0">
                <a:solidFill>
                  <a:srgbClr val="0000FF"/>
                </a:solidFill>
              </a:rPr>
              <a:t>QUE </a:t>
            </a:r>
            <a:r>
              <a:rPr lang="es-CL" sz="2400" dirty="0">
                <a:solidFill>
                  <a:srgbClr val="0000FF"/>
                </a:solidFill>
              </a:rPr>
              <a:t>TENGAS MUCHO ÉXITO EN TU TRABAJO</a:t>
            </a:r>
            <a:r>
              <a:rPr lang="es-CL" dirty="0"/>
              <a:t>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6416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303</Words>
  <Application>Microsoft Office PowerPoint</Application>
  <PresentationFormat>Panorámica</PresentationFormat>
  <Paragraphs>41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ARTES VISUALES – SEGUNDO SEMESTRE 2020 GUIA: 2 </vt:lpstr>
      <vt:lpstr>OBJETIVO: Crear trabajos visuales basados en las percepciones, sentimientos e ideas generadas a partir de la observación de manifestaciones estéticas referidas a diversidad cultural, género e íconos sociales, patrimoniales y contemporáneos.(OA1) </vt:lpstr>
      <vt:lpstr>Presentación de PowerPoint</vt:lpstr>
      <vt:lpstr>                    EJEMPLOS DE ÍCONOS SOCIALES   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ARTES VISUALES – SEGUNDO SEMESTRE 2020 GUIA: 2</dc:title>
  <dc:creator>Dell 01</dc:creator>
  <cp:lastModifiedBy>Dell60</cp:lastModifiedBy>
  <cp:revision>17</cp:revision>
  <dcterms:created xsi:type="dcterms:W3CDTF">2020-11-04T22:59:00Z</dcterms:created>
  <dcterms:modified xsi:type="dcterms:W3CDTF">2020-11-05T15:09:52Z</dcterms:modified>
</cp:coreProperties>
</file>