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udio/mp4" Extension="m4a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6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AE98ADC-A7FE-4BBF-B4E3-E73630A95ECA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5AF9172-D1FA-4A36-BBF7-DF27A9882910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27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8ADC-A7FE-4BBF-B4E3-E73630A95ECA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9172-D1FA-4A36-BBF7-DF27A98829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87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8ADC-A7FE-4BBF-B4E3-E73630A95ECA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9172-D1FA-4A36-BBF7-DF27A9882910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536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8ADC-A7FE-4BBF-B4E3-E73630A95ECA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9172-D1FA-4A36-BBF7-DF27A9882910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602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8ADC-A7FE-4BBF-B4E3-E73630A95ECA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9172-D1FA-4A36-BBF7-DF27A98829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7334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8ADC-A7FE-4BBF-B4E3-E73630A95ECA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9172-D1FA-4A36-BBF7-DF27A9882910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985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8ADC-A7FE-4BBF-B4E3-E73630A95ECA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9172-D1FA-4A36-BBF7-DF27A9882910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94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8ADC-A7FE-4BBF-B4E3-E73630A95ECA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9172-D1FA-4A36-BBF7-DF27A9882910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619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8ADC-A7FE-4BBF-B4E3-E73630A95ECA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9172-D1FA-4A36-BBF7-DF27A9882910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79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8ADC-A7FE-4BBF-B4E3-E73630A95ECA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9172-D1FA-4A36-BBF7-DF27A98829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92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8ADC-A7FE-4BBF-B4E3-E73630A95ECA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9172-D1FA-4A36-BBF7-DF27A9882910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09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8ADC-A7FE-4BBF-B4E3-E73630A95ECA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9172-D1FA-4A36-BBF7-DF27A98829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4225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8ADC-A7FE-4BBF-B4E3-E73630A95ECA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9172-D1FA-4A36-BBF7-DF27A9882910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249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8ADC-A7FE-4BBF-B4E3-E73630A95ECA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9172-D1FA-4A36-BBF7-DF27A9882910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52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8ADC-A7FE-4BBF-B4E3-E73630A95ECA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9172-D1FA-4A36-BBF7-DF27A98829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889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8ADC-A7FE-4BBF-B4E3-E73630A95ECA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9172-D1FA-4A36-BBF7-DF27A9882910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076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8ADC-A7FE-4BBF-B4E3-E73630A95ECA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9172-D1FA-4A36-BBF7-DF27A98829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648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E98ADC-A7FE-4BBF-B4E3-E73630A95ECA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AF9172-D1FA-4A36-BBF7-DF27A98829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846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4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8" Target="../media/image12.png" Type="http://schemas.openxmlformats.org/officeDocument/2006/relationships/image"/><Relationship Id="rId3" Target="../media/media2.m4a" Type="http://schemas.microsoft.com/office/2007/relationships/media"/><Relationship Id="rId7" Target="../slideLayouts/slideLayout2.xml" Type="http://schemas.openxmlformats.org/officeDocument/2006/relationships/slideLayout"/><Relationship Id="rId2" Target="../media/media1.m4a" Type="http://schemas.openxmlformats.org/officeDocument/2006/relationships/audio"/><Relationship Id="rId1" Target="../media/media1.m4a" Type="http://schemas.microsoft.com/office/2007/relationships/media"/><Relationship Id="rId6" Target="../media/media3.m4a" Type="http://schemas.openxmlformats.org/officeDocument/2006/relationships/audio"/><Relationship Id="rId5" Target="../media/media3.m4a" Type="http://schemas.microsoft.com/office/2007/relationships/media"/><Relationship Id="rId10" Target="../media/image22.png" Type="http://schemas.openxmlformats.org/officeDocument/2006/relationships/image"/><Relationship Id="rId4" Target="../media/media2.m4a" Type="http://schemas.openxmlformats.org/officeDocument/2006/relationships/audio"/><Relationship Id="rId9" Target="../media/image21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4406" y="2257497"/>
            <a:ext cx="8358389" cy="1515533"/>
          </a:xfrm>
        </p:spPr>
        <p:txBody>
          <a:bodyPr/>
          <a:lstStyle/>
          <a:p>
            <a:r>
              <a:rPr lang="es-CL" sz="4500" b="1" u="sng" dirty="0" smtClean="0"/>
              <a:t>LA EDAD MEDIA: </a:t>
            </a:r>
            <a:r>
              <a:rPr lang="es-CL" sz="4500" b="1" u="sng" dirty="0" smtClean="0"/>
              <a:t>SU </a:t>
            </a:r>
            <a:r>
              <a:rPr lang="es-CL" sz="4500" b="1" u="sng" dirty="0"/>
              <a:t>DEFINICIÓN Y PERIODIZACIÓN</a:t>
            </a:r>
            <a:endParaRPr lang="es-CL" sz="4500" b="1" u="sng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94093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HISTORIA,GEOGRAFÍA Y CIENCIAS SOCIALES</a:t>
            </a:r>
          </a:p>
          <a:p>
            <a:r>
              <a:rPr lang="es-CL" dirty="0" smtClean="0"/>
              <a:t>7°BÁSICOS</a:t>
            </a:r>
          </a:p>
          <a:p>
            <a:r>
              <a:rPr lang="es-CL" dirty="0" smtClean="0"/>
              <a:t>NOVIEMBRE,2020.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67" y="199339"/>
            <a:ext cx="2938527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0804" y="40210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CL" b="1" u="sng" dirty="0" smtClean="0"/>
              <a:t>ACTIVIDAD: Lee la siguiente fuente histórica y luego responde en tu cuaderno.</a:t>
            </a:r>
            <a:endParaRPr lang="es-CL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7519" y="1973381"/>
            <a:ext cx="9601196" cy="3318936"/>
          </a:xfrm>
        </p:spPr>
        <p:txBody>
          <a:bodyPr>
            <a:normAutofit/>
          </a:bodyPr>
          <a:lstStyle/>
          <a:p>
            <a:pPr algn="just"/>
            <a:r>
              <a:rPr lang="es-CL" dirty="0"/>
              <a:t>Europa se constituyó en la Edad </a:t>
            </a:r>
            <a:r>
              <a:rPr lang="es-CL" dirty="0" smtClean="0"/>
              <a:t>Media Europa </a:t>
            </a:r>
            <a:r>
              <a:rPr lang="es-CL" dirty="0"/>
              <a:t>comienza y se constituye en la </a:t>
            </a:r>
            <a:r>
              <a:rPr lang="es-CL" dirty="0" smtClean="0"/>
              <a:t>Edad Media</a:t>
            </a:r>
            <a:r>
              <a:rPr lang="es-CL" dirty="0"/>
              <a:t>. La civilización de la Antigüedad </a:t>
            </a:r>
            <a:r>
              <a:rPr lang="es-CL" dirty="0" smtClean="0"/>
              <a:t>romana concernía </a:t>
            </a:r>
            <a:r>
              <a:rPr lang="es-CL" dirty="0"/>
              <a:t>únicamente a una parte de Europa</a:t>
            </a:r>
            <a:r>
              <a:rPr lang="es-CL" dirty="0" smtClean="0"/>
              <a:t>: los </a:t>
            </a:r>
            <a:r>
              <a:rPr lang="es-CL" dirty="0"/>
              <a:t>territorios del sur, </a:t>
            </a:r>
            <a:r>
              <a:rPr lang="es-CL" dirty="0" smtClean="0"/>
              <a:t>situados fundamentalmente </a:t>
            </a:r>
            <a:r>
              <a:rPr lang="es-CL" dirty="0"/>
              <a:t>alrededor del Mediterráneo</a:t>
            </a:r>
            <a:r>
              <a:rPr lang="es-CL" dirty="0" smtClean="0"/>
              <a:t>. A </a:t>
            </a:r>
            <a:r>
              <a:rPr lang="es-CL" dirty="0"/>
              <a:t>partir del siglo V, los países del </a:t>
            </a:r>
            <a:r>
              <a:rPr lang="es-CL" dirty="0" smtClean="0"/>
              <a:t>norte (</a:t>
            </a:r>
            <a:r>
              <a:rPr lang="es-CL" dirty="0"/>
              <a:t>Alemania y luego Escandinavia), del </a:t>
            </a:r>
            <a:r>
              <a:rPr lang="es-CL" dirty="0" smtClean="0"/>
              <a:t>oeste (</a:t>
            </a:r>
            <a:r>
              <a:rPr lang="es-CL" dirty="0"/>
              <a:t>Inglaterra e Irlanda), y del este (Hungría y </a:t>
            </a:r>
            <a:r>
              <a:rPr lang="es-CL" dirty="0" smtClean="0"/>
              <a:t>los países </a:t>
            </a:r>
            <a:r>
              <a:rPr lang="es-CL" dirty="0"/>
              <a:t>centro europeos) fueron entrando </a:t>
            </a:r>
            <a:r>
              <a:rPr lang="es-CL" dirty="0" smtClean="0"/>
              <a:t>poco a </a:t>
            </a:r>
            <a:r>
              <a:rPr lang="es-CL" dirty="0"/>
              <a:t>poco en un espacio político y religioso común</a:t>
            </a:r>
            <a:r>
              <a:rPr lang="es-CL" dirty="0" smtClean="0"/>
              <a:t>, el </a:t>
            </a:r>
            <a:r>
              <a:rPr lang="es-CL" dirty="0"/>
              <a:t>que constituirá la futura Europa</a:t>
            </a:r>
            <a:r>
              <a:rPr lang="es-CL" dirty="0" smtClean="0"/>
              <a:t>. (</a:t>
            </a:r>
            <a:r>
              <a:rPr lang="es-CL" sz="1600" dirty="0" smtClean="0"/>
              <a:t>Jacques </a:t>
            </a:r>
            <a:r>
              <a:rPr lang="es-CL" sz="1600" dirty="0"/>
              <a:t>Le </a:t>
            </a:r>
            <a:r>
              <a:rPr lang="es-CL" sz="1600" dirty="0" err="1"/>
              <a:t>Goff</a:t>
            </a:r>
            <a:r>
              <a:rPr lang="es-CL" sz="1600" dirty="0"/>
              <a:t>. La Edad Media explicada a los </a:t>
            </a:r>
            <a:r>
              <a:rPr lang="es-CL" sz="1600" dirty="0" smtClean="0"/>
              <a:t>jóvenes)</a:t>
            </a:r>
            <a:endParaRPr lang="es-CL" sz="1600" dirty="0"/>
          </a:p>
          <a:p>
            <a:pPr marL="0" indent="0">
              <a:buNone/>
            </a:pPr>
            <a:endParaRPr lang="es-CL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96"/>
            <a:ext cx="2938527" cy="10242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81825" y="5128839"/>
            <a:ext cx="9852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u="sng" dirty="0" smtClean="0"/>
              <a:t>1) ¿Cómo se constituyó la llamada: futura Europa? Describe</a:t>
            </a:r>
            <a:endParaRPr lang="es-CL" sz="2200" b="1" u="sng" dirty="0"/>
          </a:p>
        </p:txBody>
      </p:sp>
      <p:sp>
        <p:nvSpPr>
          <p:cNvPr id="6" name="CuadroTexto 5"/>
          <p:cNvSpPr txBox="1"/>
          <p:nvPr/>
        </p:nvSpPr>
        <p:spPr>
          <a:xfrm>
            <a:off x="1081825" y="5692462"/>
            <a:ext cx="10019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 smtClean="0"/>
              <a:t>2) A partir del texto ¿Cuáles son los principales países que conforman Europa? </a:t>
            </a:r>
            <a:endParaRPr lang="es-CL" sz="2200" b="1" dirty="0"/>
          </a:p>
        </p:txBody>
      </p:sp>
    </p:spTree>
    <p:extLst>
      <p:ext uri="{BB962C8B-B14F-4D97-AF65-F5344CB8AC3E}">
        <p14:creationId xmlns:p14="http://schemas.microsoft.com/office/powerpoint/2010/main" val="267549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7673" y="2231528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lang="es-CL" sz="2500" b="1" u="sng" dirty="0" smtClean="0"/>
              <a:t>Objetivo priorizado</a:t>
            </a:r>
            <a:r>
              <a:rPr lang="es-CL" sz="2500" b="1" u="sng" dirty="0"/>
              <a:t>: OA 12</a:t>
            </a:r>
            <a:r>
              <a:rPr lang="es-CL" sz="2500" dirty="0"/>
              <a:t/>
            </a:r>
            <a:br>
              <a:rPr lang="es-CL" sz="2500" dirty="0"/>
            </a:br>
            <a:r>
              <a:rPr lang="es-CL" sz="2500" dirty="0"/>
              <a:t>Analizar las transformaciones que se producen en Europa a partir del siglo XII, considerando el renacimiento de la vida urbana, los cambios demográficos, las innovaciones tecnológicas, el desarrollo del comercio y el surgimiento de las universidades.</a:t>
            </a:r>
            <a:endParaRPr lang="es-CL" sz="25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7673" y="4543616"/>
            <a:ext cx="9601196" cy="1998851"/>
          </a:xfrm>
        </p:spPr>
        <p:txBody>
          <a:bodyPr/>
          <a:lstStyle/>
          <a:p>
            <a:pPr marL="0" indent="0" algn="just">
              <a:buNone/>
            </a:pPr>
            <a:r>
              <a:rPr lang="es-CL" b="1" u="sng" dirty="0" smtClean="0"/>
              <a:t>Objetivo de la clase</a:t>
            </a:r>
            <a:r>
              <a:rPr lang="es-CL" b="1" u="sng" dirty="0"/>
              <a:t>: </a:t>
            </a:r>
            <a:r>
              <a:rPr lang="es-CL" b="1" u="sng" dirty="0" smtClean="0"/>
              <a:t> </a:t>
            </a:r>
            <a:r>
              <a:rPr lang="es-CL" dirty="0"/>
              <a:t>Ilustrar los principales hitos del periodo medieval y caracterizar los </a:t>
            </a:r>
            <a:r>
              <a:rPr lang="es-CL" dirty="0" smtClean="0"/>
              <a:t>principales elementos </a:t>
            </a:r>
            <a:r>
              <a:rPr lang="es-CL" dirty="0"/>
              <a:t>que conformaran la edad media</a:t>
            </a:r>
            <a:r>
              <a:rPr lang="es-CL" b="1" u="sng" dirty="0"/>
              <a:t>. </a:t>
            </a:r>
            <a:endParaRPr lang="es-CL" b="1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090"/>
            <a:ext cx="2938527" cy="10242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229" y="19909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1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5418" y="586666"/>
            <a:ext cx="8950818" cy="1303867"/>
          </a:xfrm>
        </p:spPr>
        <p:txBody>
          <a:bodyPr>
            <a:normAutofit fontScale="90000"/>
          </a:bodyPr>
          <a:lstStyle/>
          <a:p>
            <a:r>
              <a:rPr lang="es-CL" b="1" u="sng" dirty="0"/>
              <a:t>LA EDAD MEDIA: SU DEFINICIÓN Y PERIODIZACIÓN</a:t>
            </a:r>
            <a:endParaRPr lang="es-CL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5401613" cy="3318936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dirty="0"/>
              <a:t>La Edad Media es una construcción </a:t>
            </a:r>
            <a:r>
              <a:rPr lang="es-CL" dirty="0" smtClean="0"/>
              <a:t>histórica (un </a:t>
            </a:r>
            <a:r>
              <a:rPr lang="es-CL" dirty="0"/>
              <a:t>término que inventó el </a:t>
            </a:r>
            <a:r>
              <a:rPr lang="es-CL" dirty="0" smtClean="0"/>
              <a:t>hombre arbitrariamente</a:t>
            </a:r>
            <a:r>
              <a:rPr lang="es-CL" dirty="0"/>
              <a:t>) llena de preconceptos y </a:t>
            </a:r>
            <a:r>
              <a:rPr lang="es-CL" dirty="0" smtClean="0"/>
              <a:t>juicios de </a:t>
            </a:r>
            <a:r>
              <a:rPr lang="es-CL" dirty="0"/>
              <a:t>valor. Tanto es así que ya desde su </a:t>
            </a:r>
            <a:r>
              <a:rPr lang="es-CL" dirty="0" smtClean="0"/>
              <a:t>nombre nos </a:t>
            </a:r>
            <a:r>
              <a:rPr lang="es-CL" dirty="0"/>
              <a:t>lo </a:t>
            </a:r>
            <a:r>
              <a:rPr lang="es-CL" dirty="0" smtClean="0"/>
              <a:t>demuestra. </a:t>
            </a:r>
          </a:p>
          <a:p>
            <a:pPr algn="just"/>
            <a:r>
              <a:rPr lang="es-CL" dirty="0"/>
              <a:t>El concepto de Edad Media se desprende </a:t>
            </a:r>
            <a:r>
              <a:rPr lang="es-CL" dirty="0" smtClean="0"/>
              <a:t>del de </a:t>
            </a:r>
            <a:r>
              <a:rPr lang="es-CL" b="1" u="sng" dirty="0"/>
              <a:t>“edad del medio”. </a:t>
            </a:r>
            <a:r>
              <a:rPr lang="es-CL" dirty="0"/>
              <a:t>La edad que está </a:t>
            </a:r>
            <a:r>
              <a:rPr lang="es-CL" dirty="0" smtClean="0"/>
              <a:t>entre dos </a:t>
            </a:r>
            <a:r>
              <a:rPr lang="es-CL" dirty="0"/>
              <a:t>edades “importantes”.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263"/>
            <a:ext cx="2935418" cy="10258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401" y="2464492"/>
            <a:ext cx="4057250" cy="341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7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9034" y="1339403"/>
            <a:ext cx="10063765" cy="4330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/>
              <a:t>La primera división interna de la Edad </a:t>
            </a:r>
            <a:r>
              <a:rPr lang="es-CL" dirty="0" smtClean="0"/>
              <a:t>Media fue </a:t>
            </a:r>
            <a:r>
              <a:rPr lang="es-CL" dirty="0"/>
              <a:t>realizada por los humanistas italianos</a:t>
            </a:r>
            <a:r>
              <a:rPr lang="es-CL" dirty="0" smtClean="0"/>
              <a:t>, fueron </a:t>
            </a:r>
            <a:r>
              <a:rPr lang="es-CL" dirty="0"/>
              <a:t>los que fijaron los límites temporales de la Edad Media, </a:t>
            </a:r>
            <a:r>
              <a:rPr lang="es-CL" b="1" u="sng" dirty="0"/>
              <a:t>iniciando el Medievo con </a:t>
            </a:r>
            <a:r>
              <a:rPr lang="es-CL" b="1" u="sng" dirty="0" smtClean="0"/>
              <a:t>el fin </a:t>
            </a:r>
            <a:r>
              <a:rPr lang="es-CL" b="1" u="sng" dirty="0"/>
              <a:t>del Imperio Romano de Occidente (476) </a:t>
            </a:r>
            <a:r>
              <a:rPr lang="es-CL" dirty="0"/>
              <a:t>y </a:t>
            </a:r>
            <a:r>
              <a:rPr lang="es-CL" dirty="0" smtClean="0"/>
              <a:t>f). </a:t>
            </a:r>
            <a:r>
              <a:rPr lang="es-CL" dirty="0"/>
              <a:t>Otra versiones similares hacen </a:t>
            </a:r>
            <a:r>
              <a:rPr lang="es-CL" b="1" u="sng" dirty="0"/>
              <a:t>inalizándolo con la conquista de Constantinopla por los turcos (1453</a:t>
            </a:r>
            <a:r>
              <a:rPr lang="es-CL" dirty="0" smtClean="0"/>
              <a:t>terminar </a:t>
            </a:r>
            <a:r>
              <a:rPr lang="es-CL" dirty="0"/>
              <a:t>a la </a:t>
            </a:r>
            <a:r>
              <a:rPr lang="es-CL" dirty="0" smtClean="0"/>
              <a:t>Edad Media </a:t>
            </a:r>
            <a:r>
              <a:rPr lang="es-CL" dirty="0"/>
              <a:t>en 1492 (descubrimiento de América por Cristóbal Colón), 1485 (instauración de </a:t>
            </a:r>
            <a:r>
              <a:rPr lang="es-CL" dirty="0" smtClean="0"/>
              <a:t>la dinastía </a:t>
            </a:r>
            <a:r>
              <a:rPr lang="es-CL" dirty="0"/>
              <a:t>Tudor en Inglaterra), 1517 (la reforma de Lutero).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090"/>
            <a:ext cx="2938527" cy="102421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09035" y="4031576"/>
            <a:ext cx="10063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/>
              <a:t>Aceptado este marco cronológico general, </a:t>
            </a:r>
            <a:r>
              <a:rPr lang="es-CL" sz="2400" b="1" u="sng" dirty="0"/>
              <a:t>la Edad Media se extiende desde el siglo V </a:t>
            </a:r>
            <a:r>
              <a:rPr lang="es-CL" sz="2400" b="1" u="sng" dirty="0" smtClean="0"/>
              <a:t>hasta la </a:t>
            </a:r>
            <a:r>
              <a:rPr lang="es-CL" sz="2400" b="1" u="sng" dirty="0"/>
              <a:t>segunda mitad del siglo XV, es decir a lo largo de más de mil años</a:t>
            </a:r>
            <a:r>
              <a:rPr lang="es-CL" sz="2400" dirty="0"/>
              <a:t>. Se trata, por lo tanto</a:t>
            </a:r>
            <a:r>
              <a:rPr lang="es-CL" sz="2400" dirty="0" smtClean="0"/>
              <a:t>, de </a:t>
            </a:r>
            <a:r>
              <a:rPr lang="es-CL" sz="2400" dirty="0"/>
              <a:t>un período muy extenso el cual no constituye una unidad inalterable.</a:t>
            </a:r>
          </a:p>
        </p:txBody>
      </p:sp>
    </p:spTree>
    <p:extLst>
      <p:ext uri="{BB962C8B-B14F-4D97-AF65-F5344CB8AC3E}">
        <p14:creationId xmlns:p14="http://schemas.microsoft.com/office/powerpoint/2010/main" val="274499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4549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0" y="2924931"/>
            <a:ext cx="1712890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 LA SIGUIENTE LINEA DE TIEMPO Y LUEGO ANOTA EN TU CUADERNO LOS HECHOS MÁS IMPORTANTES DE ESTA ÉPOCA </a:t>
            </a:r>
            <a:endParaRPr lang="es-CL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07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36429" y="1110920"/>
            <a:ext cx="9601196" cy="1303867"/>
          </a:xfrm>
        </p:spPr>
        <p:txBody>
          <a:bodyPr/>
          <a:lstStyle/>
          <a:p>
            <a:r>
              <a:rPr lang="es-CL" b="1" u="sng" dirty="0" smtClean="0"/>
              <a:t>TEMPRANA EDAD MEDIA</a:t>
            </a:r>
            <a:endParaRPr lang="es-CL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1610" y="2414787"/>
            <a:ext cx="8067540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sz="2500" dirty="0"/>
              <a:t>S</a:t>
            </a:r>
            <a:r>
              <a:rPr lang="es-CL" sz="2500" dirty="0" smtClean="0"/>
              <a:t>iglos </a:t>
            </a:r>
            <a:r>
              <a:rPr lang="es-CL" sz="2500" dirty="0"/>
              <a:t>V al siglo </a:t>
            </a:r>
            <a:r>
              <a:rPr lang="es-CL" sz="2500" dirty="0" smtClean="0"/>
              <a:t>X:</a:t>
            </a:r>
            <a:endParaRPr lang="es-CL" sz="2500" dirty="0"/>
          </a:p>
          <a:p>
            <a:pPr marL="0" indent="0" algn="just">
              <a:buNone/>
            </a:pPr>
            <a:r>
              <a:rPr lang="es-CL" sz="2500" dirty="0"/>
              <a:t>consiste en el período más </a:t>
            </a:r>
            <a:r>
              <a:rPr lang="es-CL" sz="2500" dirty="0" smtClean="0"/>
              <a:t>extenso cronológicamente</a:t>
            </a:r>
            <a:r>
              <a:rPr lang="es-CL" sz="2500" dirty="0"/>
              <a:t>. Siguiendo el </a:t>
            </a:r>
            <a:r>
              <a:rPr lang="es-CL" sz="2500" dirty="0" smtClean="0"/>
              <a:t>criterio comúnmente </a:t>
            </a:r>
            <a:r>
              <a:rPr lang="es-CL" sz="2500" dirty="0"/>
              <a:t>admitido en la actual </a:t>
            </a:r>
            <a:r>
              <a:rPr lang="es-CL" sz="2500" dirty="0" smtClean="0"/>
              <a:t>historiografía medievalista</a:t>
            </a:r>
            <a:r>
              <a:rPr lang="es-CL" sz="2500" dirty="0"/>
              <a:t>, que niega la antigua idea de </a:t>
            </a:r>
            <a:r>
              <a:rPr lang="es-CL" sz="2500" dirty="0" smtClean="0"/>
              <a:t>una ruptura </a:t>
            </a:r>
            <a:r>
              <a:rPr lang="es-CL" sz="2500" dirty="0"/>
              <a:t>brusca entre la Antigüedad y el </a:t>
            </a:r>
            <a:r>
              <a:rPr lang="es-CL" sz="2500" dirty="0" smtClean="0"/>
              <a:t>Medievo como </a:t>
            </a:r>
            <a:r>
              <a:rPr lang="es-CL" sz="2500" dirty="0"/>
              <a:t>consecuencia de las </a:t>
            </a:r>
            <a:r>
              <a:rPr lang="es-CL" sz="2500" dirty="0" smtClean="0"/>
              <a:t>invasiones germánicas </a:t>
            </a:r>
            <a:r>
              <a:rPr lang="es-CL" sz="2500" dirty="0"/>
              <a:t>y que, por el contrario, </a:t>
            </a:r>
            <a:r>
              <a:rPr lang="es-CL" sz="2500" b="1" dirty="0"/>
              <a:t>afirma </a:t>
            </a:r>
            <a:r>
              <a:rPr lang="es-CL" sz="2500" b="1" dirty="0" smtClean="0"/>
              <a:t>la existencia </a:t>
            </a:r>
            <a:r>
              <a:rPr lang="es-CL" sz="2500" b="1" dirty="0"/>
              <a:t>de un período de lento tránsito </a:t>
            </a:r>
            <a:r>
              <a:rPr lang="es-CL" sz="2500" b="1" dirty="0" smtClean="0"/>
              <a:t>entre una </a:t>
            </a:r>
            <a:r>
              <a:rPr lang="es-CL" sz="2500" b="1" dirty="0"/>
              <a:t>y otras edades históricas</a:t>
            </a:r>
            <a:r>
              <a:rPr lang="es-CL" sz="2500" dirty="0"/>
              <a:t>, el término inicial </a:t>
            </a:r>
            <a:r>
              <a:rPr lang="es-CL" sz="2500" dirty="0" smtClean="0"/>
              <a:t>de la </a:t>
            </a:r>
            <a:r>
              <a:rPr lang="es-CL" sz="2500" dirty="0"/>
              <a:t>Edad Media debe situarse en un período </a:t>
            </a:r>
            <a:r>
              <a:rPr lang="es-CL" sz="2500" dirty="0" smtClean="0"/>
              <a:t>que iría </a:t>
            </a:r>
            <a:r>
              <a:rPr lang="es-CL" sz="2500" dirty="0"/>
              <a:t>desde fines del siglo V a fines del siglo X.</a:t>
            </a:r>
            <a:endParaRPr lang="es-CL" sz="2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090"/>
            <a:ext cx="2938527" cy="10242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004" y="32195"/>
            <a:ext cx="3987996" cy="27951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2657" y="3876095"/>
            <a:ext cx="3159343" cy="305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7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6467" y="363946"/>
            <a:ext cx="9601196" cy="1303867"/>
          </a:xfrm>
        </p:spPr>
        <p:txBody>
          <a:bodyPr/>
          <a:lstStyle/>
          <a:p>
            <a:r>
              <a:rPr lang="es-CL" b="1" u="sng" dirty="0" smtClean="0"/>
              <a:t>ALTA EDAD MEDIA</a:t>
            </a:r>
            <a:endParaRPr lang="es-CL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6155" y="1388163"/>
            <a:ext cx="10244069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500" dirty="0"/>
              <a:t>S</a:t>
            </a:r>
            <a:r>
              <a:rPr lang="es-CL" sz="2500" dirty="0" smtClean="0"/>
              <a:t>iglos </a:t>
            </a:r>
            <a:r>
              <a:rPr lang="es-CL" sz="2500" dirty="0"/>
              <a:t>XI al XIII): es el </a:t>
            </a:r>
            <a:r>
              <a:rPr lang="es-CL" sz="2500" dirty="0" smtClean="0"/>
              <a:t>nombre con </a:t>
            </a:r>
            <a:r>
              <a:rPr lang="es-CL" sz="2500" dirty="0"/>
              <a:t>que se conoce al período comprendido </a:t>
            </a:r>
            <a:r>
              <a:rPr lang="es-CL" sz="2500" dirty="0" smtClean="0"/>
              <a:t>entre los </a:t>
            </a:r>
            <a:r>
              <a:rPr lang="es-CL" sz="2500" dirty="0"/>
              <a:t>siglos XI al XIII. La mayor parte de </a:t>
            </a:r>
            <a:r>
              <a:rPr lang="es-CL" sz="2500" dirty="0" smtClean="0"/>
              <a:t>los conceptos</a:t>
            </a:r>
            <a:r>
              <a:rPr lang="es-CL" sz="2500" dirty="0"/>
              <a:t>, de las imágenes y de los tópicos </a:t>
            </a:r>
            <a:r>
              <a:rPr lang="es-CL" sz="2500" dirty="0" smtClean="0"/>
              <a:t>que se </a:t>
            </a:r>
            <a:r>
              <a:rPr lang="es-CL" sz="2500" dirty="0"/>
              <a:t>han formado sobre la sociedad, la cultura o </a:t>
            </a:r>
            <a:r>
              <a:rPr lang="es-CL" sz="2500" dirty="0" smtClean="0"/>
              <a:t>el espíritu </a:t>
            </a:r>
            <a:r>
              <a:rPr lang="es-CL" sz="2500" dirty="0"/>
              <a:t>de la Edad Media surgieron a partir </a:t>
            </a:r>
            <a:r>
              <a:rPr lang="es-CL" sz="2500" dirty="0" smtClean="0"/>
              <a:t>de realidades </a:t>
            </a:r>
            <a:r>
              <a:rPr lang="es-CL" sz="2500" dirty="0"/>
              <a:t>propias de este período. </a:t>
            </a:r>
            <a:r>
              <a:rPr lang="es-CL" sz="2500" b="1" dirty="0"/>
              <a:t>Es </a:t>
            </a:r>
            <a:r>
              <a:rPr lang="es-CL" sz="2500" b="1" dirty="0" smtClean="0"/>
              <a:t>entonces cuando </a:t>
            </a:r>
            <a:r>
              <a:rPr lang="es-CL" sz="2500" b="1" dirty="0"/>
              <a:t>se consolidaron las incipientes </a:t>
            </a:r>
            <a:r>
              <a:rPr lang="es-CL" sz="2500" b="1" dirty="0" smtClean="0"/>
              <a:t>naciones europeas</a:t>
            </a:r>
            <a:r>
              <a:rPr lang="es-CL" sz="2500" b="1" dirty="0"/>
              <a:t>, y cuando el equilibrio entre las </a:t>
            </a:r>
            <a:r>
              <a:rPr lang="es-CL" sz="2500" b="1" dirty="0" smtClean="0"/>
              <a:t>tres grandes </a:t>
            </a:r>
            <a:r>
              <a:rPr lang="es-CL" sz="2500" b="1" dirty="0"/>
              <a:t>áreas de civilización, bizantina, </a:t>
            </a:r>
            <a:r>
              <a:rPr lang="es-CL" sz="2500" b="1" dirty="0" smtClean="0"/>
              <a:t>islámica y </a:t>
            </a:r>
            <a:r>
              <a:rPr lang="es-CL" sz="2500" b="1" dirty="0"/>
              <a:t>occidental, se rompió definitivamente </a:t>
            </a:r>
            <a:r>
              <a:rPr lang="es-CL" sz="2500" b="1" dirty="0" smtClean="0"/>
              <a:t>en beneficio </a:t>
            </a:r>
            <a:r>
              <a:rPr lang="es-CL" sz="2500" b="1" dirty="0"/>
              <a:t>de esta última.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090"/>
            <a:ext cx="2938527" cy="10242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45" y="4346754"/>
            <a:ext cx="3549740" cy="22334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832" y="4346754"/>
            <a:ext cx="3662230" cy="223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8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1920" y="338188"/>
            <a:ext cx="9601196" cy="1303867"/>
          </a:xfrm>
        </p:spPr>
        <p:txBody>
          <a:bodyPr>
            <a:normAutofit/>
          </a:bodyPr>
          <a:lstStyle/>
          <a:p>
            <a:r>
              <a:rPr lang="es-CL" sz="4500" b="1" u="sng" dirty="0" smtClean="0"/>
              <a:t>BAJA EDAD MEDIA</a:t>
            </a:r>
            <a:endParaRPr lang="es-CL" sz="4500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642055"/>
            <a:ext cx="9601196" cy="42338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500" dirty="0"/>
              <a:t>S</a:t>
            </a:r>
            <a:r>
              <a:rPr lang="es-CL" sz="2500" dirty="0" smtClean="0"/>
              <a:t>iglos </a:t>
            </a:r>
            <a:r>
              <a:rPr lang="es-CL" sz="2500" dirty="0"/>
              <a:t>XIV y XV): Frente </a:t>
            </a:r>
            <a:r>
              <a:rPr lang="es-CL" sz="2500" dirty="0" smtClean="0"/>
              <a:t>al equilibrio </a:t>
            </a:r>
            <a:r>
              <a:rPr lang="es-CL" sz="2500" dirty="0"/>
              <a:t>y al desarrollo generalizado </a:t>
            </a:r>
            <a:r>
              <a:rPr lang="es-CL" sz="2500" dirty="0" smtClean="0"/>
              <a:t>que caracteriza </a:t>
            </a:r>
            <a:r>
              <a:rPr lang="es-CL" sz="2500" dirty="0"/>
              <a:t>la etapa anterior, la Baja Edad </a:t>
            </a:r>
            <a:r>
              <a:rPr lang="es-CL" sz="2500" dirty="0" smtClean="0"/>
              <a:t>Media es </a:t>
            </a:r>
            <a:r>
              <a:rPr lang="es-CL" sz="2500" dirty="0"/>
              <a:t>considerada como la época de crisis de </a:t>
            </a:r>
            <a:r>
              <a:rPr lang="es-CL" sz="2500" dirty="0" smtClean="0"/>
              <a:t>la sociedad </a:t>
            </a:r>
            <a:r>
              <a:rPr lang="es-CL" sz="2500" dirty="0"/>
              <a:t>medieval en sus más variados </a:t>
            </a:r>
            <a:r>
              <a:rPr lang="es-CL" sz="2500" dirty="0" smtClean="0"/>
              <a:t>aspectos -</a:t>
            </a:r>
            <a:r>
              <a:rPr lang="es-CL" sz="2500" dirty="0"/>
              <a:t>demográfico, social, económico, político, </a:t>
            </a:r>
            <a:r>
              <a:rPr lang="es-CL" sz="2500" dirty="0" smtClean="0"/>
              <a:t>cultural y </a:t>
            </a:r>
            <a:r>
              <a:rPr lang="es-CL" sz="2500" dirty="0"/>
              <a:t>espiritual-, por lo que no es extraño que </a:t>
            </a:r>
            <a:r>
              <a:rPr lang="es-CL" sz="2500" dirty="0" smtClean="0"/>
              <a:t>para referirse </a:t>
            </a:r>
            <a:r>
              <a:rPr lang="es-CL" sz="2500" dirty="0"/>
              <a:t>a los dos siglos del Medievo se </a:t>
            </a:r>
            <a:r>
              <a:rPr lang="es-CL" sz="2500" dirty="0" smtClean="0"/>
              <a:t>utilicen con </a:t>
            </a:r>
            <a:r>
              <a:rPr lang="es-CL" sz="2500" dirty="0"/>
              <a:t>frecuencia expresiones tales como "</a:t>
            </a:r>
            <a:r>
              <a:rPr lang="es-CL" sz="2500" dirty="0" smtClean="0"/>
              <a:t>los tiempos </a:t>
            </a:r>
            <a:r>
              <a:rPr lang="es-CL" sz="2500" dirty="0"/>
              <a:t>difíciles" o "los siglos críticos"; es </a:t>
            </a:r>
            <a:r>
              <a:rPr lang="es-CL" sz="2500" dirty="0" smtClean="0"/>
              <a:t>una crisis </a:t>
            </a:r>
            <a:r>
              <a:rPr lang="es-CL" sz="2500" dirty="0"/>
              <a:t>profunda que pone fin a la </a:t>
            </a:r>
            <a:r>
              <a:rPr lang="es-CL" sz="2500" dirty="0" smtClean="0"/>
              <a:t>expansión anterior</a:t>
            </a:r>
            <a:endParaRPr lang="es-CL" sz="2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090"/>
            <a:ext cx="2938527" cy="10242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4608691"/>
            <a:ext cx="3534176" cy="20368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4608690"/>
            <a:ext cx="3228306" cy="20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681" y="71119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CL" b="1" u="sng" dirty="0" smtClean="0"/>
              <a:t>AUDIOS EXPLICATIVOS DE LA DOCENTE</a:t>
            </a:r>
            <a:endParaRPr lang="es-CL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Escucha atentamente los siguientes audios dónde la profesora explica el contenido.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99090"/>
            <a:ext cx="2938527" cy="10242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5262" y="3642709"/>
            <a:ext cx="1857375" cy="2457450"/>
          </a:xfrm>
          <a:prstGeom prst="rect">
            <a:avLst/>
          </a:prstGeom>
        </p:spPr>
      </p:pic>
      <p:pic>
        <p:nvPicPr>
          <p:cNvPr id="6" name="Edad med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47373" y="3162031"/>
            <a:ext cx="609600" cy="609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438659" y="3219718"/>
            <a:ext cx="2099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b="1" u="sng" dirty="0" smtClean="0"/>
              <a:t>1)</a:t>
            </a:r>
            <a:endParaRPr lang="es-CL" sz="2500" b="1" u="sng" dirty="0"/>
          </a:p>
        </p:txBody>
      </p:sp>
      <p:pic>
        <p:nvPicPr>
          <p:cNvPr id="8" name="Edad media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02508" y="4359558"/>
            <a:ext cx="609600" cy="6096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510565" y="4353178"/>
            <a:ext cx="8736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b="1" u="sng" dirty="0" smtClean="0"/>
              <a:t>2) </a:t>
            </a:r>
            <a:endParaRPr lang="es-CL" sz="2500" b="1" u="sng" dirty="0"/>
          </a:p>
        </p:txBody>
      </p:sp>
      <p:pic>
        <p:nvPicPr>
          <p:cNvPr id="10" name="edad media 3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82800" y="3162031"/>
            <a:ext cx="609600" cy="6096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226732" y="3200459"/>
            <a:ext cx="10560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b="1" u="sng" dirty="0" smtClean="0"/>
              <a:t>3)</a:t>
            </a:r>
            <a:endParaRPr lang="es-CL" sz="2500" b="1" u="sng" dirty="0"/>
          </a:p>
        </p:txBody>
      </p:sp>
    </p:spTree>
    <p:extLst>
      <p:ext uri="{BB962C8B-B14F-4D97-AF65-F5344CB8AC3E}">
        <p14:creationId xmlns:p14="http://schemas.microsoft.com/office/powerpoint/2010/main" val="252568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3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</TotalTime>
  <Words>747</Words>
  <Application>Microsoft Office PowerPoint</Application>
  <PresentationFormat>Panorámica</PresentationFormat>
  <Paragraphs>28</Paragraphs>
  <Slides>10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Orgánico</vt:lpstr>
      <vt:lpstr>LA EDAD MEDIA: SU DEFINICIÓN Y PERIODIZACIÓN</vt:lpstr>
      <vt:lpstr>Objetivo priorizado: OA 12 Analizar las transformaciones que se producen en Europa a partir del siglo XII, considerando el renacimiento de la vida urbana, los cambios demográficos, las innovaciones tecnológicas, el desarrollo del comercio y el surgimiento de las universidades.</vt:lpstr>
      <vt:lpstr>LA EDAD MEDIA: SU DEFINICIÓN Y PERIODIZACIÓN</vt:lpstr>
      <vt:lpstr>Presentación de PowerPoint</vt:lpstr>
      <vt:lpstr>Presentación de PowerPoint</vt:lpstr>
      <vt:lpstr>TEMPRANA EDAD MEDIA</vt:lpstr>
      <vt:lpstr>ALTA EDAD MEDIA</vt:lpstr>
      <vt:lpstr>BAJA EDAD MEDIA</vt:lpstr>
      <vt:lpstr>AUDIOS EXPLICATIVOS DE LA DOCENTE</vt:lpstr>
      <vt:lpstr>ACTIVIDAD: Lee la siguiente fuente histórica y luego responde en tu cuaderno.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N°3</dc:creator>
  <cp:lastModifiedBy>N°3</cp:lastModifiedBy>
  <cp:revision>39</cp:revision>
  <dcterms:created xsi:type="dcterms:W3CDTF">2020-10-29T20:49:30Z</dcterms:created>
  <dcterms:modified xsi:type="dcterms:W3CDTF">2020-10-30T02:37:32Z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4063672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