
<file path=[Content_Types].xml><?xml version="1.0" encoding="utf-8"?>
<Types xmlns="http://schemas.openxmlformats.org/package/2006/content-types">
  <Default ContentType="image/png" Extension="png"/>
  <Default ContentType="audio/mp4" Extension="m4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60" r:id="rId2"/>
    <p:sldId id="256" r:id="rId3"/>
    <p:sldId id="257" r:id="rId4"/>
    <p:sldId id="258" r:id="rId5"/>
    <p:sldId id="262" r:id="rId6"/>
    <p:sldId id="261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79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1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710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92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243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562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36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951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1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267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065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6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96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6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1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8755-B843-45EF-A936-5048A584497C}" type="datetimeFigureOut">
              <a:rPr lang="es-CL" smtClean="0"/>
              <a:t>31-10-2020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19B412-FBF6-4657-9C17-F55C889A5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77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9.png" Type="http://schemas.openxmlformats.org/officeDocument/2006/relationships/image"/><Relationship Id="rId3" Target="../media/media2.m4a" Type="http://schemas.microsoft.com/office/2007/relationships/media"/><Relationship Id="rId7" Target="../slideLayouts/slideLayout2.xml" Type="http://schemas.openxmlformats.org/officeDocument/2006/relationships/slideLayout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6" Target="../media/media3.m4a" Type="http://schemas.openxmlformats.org/officeDocument/2006/relationships/audio"/><Relationship Id="rId5" Target="../media/media3.m4a" Type="http://schemas.microsoft.com/office/2007/relationships/media"/><Relationship Id="rId10" Target="../media/image17.png" Type="http://schemas.openxmlformats.org/officeDocument/2006/relationships/image"/><Relationship Id="rId4" Target="../media/media2.m4a" Type="http://schemas.openxmlformats.org/officeDocument/2006/relationships/audio"/><Relationship Id="rId9" Target="../media/image1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mailto:Nayareth.cabezas@laprovidenciarecoleta.cl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3244" y="1606797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s-CL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importancia de los Derechos humanos </a:t>
            </a:r>
            <a:endParaRPr lang="es-CL" sz="50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2950" cy="13255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62" y="3547183"/>
            <a:ext cx="4506291" cy="32445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9582" y="5345162"/>
            <a:ext cx="4288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dirty="0" smtClean="0"/>
              <a:t>HISTORIA,GEOGRAFÍA Y CIENCIAS SOCIALES</a:t>
            </a:r>
          </a:p>
          <a:p>
            <a:pPr algn="just"/>
            <a:r>
              <a:rPr lang="es-CL" sz="2200" dirty="0" smtClean="0"/>
              <a:t>5°B</a:t>
            </a:r>
          </a:p>
          <a:p>
            <a:pPr algn="just"/>
            <a:r>
              <a:rPr lang="es-CL" sz="2200" dirty="0" smtClean="0"/>
              <a:t>NOVIEMBRE, 2020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15155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8425" y="2535377"/>
            <a:ext cx="7766936" cy="1646302"/>
          </a:xfrm>
        </p:spPr>
        <p:txBody>
          <a:bodyPr/>
          <a:lstStyle/>
          <a:p>
            <a:pPr algn="just"/>
            <a:r>
              <a:rPr lang="es-CL" sz="2500" b="1" u="sng" dirty="0">
                <a:solidFill>
                  <a:schemeClr val="tx1"/>
                </a:solidFill>
              </a:rPr>
              <a:t>Objetivo priorizado</a:t>
            </a:r>
            <a:r>
              <a:rPr lang="es-CL" sz="2500" b="1" u="sng" dirty="0" smtClean="0">
                <a:solidFill>
                  <a:schemeClr val="tx1"/>
                </a:solidFill>
              </a:rPr>
              <a:t>: </a:t>
            </a:r>
            <a:r>
              <a:rPr lang="es-CL" sz="2500" dirty="0" smtClean="0">
                <a:solidFill>
                  <a:schemeClr val="tx1"/>
                </a:solidFill>
              </a:rPr>
              <a:t>Reconocer </a:t>
            </a:r>
            <a:r>
              <a:rPr lang="es-CL" sz="2500" dirty="0">
                <a:solidFill>
                  <a:schemeClr val="tx1"/>
                </a:solidFill>
              </a:rPr>
              <a:t>que todas las personas son sujetos de derecho, que deben ser respetados por los</a:t>
            </a:r>
            <a:br>
              <a:rPr lang="es-CL" sz="2500" dirty="0">
                <a:solidFill>
                  <a:schemeClr val="tx1"/>
                </a:solidFill>
              </a:rPr>
            </a:br>
            <a:r>
              <a:rPr lang="es-CL" sz="2500" dirty="0">
                <a:solidFill>
                  <a:schemeClr val="tx1"/>
                </a:solidFill>
              </a:rPr>
              <a:t>pares, la comunidad y el Estado, y que esos derechos no dependen de características individuales, como etnia, sexo, lugar de nacimiento u otras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8424" y="4587456"/>
            <a:ext cx="8113451" cy="1096899"/>
          </a:xfrm>
        </p:spPr>
        <p:txBody>
          <a:bodyPr>
            <a:noAutofit/>
          </a:bodyPr>
          <a:lstStyle/>
          <a:p>
            <a:pPr algn="just"/>
            <a:r>
              <a:rPr lang="es-CL" sz="2500" b="1" u="sng" dirty="0" smtClean="0">
                <a:solidFill>
                  <a:schemeClr val="tx1"/>
                </a:solidFill>
              </a:rPr>
              <a:t>Objetivo de la clase</a:t>
            </a:r>
            <a:r>
              <a:rPr lang="es-CL" sz="2500" dirty="0" smtClean="0">
                <a:solidFill>
                  <a:schemeClr val="tx1"/>
                </a:solidFill>
              </a:rPr>
              <a:t>: Conocen desde dónde surgen los Derechos Humanos y reconocen a través de ilustraciones que Derechos conocen y experimentan ellos mismos.  </a:t>
            </a:r>
            <a:endParaRPr lang="es-CL" sz="25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747" y="127357"/>
            <a:ext cx="3792041" cy="13229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79" y="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890132"/>
            <a:ext cx="10457644" cy="3880773"/>
          </a:xfrm>
        </p:spPr>
        <p:txBody>
          <a:bodyPr>
            <a:norm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</a:rPr>
              <a:t>Contexto</a:t>
            </a:r>
            <a:r>
              <a:rPr lang="es-CL" sz="2000" dirty="0" smtClean="0">
                <a:solidFill>
                  <a:schemeClr val="tx1"/>
                </a:solidFill>
              </a:rPr>
              <a:t>: </a:t>
            </a:r>
            <a:r>
              <a:rPr lang="es-CL" sz="2300" dirty="0" smtClean="0">
                <a:solidFill>
                  <a:schemeClr val="tx1"/>
                </a:solidFill>
              </a:rPr>
              <a:t>La </a:t>
            </a:r>
            <a:r>
              <a:rPr lang="es-CL" sz="2300" dirty="0">
                <a:solidFill>
                  <a:schemeClr val="tx1"/>
                </a:solidFill>
              </a:rPr>
              <a:t>Declaración </a:t>
            </a:r>
            <a:r>
              <a:rPr lang="es-CL" sz="2300" b="1" u="sng" dirty="0">
                <a:solidFill>
                  <a:schemeClr val="tx1"/>
                </a:solidFill>
              </a:rPr>
              <a:t>se redactó tras la Segunda Guerra Mundial</a:t>
            </a:r>
            <a:r>
              <a:rPr lang="es-CL" sz="2300" dirty="0">
                <a:solidFill>
                  <a:schemeClr val="tx1"/>
                </a:solidFill>
              </a:rPr>
              <a:t>, un conflicto que produjo más de 50 millones de muertos, donde se produjeron actos de “actos de barbarie ultrajantes para la conciencia de la humanidad” como la esclavitud y asesinatos masivos en los campos de concentración nazis, los bombardeos sistemáticos de civiles y el uso de la bomba atómica contra población civil. Además </a:t>
            </a:r>
            <a:r>
              <a:rPr lang="es-CL" sz="2300" b="1" u="sng" dirty="0">
                <a:solidFill>
                  <a:schemeClr val="tx1"/>
                </a:solidFill>
              </a:rPr>
              <a:t>se abría una nueva era</a:t>
            </a:r>
            <a:r>
              <a:rPr lang="es-CL" sz="2300" dirty="0">
                <a:solidFill>
                  <a:schemeClr val="tx1"/>
                </a:solidFill>
              </a:rPr>
              <a:t>, donde el fascismo había sido vencido y la humanidad cuenta con la energía nuclear: </a:t>
            </a:r>
            <a:r>
              <a:rPr lang="es-CL" sz="23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advenimiento de un mundo en que los seres humanos, liberados del temor y de la miseria, disfruten de la libertad de palabra y de la libertad de creencias”.</a:t>
            </a:r>
            <a:endParaRPr lang="es-CL" sz="23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0388"/>
            <a:ext cx="3363414" cy="11734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30926" y="230388"/>
            <a:ext cx="9061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500" b="1" u="sng" dirty="0" smtClean="0"/>
              <a:t>¿Cómo surgen los Derechos humanos? </a:t>
            </a:r>
            <a:endParaRPr lang="es-CL" sz="4500" b="1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087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2041" y="63221"/>
            <a:ext cx="9517487" cy="1320800"/>
          </a:xfrm>
        </p:spPr>
        <p:txBody>
          <a:bodyPr>
            <a:noAutofit/>
          </a:bodyPr>
          <a:lstStyle/>
          <a:p>
            <a:r>
              <a:rPr lang="es-CL" sz="5000" b="1" u="sng" dirty="0" smtClean="0">
                <a:solidFill>
                  <a:schemeClr val="tx1"/>
                </a:solidFill>
              </a:rPr>
              <a:t>¿Qué contiene esta declaración?</a:t>
            </a:r>
            <a:endParaRPr lang="es-CL" sz="5000" b="1" u="sng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918028"/>
            <a:ext cx="9535612" cy="3880773"/>
          </a:xfrm>
        </p:spPr>
        <p:txBody>
          <a:bodyPr>
            <a:normAutofit/>
          </a:bodyPr>
          <a:lstStyle/>
          <a:p>
            <a:pPr algn="just"/>
            <a:r>
              <a:rPr lang="es-CL" sz="2100" dirty="0" smtClean="0"/>
              <a:t>Contiene artículos que defienden y proclaman los derechos naturales del hombre, </a:t>
            </a:r>
            <a:r>
              <a:rPr lang="es-CL" sz="2100" b="1" u="sng" dirty="0"/>
              <a:t>se establece un ideal común </a:t>
            </a:r>
            <a:r>
              <a:rPr lang="es-CL" sz="2100" dirty="0"/>
              <a:t>por el que todos los pueblos y naciones deben esforzarse, a fin de que tanto los individuos como las instituciones, inspirándose constantemente en ella, </a:t>
            </a:r>
            <a:r>
              <a:rPr lang="es-CL" sz="2100" b="1" u="sng" dirty="0"/>
              <a:t>promuevan, mediante la enseñanza y la educación</a:t>
            </a:r>
            <a:r>
              <a:rPr lang="es-CL" sz="2100" dirty="0"/>
              <a:t>, el respeto a estos derechos y libertades, y aseguren, por medidas progresivas de carácter nacional e internacional, su reconocimiento y aplicación universales y efectivos, tanto entre los pueblos de los Estados Miembros como entre los de los territorios colocados bajo su jurisdicción. </a:t>
            </a:r>
            <a:endParaRPr lang="es-CL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74"/>
            <a:ext cx="3792041" cy="13229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740" y="4625124"/>
            <a:ext cx="3987276" cy="22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5332" y="313386"/>
            <a:ext cx="8596668" cy="1320800"/>
          </a:xfrm>
        </p:spPr>
        <p:txBody>
          <a:bodyPr>
            <a:normAutofit/>
          </a:bodyPr>
          <a:lstStyle/>
          <a:p>
            <a:r>
              <a:rPr lang="es-CL" sz="4200" b="1" u="sng" dirty="0" smtClean="0">
                <a:solidFill>
                  <a:schemeClr val="tx1"/>
                </a:solidFill>
              </a:rPr>
              <a:t>Los Derechos Humanos</a:t>
            </a:r>
            <a:endParaRPr lang="es-CL" sz="4200" b="1" u="sng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074"/>
            <a:ext cx="3073502" cy="10722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2" y="1133341"/>
            <a:ext cx="5582992" cy="55829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1777284"/>
            <a:ext cx="28159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b="1" u="sng" dirty="0" smtClean="0"/>
              <a:t>LEE ATENTAMENTE CADA DERECHO, LUEGO REGISTRALOS EN TU CUADERNO.</a:t>
            </a:r>
            <a:endParaRPr lang="es-CL" sz="2200" b="1" u="sng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841679" y="3562388"/>
            <a:ext cx="1635617" cy="50733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38" y="61074"/>
            <a:ext cx="3792041" cy="13229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2" y="0"/>
            <a:ext cx="4311507" cy="22670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10" y="0"/>
            <a:ext cx="6987689" cy="39305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511440" y="2936382"/>
            <a:ext cx="28591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u="sng" dirty="0" smtClean="0"/>
              <a:t>OBSERVA LAS SIGUIENTES ILUSTRACIONES DE ALGUNOS DERECHOS</a:t>
            </a:r>
            <a:endParaRPr lang="es-CL" sz="2200" b="1" u="sng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3991649"/>
            <a:ext cx="3637545" cy="284779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3175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393" y="3991649"/>
            <a:ext cx="5137007" cy="280507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9593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5201" y="357031"/>
            <a:ext cx="8596668" cy="1320800"/>
          </a:xfrm>
        </p:spPr>
        <p:txBody>
          <a:bodyPr>
            <a:normAutofit/>
          </a:bodyPr>
          <a:lstStyle/>
          <a:p>
            <a:r>
              <a:rPr lang="es-CL" sz="4000" b="1" u="sng" dirty="0" smtClean="0">
                <a:solidFill>
                  <a:schemeClr val="tx1"/>
                </a:solidFill>
              </a:rPr>
              <a:t>AUDIOS DE LA PROFESORA</a:t>
            </a:r>
            <a:endParaRPr lang="es-CL" sz="4000" b="1" u="sng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6061" y="61074"/>
            <a:ext cx="2741262" cy="9563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00189"/>
            <a:ext cx="1838325" cy="2486025"/>
          </a:xfrm>
          <a:prstGeom prst="rect">
            <a:avLst/>
          </a:prstGeom>
        </p:spPr>
      </p:pic>
      <p:pic>
        <p:nvPicPr>
          <p:cNvPr id="6" name="DDH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59290" y="1677831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43200" y="1677831"/>
            <a:ext cx="12234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 smtClean="0"/>
              <a:t>1) </a:t>
            </a:r>
            <a:endParaRPr lang="es-CL" sz="3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743200" y="3438659"/>
            <a:ext cx="64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/>
              <a:t>2)</a:t>
            </a:r>
            <a:endParaRPr lang="es-CL" sz="2500" b="1" dirty="0"/>
          </a:p>
        </p:txBody>
      </p:sp>
      <p:pic>
        <p:nvPicPr>
          <p:cNvPr id="9" name="OBJETIV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38918" y="3303431"/>
            <a:ext cx="609600" cy="6096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3200" y="5306096"/>
            <a:ext cx="830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/>
              <a:t>3)</a:t>
            </a:r>
            <a:endParaRPr lang="es-CL" sz="2500" b="1" dirty="0"/>
          </a:p>
        </p:txBody>
      </p:sp>
      <p:pic>
        <p:nvPicPr>
          <p:cNvPr id="11" name="ACTIVIDA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38918" y="5160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2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078" y="128912"/>
            <a:ext cx="8596668" cy="1320800"/>
          </a:xfrm>
        </p:spPr>
        <p:txBody>
          <a:bodyPr>
            <a:normAutofit/>
          </a:bodyPr>
          <a:lstStyle/>
          <a:p>
            <a:r>
              <a:rPr lang="es-CL" sz="4500" b="1" u="sng" dirty="0" smtClean="0">
                <a:solidFill>
                  <a:schemeClr val="tx1"/>
                </a:solidFill>
              </a:rPr>
              <a:t>ACTIVIDAD: </a:t>
            </a:r>
            <a:endParaRPr lang="es-CL" sz="4500" b="1" u="sng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b="1" u="sng" dirty="0" smtClean="0"/>
              <a:t>I.-Dibuja en tu cuaderno cómo te imaginas los siguientes derechos</a:t>
            </a:r>
          </a:p>
          <a:p>
            <a:r>
              <a:rPr lang="es-CL" sz="2200" dirty="0" smtClean="0"/>
              <a:t>1) Derecho a tener una nacionalidad</a:t>
            </a:r>
          </a:p>
          <a:p>
            <a:r>
              <a:rPr lang="es-CL" sz="2200" dirty="0" smtClean="0"/>
              <a:t>2) Derecho a tener un lugar seguro dónde vivir</a:t>
            </a:r>
          </a:p>
          <a:p>
            <a:r>
              <a:rPr lang="es-CL" sz="2200" dirty="0" smtClean="0"/>
              <a:t>3) Derecho al esparcimiento</a:t>
            </a:r>
          </a:p>
          <a:p>
            <a:r>
              <a:rPr lang="es-CL" sz="2200" dirty="0" smtClean="0"/>
              <a:t>4) Derecho a la libertad de expresión</a:t>
            </a:r>
          </a:p>
          <a:p>
            <a:r>
              <a:rPr lang="es-CL" sz="2200" dirty="0" smtClean="0"/>
              <a:t>5) Derecho a reunirse en público </a:t>
            </a:r>
            <a:endParaRPr lang="es-CL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7" y="73105"/>
            <a:ext cx="3072650" cy="10729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57" y="4100975"/>
            <a:ext cx="2586977" cy="25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500" y="210354"/>
            <a:ext cx="8596668" cy="1320800"/>
          </a:xfrm>
        </p:spPr>
        <p:txBody>
          <a:bodyPr>
            <a:normAutofit/>
          </a:bodyPr>
          <a:lstStyle/>
          <a:p>
            <a:r>
              <a:rPr lang="es-CL" sz="3300" b="1" u="sng" dirty="0" smtClean="0">
                <a:solidFill>
                  <a:schemeClr val="tx1"/>
                </a:solidFill>
              </a:rPr>
              <a:t>Responde en tu cuaderno las siguientes preguntas: </a:t>
            </a:r>
            <a:endParaRPr lang="es-CL" sz="3300" b="1" u="sng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L" sz="2200" dirty="0" smtClean="0">
                <a:solidFill>
                  <a:schemeClr val="tx1"/>
                </a:solidFill>
              </a:rPr>
              <a:t>1) ¿Qué Derechos humanos conocías tú?</a:t>
            </a:r>
          </a:p>
          <a:p>
            <a:pPr algn="just"/>
            <a:r>
              <a:rPr lang="es-CL" sz="2200" dirty="0" smtClean="0">
                <a:solidFill>
                  <a:schemeClr val="tx1"/>
                </a:solidFill>
              </a:rPr>
              <a:t>2) ¿Hablan con tu familia sobre esta temática?</a:t>
            </a:r>
          </a:p>
          <a:p>
            <a:pPr algn="just"/>
            <a:r>
              <a:rPr lang="es-CL" sz="2200" dirty="0" smtClean="0">
                <a:solidFill>
                  <a:schemeClr val="tx1"/>
                </a:solidFill>
              </a:rPr>
              <a:t>3) ¿Has sentido alguna vez que tus Derechos no son respetados? ¿Cuándo? Cómo? </a:t>
            </a:r>
          </a:p>
          <a:p>
            <a:pPr algn="just"/>
            <a:r>
              <a:rPr lang="es-CL" sz="2200" dirty="0" smtClean="0">
                <a:solidFill>
                  <a:schemeClr val="tx1"/>
                </a:solidFill>
              </a:rPr>
              <a:t>4) ¿Cuál de los Derechos estudiantes tú consideras que es el más importante? ¿Por qué?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Cualquier duda o consulta escríbeme: </a:t>
            </a:r>
            <a:r>
              <a:rPr lang="es-CL" dirty="0" smtClean="0">
                <a:hlinkClick r:id="rId2"/>
              </a:rPr>
              <a:t>Nayareth.cabezas@laprovidenciarecoleta.cl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05"/>
            <a:ext cx="3072650" cy="10729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884" y="1131889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498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452</Words>
  <Application>Microsoft Office PowerPoint</Application>
  <PresentationFormat>Panorámica</PresentationFormat>
  <Paragraphs>32</Paragraphs>
  <Slides>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Presentación de PowerPoint</vt:lpstr>
      <vt:lpstr>Objetivo priorizado: Reconocer que todas las personas son sujetos de derecho, que deben ser respetados por los pares, la comunidad y el Estado, y que esos derechos no dependen de características individuales, como etnia, sexo, lugar de nacimiento u otras </vt:lpstr>
      <vt:lpstr>Presentación de PowerPoint</vt:lpstr>
      <vt:lpstr>¿Qué contiene esta declaración?</vt:lpstr>
      <vt:lpstr>Los Derechos Humanos</vt:lpstr>
      <vt:lpstr>Presentación de PowerPoint</vt:lpstr>
      <vt:lpstr>AUDIOS DE LA PROFESORA</vt:lpstr>
      <vt:lpstr>ACTIVIDAD: </vt:lpstr>
      <vt:lpstr>Responde en tu cuaderno las siguientes preguntas: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N°3</dc:creator>
  <cp:lastModifiedBy>N°3</cp:lastModifiedBy>
  <cp:revision>34</cp:revision>
  <dcterms:created xsi:type="dcterms:W3CDTF">2020-10-30T11:13:35Z</dcterms:created>
  <dcterms:modified xsi:type="dcterms:W3CDTF">2020-10-31T19:35:25Z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2869040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