
<file path=[Content_Types].xml><?xml version="1.0" encoding="utf-8"?>
<Types xmlns="http://schemas.openxmlformats.org/package/2006/content-types">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Layout+xml" PartName="/ppt/slideLayouts/slideLayout7.xml"/>
  <Override ContentType="application/vnd.openxmlformats-officedocument.presentationml.slideLayout+xml" PartName="/ppt/slideLayouts/slideLayout8.xml"/>
  <Default ContentType="image/png" Extension="png"/>
  <Override ContentType="application/vnd.openxmlformats-officedocument.presentationml.slideMaster+xml" PartName="/ppt/slideMasters/slideMaster1.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presProps+xml" PartName="/ppt/presProps.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theme+xml" PartName="/ppt/theme/theme1.xml"/>
  <Override ContentType="application/vnd.openxmlformats-officedocument.presentationml.slideLayout+xml" PartName="/ppt/slideLayouts/slideLayout2.xml"/>
  <Override ContentType="application/vnd.openxmlformats-officedocument.presentationml.slideLayout+xml" PartName="/ppt/slideLayouts/slideLayout3.xml"/>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Layout+xml" PartName="/ppt/slideLayouts/slideLayout1.xml"/>
  <Override ContentType="application/vnd.openxmlformats-officedocument.extended-properties+xml" PartName="/docProps/app.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tableStyles+xml" PartName="/ppt/tableStyles.xml"/>
  <Override ContentType="application/vnd.openxmlformats-officedocument.presentationml.slideLayout+xml" PartName="/ppt/slideLayouts/slideLayout11.xml"/>
  <Override ContentType="application/vnd.openxmlformats-officedocument.presentationml.slideLayout+xml" PartName="/ppt/slideLayouts/slideLayout10.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viewProps+xml" PartName="/ppt/viewProps.xml"/>
  <Override ContentType="application/vnd.openxmlformats-officedocument.presentationml.slideLayout+xml" PartName="/ppt/slideLayouts/slideLayout9.xml"/>
  <Override ContentType="application/vnd.openxmlformats-package.core-properties+xml" PartName="/docProps/core.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6" r:id="rId3"/>
    <p:sldId id="257" r:id="rId4"/>
    <p:sldId id="258" r:id="rId5"/>
    <p:sldId id="259" r:id="rId6"/>
    <p:sldId id="267" r:id="rId7"/>
    <p:sldId id="263" r:id="rId8"/>
    <p:sldId id="260" r:id="rId9"/>
    <p:sldId id="262" r:id="rId10"/>
    <p:sldId id="264" r:id="rId11"/>
    <p:sldId id="265" r:id="rId12"/>
    <p:sldId id="266" r:id="rId13"/>
    <p:sldId id="261" r:id="rId14"/>
    <p:sldId id="268" r:id="rId15"/>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0" d="100"/>
          <a:sy n="60" d="100"/>
        </p:scale>
        <p:origin x="-1644" y="-1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3E2046A0-B3E2-4987-A142-FC0573196E88}" type="datetimeFigureOut">
              <a:rPr lang="es-CL" smtClean="0"/>
              <a:pPr/>
              <a:t>04-10-2020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8DFC9092-B273-4621-B5AE-DA97455E755D}" type="slidenum">
              <a:rPr lang="es-CL" smtClean="0"/>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3E2046A0-B3E2-4987-A142-FC0573196E88}" type="datetimeFigureOut">
              <a:rPr lang="es-CL" smtClean="0"/>
              <a:pPr/>
              <a:t>04-10-2020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8DFC9092-B273-4621-B5AE-DA97455E755D}"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3E2046A0-B3E2-4987-A142-FC0573196E88}" type="datetimeFigureOut">
              <a:rPr lang="es-CL" smtClean="0"/>
              <a:pPr/>
              <a:t>04-10-2020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8DFC9092-B273-4621-B5AE-DA97455E755D}"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3E2046A0-B3E2-4987-A142-FC0573196E88}" type="datetimeFigureOut">
              <a:rPr lang="es-CL" smtClean="0"/>
              <a:pPr/>
              <a:t>04-10-2020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8DFC9092-B273-4621-B5AE-DA97455E755D}"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3E2046A0-B3E2-4987-A142-FC0573196E88}" type="datetimeFigureOut">
              <a:rPr lang="es-CL" smtClean="0"/>
              <a:pPr/>
              <a:t>04-10-2020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8DFC9092-B273-4621-B5AE-DA97455E755D}" type="slidenum">
              <a:rPr lang="es-CL" smtClean="0"/>
              <a:pPr/>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3E2046A0-B3E2-4987-A142-FC0573196E88}" type="datetimeFigureOut">
              <a:rPr lang="es-CL" smtClean="0"/>
              <a:pPr/>
              <a:t>04-10-2020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8DFC9092-B273-4621-B5AE-DA97455E755D}"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3E2046A0-B3E2-4987-A142-FC0573196E88}" type="datetimeFigureOut">
              <a:rPr lang="es-CL" smtClean="0"/>
              <a:pPr/>
              <a:t>04-10-2020</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8DFC9092-B273-4621-B5AE-DA97455E755D}" type="slidenum">
              <a:rPr lang="es-CL" smtClean="0"/>
              <a:pPr/>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3E2046A0-B3E2-4987-A142-FC0573196E88}" type="datetimeFigureOut">
              <a:rPr lang="es-CL" smtClean="0"/>
              <a:pPr/>
              <a:t>04-10-2020</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8DFC9092-B273-4621-B5AE-DA97455E755D}"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E2046A0-B3E2-4987-A142-FC0573196E88}" type="datetimeFigureOut">
              <a:rPr lang="es-CL" smtClean="0"/>
              <a:pPr/>
              <a:t>04-10-2020</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8DFC9092-B273-4621-B5AE-DA97455E755D}"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E2046A0-B3E2-4987-A142-FC0573196E88}" type="datetimeFigureOut">
              <a:rPr lang="es-CL" smtClean="0"/>
              <a:pPr/>
              <a:t>04-10-2020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8DFC9092-B273-4621-B5AE-DA97455E755D}"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E2046A0-B3E2-4987-A142-FC0573196E88}" type="datetimeFigureOut">
              <a:rPr lang="es-CL" smtClean="0"/>
              <a:pPr/>
              <a:t>04-10-2020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8DFC9092-B273-4621-B5AE-DA97455E755D}" type="slidenum">
              <a:rPr lang="es-CL" smtClean="0"/>
              <a:pPr/>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2046A0-B3E2-4987-A142-FC0573196E88}" type="datetimeFigureOut">
              <a:rPr lang="es-CL" smtClean="0"/>
              <a:pPr/>
              <a:t>04-10-2020</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FC9092-B273-4621-B5AE-DA97455E755D}" type="slidenum">
              <a:rPr lang="es-CL" smtClean="0"/>
              <a:pPr/>
              <a:t>‹Nº›</a:t>
            </a:fld>
            <a:endParaRPr lang="es-C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arget="../media/image14.jpeg" Type="http://schemas.openxmlformats.org/officeDocument/2006/relationships/image"/><Relationship Id="rId2" Target="../media/image13.jpeg" Type="http://schemas.openxmlformats.org/officeDocument/2006/relationships/image"/><Relationship Id="rId1" Target="../slideLayouts/slideLayout7.xml" Type="http://schemas.openxmlformats.org/officeDocument/2006/relationships/slideLayout"/><Relationship Id="rId4" Target="../media/image15.jpeg" Type="http://schemas.openxmlformats.org/officeDocument/2006/relationships/image"/></Relationships>
</file>

<file path=ppt/slides/_rels/slide1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arget="../media/image18.jpeg" Type="http://schemas.openxmlformats.org/officeDocument/2006/relationships/image"/><Relationship Id="rId1" Target="../slideLayouts/slideLayout7.xml" Type="http://schemas.openxmlformats.org/officeDocument/2006/relationships/slideLayout"/></Relationships>
</file>

<file path=ppt/slides/_rels/slide13.xml.rels><?xml version="1.0" encoding="UTF-8" standalone="yes" ?><Relationships xmlns="http://schemas.openxmlformats.org/package/2006/relationships"><Relationship Id="rId2" Target="../media/image19.jpeg" Type="http://schemas.openxmlformats.org/officeDocument/2006/relationships/image"/><Relationship Id="rId1" Target="../slideLayouts/slideLayout7.xml" Type="http://schemas.openxmlformats.org/officeDocument/2006/relationships/slideLayout"/></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arget="../media/image1.jpeg" Type="http://schemas.openxmlformats.org/officeDocument/2006/relationships/image"/><Relationship Id="rId1" Target="../slideLayouts/slideLayout1.xml" Type="http://schemas.openxmlformats.org/officeDocument/2006/relationships/slideLayout"/></Relationships>
</file>

<file path=ppt/slides/_rels/slide3.xml.rels><?xml version="1.0" encoding="UTF-8" standalone="yes" ?><Relationships xmlns="http://schemas.openxmlformats.org/package/2006/relationships"><Relationship Id="rId2" Target="../media/image2.jpeg" Type="http://schemas.openxmlformats.org/officeDocument/2006/relationships/image"/><Relationship Id="rId1" Target="../slideLayouts/slideLayout7.xml" Type="http://schemas.openxmlformats.org/officeDocument/2006/relationships/slideLayout"/></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arget="../media/image4.jpeg" Type="http://schemas.openxmlformats.org/officeDocument/2006/relationships/image"/><Relationship Id="rId1" Target="../slideLayouts/slideLayout7.xml" Type="http://schemas.openxmlformats.org/officeDocument/2006/relationships/slideLayout"/></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arget="../media/image6.jpeg" Type="http://schemas.openxmlformats.org/officeDocument/2006/relationships/image"/><Relationship Id="rId2" Target="../media/image5.jpeg" Type="http://schemas.openxmlformats.org/officeDocument/2006/relationships/image"/><Relationship Id="rId1" Target="../slideLayouts/slideLayout7.xml" Type="http://schemas.openxmlformats.org/officeDocument/2006/relationships/slideLayout"/></Relationships>
</file>

<file path=ppt/slides/_rels/slide8.xml.rels><?xml version="1.0" encoding="UTF-8" standalone="yes" ?><Relationships xmlns="http://schemas.openxmlformats.org/package/2006/relationships"><Relationship Id="rId3" Target="../media/image8.jpeg" Type="http://schemas.openxmlformats.org/officeDocument/2006/relationships/image"/><Relationship Id="rId2" Target="../media/image7.jpeg" Type="http://schemas.openxmlformats.org/officeDocument/2006/relationships/image"/><Relationship Id="rId1" Target="../slideLayouts/slideLayout7.xml" Type="http://schemas.openxmlformats.org/officeDocument/2006/relationships/slideLayout"/><Relationship Id="rId5" Target="../media/image10.jpeg" Type="http://schemas.openxmlformats.org/officeDocument/2006/relationships/image"/><Relationship Id="rId4" Target="../media/image9.jpeg" Type="http://schemas.openxmlformats.org/officeDocument/2006/relationships/image"/></Relationships>
</file>

<file path=ppt/slides/_rels/slide9.xml.rels><?xml version="1.0" encoding="UTF-8" standalone="yes" ?><Relationships xmlns="http://schemas.openxmlformats.org/package/2006/relationships"><Relationship Id="rId3" Target="../media/image12.jpeg" Type="http://schemas.openxmlformats.org/officeDocument/2006/relationships/image"/><Relationship Id="rId2" Target="../media/image11.jpeg" Type="http://schemas.openxmlformats.org/officeDocument/2006/relationships/image"/><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186766" cy="1439850"/>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s-CL" dirty="0" smtClean="0"/>
              <a:t>IMPORTANTE: RETROALIMENTACIÓN DE EVALUACIÓN FORMATIVA</a:t>
            </a:r>
            <a:br>
              <a:rPr lang="es-CL" dirty="0" smtClean="0"/>
            </a:br>
            <a:r>
              <a:rPr lang="es-CL" sz="1600" i="1" dirty="0" smtClean="0"/>
              <a:t>(28 AL 2 DE OCTUBRE)</a:t>
            </a:r>
            <a:endParaRPr lang="es-CL" i="1" dirty="0"/>
          </a:p>
        </p:txBody>
      </p:sp>
      <p:sp>
        <p:nvSpPr>
          <p:cNvPr id="4" name="3 CuadroTexto"/>
          <p:cNvSpPr txBox="1"/>
          <p:nvPr/>
        </p:nvSpPr>
        <p:spPr>
          <a:xfrm>
            <a:off x="428596" y="2000240"/>
            <a:ext cx="8286808" cy="452431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s-CL" sz="3200" dirty="0" smtClean="0"/>
              <a:t>Ante de comenzar con el tema de esta semana “METODOS DE CONTROL DE  NATALIDAD” tienes que revisar la </a:t>
            </a:r>
            <a:r>
              <a:rPr lang="es-CL" sz="3200" b="1" dirty="0" smtClean="0"/>
              <a:t>evaluación formativa de la semana pasada</a:t>
            </a:r>
            <a:r>
              <a:rPr lang="es-CL" sz="3200" dirty="0" smtClean="0"/>
              <a:t> y en tu cuaderno de ciencias anotar las preguntas que tuviste incorrectas con sus respectivas respuestas correctas.</a:t>
            </a:r>
          </a:p>
          <a:p>
            <a:pPr algn="just"/>
            <a:r>
              <a:rPr lang="es-CL" sz="3200" dirty="0" smtClean="0"/>
              <a:t>Para esto debes revisar el correo que ingresaste cuando hiciste la evaluación, si no te han llegado tus resultados avísame al correo o </a:t>
            </a:r>
            <a:r>
              <a:rPr lang="es-CL" sz="3200" dirty="0" err="1" smtClean="0"/>
              <a:t>WhatsApp</a:t>
            </a:r>
            <a:r>
              <a:rPr lang="es-CL" sz="3200" dirty="0" smtClean="0"/>
              <a:t>. </a:t>
            </a:r>
            <a:endParaRPr lang="es-C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0" y="0"/>
            <a:ext cx="6215074" cy="341632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spAutoFit/>
          </a:bodyPr>
          <a:lstStyle/>
          <a:p>
            <a:pPr lvl="1" algn="just"/>
            <a:r>
              <a:rPr kumimoji="0" lang="es-ES" b="1" i="0" u="none" strike="noStrike" cap="none" normalizeH="0" baseline="0" dirty="0" smtClean="0">
                <a:ln>
                  <a:noFill/>
                </a:ln>
                <a:solidFill>
                  <a:schemeClr val="tx1"/>
                </a:solidFill>
                <a:effectLst/>
                <a:ea typeface="Trebuchet MS" pitchFamily="34" charset="0"/>
                <a:cs typeface="Trebuchet MS" pitchFamily="34" charset="0"/>
              </a:rPr>
              <a:t>Parche anticonceptivo: </a:t>
            </a:r>
            <a:r>
              <a:rPr lang="es-ES" dirty="0" smtClean="0"/>
              <a:t>Es un parche adhesivo que al ser aplicado en la piel libera compuestos similares a las hormonas.</a:t>
            </a:r>
            <a:endParaRPr lang="es-CL" sz="900" dirty="0" smtClean="0"/>
          </a:p>
          <a:p>
            <a:pPr lvl="1" algn="just"/>
            <a:r>
              <a:rPr lang="es-ES" dirty="0" smtClean="0"/>
              <a:t>Su duración es de una semana, luego debe ser reemplazado por otro, tres veces durante un ciclo menstrual.</a:t>
            </a:r>
          </a:p>
          <a:p>
            <a:pPr lvl="1" algn="just"/>
            <a:r>
              <a:rPr lang="es-ES" b="1" dirty="0" smtClean="0"/>
              <a:t>Eficacia para prevenir embarazo según OMS</a:t>
            </a:r>
            <a:r>
              <a:rPr lang="es-ES" sz="1200" dirty="0" smtClean="0"/>
              <a:t>: </a:t>
            </a:r>
            <a:r>
              <a:rPr lang="es-ES" dirty="0" smtClean="0"/>
              <a:t>Uso perfecto 99,7%</a:t>
            </a:r>
            <a:endParaRPr lang="es-CL" sz="1000" dirty="0" smtClean="0"/>
          </a:p>
          <a:p>
            <a:pPr lvl="1" algn="just"/>
            <a:r>
              <a:rPr lang="es-ES" b="1" dirty="0" smtClean="0"/>
              <a:t>Ventajas: </a:t>
            </a:r>
            <a:r>
              <a:rPr lang="es-ES" dirty="0" smtClean="0"/>
              <a:t>Menor posibilidad de olvido que los anticonceptivos orales.</a:t>
            </a:r>
            <a:endParaRPr lang="es-CL" sz="1000" dirty="0" smtClean="0"/>
          </a:p>
          <a:p>
            <a:pPr lvl="1" algn="just"/>
            <a:r>
              <a:rPr lang="es-ES" b="1" dirty="0" smtClean="0"/>
              <a:t>Desventajas: </a:t>
            </a:r>
            <a:r>
              <a:rPr lang="es-CL" dirty="0" smtClean="0"/>
              <a:t>No protege contralas infecciones de transmisión sexual (ITS)</a:t>
            </a:r>
            <a:r>
              <a:rPr lang="es-ES" dirty="0" smtClean="0"/>
              <a:t>. Mismos efectos secundarios de los orales.</a:t>
            </a:r>
            <a:endParaRPr kumimoji="0" lang="es-ES" sz="1050" b="0" i="0" u="none" strike="noStrike" cap="none" normalizeH="0" baseline="0" dirty="0" smtClean="0">
              <a:ln>
                <a:noFill/>
              </a:ln>
              <a:solidFill>
                <a:schemeClr val="tx1"/>
              </a:solidFill>
              <a:effectLst/>
              <a:cs typeface="Arial" pitchFamily="34" charset="0"/>
            </a:endParaRPr>
          </a:p>
        </p:txBody>
      </p:sp>
      <p:pic>
        <p:nvPicPr>
          <p:cNvPr id="5" name="image12.jpeg"/>
          <p:cNvPicPr/>
          <p:nvPr/>
        </p:nvPicPr>
        <p:blipFill>
          <a:blip r:embed="rId2" cstate="print"/>
          <a:srcRect l="8222" r="15044" b="16251"/>
          <a:stretch>
            <a:fillRect/>
          </a:stretch>
        </p:blipFill>
        <p:spPr>
          <a:xfrm>
            <a:off x="6500826" y="0"/>
            <a:ext cx="1643074" cy="150017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Rectangle 1"/>
          <p:cNvSpPr>
            <a:spLocks noChangeArrowheads="1"/>
          </p:cNvSpPr>
          <p:nvPr/>
        </p:nvSpPr>
        <p:spPr bwMode="auto">
          <a:xfrm>
            <a:off x="0" y="3857628"/>
            <a:ext cx="5357818" cy="2585323"/>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lvl="1" algn="just"/>
            <a:r>
              <a:rPr kumimoji="0" lang="es-ES" b="1" i="0" u="none" strike="noStrike" cap="none" normalizeH="0" baseline="0" dirty="0" smtClean="0">
                <a:ln>
                  <a:noFill/>
                </a:ln>
                <a:solidFill>
                  <a:schemeClr val="tx1"/>
                </a:solidFill>
                <a:effectLst/>
                <a:ea typeface="Trebuchet MS" pitchFamily="34" charset="0"/>
                <a:cs typeface="Trebuchet MS" pitchFamily="34" charset="0"/>
              </a:rPr>
              <a:t>Inyección anticonceptiva: </a:t>
            </a:r>
            <a:r>
              <a:rPr lang="es-ES" dirty="0" smtClean="0"/>
              <a:t>Es  una	inyección	que contiene sustancias similares a las hormonas. </a:t>
            </a:r>
            <a:r>
              <a:rPr lang="en-US" dirty="0" smtClean="0"/>
              <a:t>Se liberan lentamente en el	  curso de	tres meses.</a:t>
            </a:r>
          </a:p>
          <a:p>
            <a:pPr lvl="1" algn="just"/>
            <a:r>
              <a:rPr lang="es-ES" b="1" dirty="0" smtClean="0"/>
              <a:t>Eficacia para prevenir embarazo según OMS</a:t>
            </a:r>
            <a:r>
              <a:rPr lang="es-ES" sz="1200" b="1" dirty="0" smtClean="0"/>
              <a:t>: </a:t>
            </a:r>
            <a:r>
              <a:rPr lang="es-ES" dirty="0" smtClean="0"/>
              <a:t>Uso perfecto 99,8%</a:t>
            </a:r>
            <a:endParaRPr lang="es-CL" sz="1000" dirty="0" smtClean="0"/>
          </a:p>
          <a:p>
            <a:pPr lvl="1" algn="just"/>
            <a:r>
              <a:rPr lang="es-ES" b="1" dirty="0" smtClean="0"/>
              <a:t>Ventajas: </a:t>
            </a:r>
            <a:r>
              <a:rPr lang="es-ES" dirty="0" smtClean="0"/>
              <a:t>Su efectividad es de tres meses.</a:t>
            </a:r>
            <a:endParaRPr lang="es-CL" sz="1000" dirty="0" smtClean="0"/>
          </a:p>
          <a:p>
            <a:pPr lvl="1" algn="just"/>
            <a:r>
              <a:rPr lang="es-ES" b="1" dirty="0" smtClean="0"/>
              <a:t>Desventajas: </a:t>
            </a:r>
            <a:r>
              <a:rPr lang="es-ES" dirty="0" smtClean="0"/>
              <a:t>No protege  contra las ITS. Mismos efectos secundarios de los orales y subdérmicos.</a:t>
            </a:r>
            <a:endParaRPr lang="es-CL" sz="1000" dirty="0" smtClean="0"/>
          </a:p>
          <a:p>
            <a:pPr lvl="1"/>
            <a:endParaRPr kumimoji="0" lang="es-ES" b="0" i="0" u="none" strike="noStrike" cap="none" normalizeH="0" baseline="0" dirty="0" smtClean="0">
              <a:ln>
                <a:noFill/>
              </a:ln>
              <a:solidFill>
                <a:schemeClr val="tx1"/>
              </a:solidFill>
              <a:effectLst/>
              <a:cs typeface="Arial" pitchFamily="34" charset="0"/>
            </a:endParaRPr>
          </a:p>
        </p:txBody>
      </p:sp>
      <p:pic>
        <p:nvPicPr>
          <p:cNvPr id="3088" name="Picture 16"/>
          <p:cNvPicPr>
            <a:picLocks noChangeAspect="1" noChangeArrowheads="1"/>
          </p:cNvPicPr>
          <p:nvPr/>
        </p:nvPicPr>
        <p:blipFill>
          <a:blip r:embed="rId3"/>
          <a:srcRect t="19178"/>
          <a:stretch>
            <a:fillRect/>
          </a:stretch>
        </p:blipFill>
        <p:spPr bwMode="auto">
          <a:xfrm>
            <a:off x="7072330" y="1428736"/>
            <a:ext cx="1833564" cy="190906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20" name="image16.jpeg"/>
          <p:cNvPicPr/>
          <p:nvPr/>
        </p:nvPicPr>
        <p:blipFill>
          <a:blip r:embed="rId4" cstate="print"/>
          <a:stretch>
            <a:fillRect/>
          </a:stretch>
        </p:blipFill>
        <p:spPr>
          <a:xfrm>
            <a:off x="5572132" y="4357694"/>
            <a:ext cx="3357349" cy="144666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0" y="285728"/>
            <a:ext cx="6572264" cy="3970318"/>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pPr lvl="1" algn="just"/>
            <a:r>
              <a:rPr kumimoji="0" lang="es-ES" b="1" i="0" u="none" strike="noStrike" cap="none" normalizeH="0" baseline="0" dirty="0" smtClean="0">
                <a:ln>
                  <a:noFill/>
                </a:ln>
                <a:effectLst/>
                <a:ea typeface="Trebuchet MS" pitchFamily="34" charset="0"/>
                <a:cs typeface="Trebuchet MS" pitchFamily="34" charset="0"/>
              </a:rPr>
              <a:t>Anticonceptivo oral de emergencia: </a:t>
            </a:r>
            <a:r>
              <a:rPr lang="es-ES" dirty="0" smtClean="0"/>
              <a:t>Es un comprimido que contiene dosis elevadas de hormonas que se toman después de que haya ocurrido el acto sexual sin  protección. </a:t>
            </a:r>
            <a:r>
              <a:rPr lang="en-US" dirty="0" smtClean="0"/>
              <a:t>Se utilizan en caso de que falle alguno del resto de los métodos anticonceptivos </a:t>
            </a:r>
            <a:r>
              <a:rPr lang="en-US" dirty="0" smtClean="0"/>
              <a:t>.</a:t>
            </a:r>
            <a:endParaRPr lang="en-US" dirty="0" smtClean="0"/>
          </a:p>
          <a:p>
            <a:pPr lvl="1" algn="just"/>
            <a:r>
              <a:rPr lang="es-CL" b="1" dirty="0" smtClean="0"/>
              <a:t>Eficacia para prevenir embarazo según OMS: </a:t>
            </a:r>
            <a:r>
              <a:rPr lang="es-CL" dirty="0" smtClean="0"/>
              <a:t>No entrega cifras exactas, pero tienen una alta efectividad, comparable a los anticonceptivos orales.</a:t>
            </a:r>
          </a:p>
          <a:p>
            <a:pPr lvl="1" algn="just"/>
            <a:r>
              <a:rPr lang="es-CL" b="1" dirty="0" smtClean="0"/>
              <a:t>Ventajas: Es </a:t>
            </a:r>
            <a:r>
              <a:rPr lang="es-CL" dirty="0" smtClean="0"/>
              <a:t>una alternativa cuando falla alguno de los otros métodos anticonceptivos. </a:t>
            </a:r>
          </a:p>
          <a:p>
            <a:pPr lvl="1" algn="just"/>
            <a:r>
              <a:rPr lang="es-CL" b="1" dirty="0" smtClean="0"/>
              <a:t>Desventajas: </a:t>
            </a:r>
            <a:r>
              <a:rPr lang="es-CL" dirty="0" smtClean="0"/>
              <a:t>No protege contra las ITS. Mismos efectos secundarios de los orales, sin embargo de una mayor intensidad. No puede utilizarse periódicamente, solo como emergencia.</a:t>
            </a:r>
            <a:endParaRPr kumimoji="0" lang="es-ES" b="1" i="0" u="none" strike="noStrike" cap="none" normalizeH="0" baseline="0" dirty="0" smtClean="0">
              <a:ln>
                <a:noFill/>
              </a:ln>
              <a:effectLst/>
              <a:cs typeface="Arial" pitchFamily="34" charset="0"/>
            </a:endParaRPr>
          </a:p>
        </p:txBody>
      </p:sp>
      <p:pic>
        <p:nvPicPr>
          <p:cNvPr id="4" name="image19.jpeg"/>
          <p:cNvPicPr/>
          <p:nvPr/>
        </p:nvPicPr>
        <p:blipFill>
          <a:blip r:embed="rId2" cstate="print"/>
          <a:stretch>
            <a:fillRect/>
          </a:stretch>
        </p:blipFill>
        <p:spPr>
          <a:xfrm>
            <a:off x="5286380" y="4500570"/>
            <a:ext cx="2928958" cy="203756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image20.jpeg"/>
          <p:cNvPicPr/>
          <p:nvPr/>
        </p:nvPicPr>
        <p:blipFill>
          <a:blip r:embed="rId3" cstate="print"/>
          <a:stretch>
            <a:fillRect/>
          </a:stretch>
        </p:blipFill>
        <p:spPr>
          <a:xfrm>
            <a:off x="1142976" y="4572008"/>
            <a:ext cx="3357349" cy="173326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4968989" cy="400110"/>
          </a:xfrm>
          <a:prstGeom prst="rect">
            <a:avLst/>
          </a:prstGeom>
          <a:solidFill>
            <a:srgbClr val="FFFF00"/>
          </a:solidFill>
        </p:spPr>
        <p:txBody>
          <a:bodyPr wrap="none">
            <a:spAutoFit/>
          </a:bodyPr>
          <a:lstStyle/>
          <a:p>
            <a:r>
              <a:rPr lang="es-CL" sz="2000" b="1" dirty="0" smtClean="0"/>
              <a:t>Métodos artificiales parcialmente reversibles</a:t>
            </a:r>
            <a:endParaRPr lang="es-CL" sz="2000" dirty="0"/>
          </a:p>
        </p:txBody>
      </p:sp>
      <p:pic>
        <p:nvPicPr>
          <p:cNvPr id="24578" name="Picture 2"/>
          <p:cNvPicPr>
            <a:picLocks noChangeAspect="1" noChangeArrowheads="1"/>
          </p:cNvPicPr>
          <p:nvPr/>
        </p:nvPicPr>
        <p:blipFill>
          <a:blip r:embed="rId2"/>
          <a:srcRect/>
          <a:stretch>
            <a:fillRect/>
          </a:stretch>
        </p:blipFill>
        <p:spPr bwMode="auto">
          <a:xfrm>
            <a:off x="285720" y="500042"/>
            <a:ext cx="8425770" cy="500066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0" name="9 CuadroTexto"/>
          <p:cNvSpPr txBox="1"/>
          <p:nvPr/>
        </p:nvSpPr>
        <p:spPr>
          <a:xfrm>
            <a:off x="0" y="5657671"/>
            <a:ext cx="9144000"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lvl="1"/>
            <a:r>
              <a:rPr lang="es-ES" b="1" dirty="0" smtClean="0"/>
              <a:t>Eficacia para prevenir embarazo según OMS</a:t>
            </a:r>
            <a:r>
              <a:rPr lang="es-ES" sz="1200" dirty="0" smtClean="0"/>
              <a:t>: </a:t>
            </a:r>
            <a:r>
              <a:rPr lang="es-ES" dirty="0" smtClean="0"/>
              <a:t>99,9%</a:t>
            </a:r>
            <a:endParaRPr lang="es-CL" sz="1000" dirty="0" smtClean="0"/>
          </a:p>
          <a:p>
            <a:pPr lvl="1"/>
            <a:r>
              <a:rPr lang="es-ES" b="1" dirty="0" smtClean="0"/>
              <a:t>Ventajas: </a:t>
            </a:r>
            <a:r>
              <a:rPr lang="es-CL" dirty="0" smtClean="0"/>
              <a:t>Es un método de control natal que puede revertirse, con tasas muy altas de seguridad y efectividad</a:t>
            </a:r>
            <a:endParaRPr lang="es-CL" sz="1000" dirty="0" smtClean="0"/>
          </a:p>
          <a:p>
            <a:pPr lvl="1"/>
            <a:r>
              <a:rPr lang="es-ES" b="1" dirty="0" smtClean="0"/>
              <a:t>Desventajas: </a:t>
            </a:r>
            <a:r>
              <a:rPr lang="en-US" dirty="0" smtClean="0"/>
              <a:t>No protege contra las ITS. </a:t>
            </a:r>
            <a:endParaRPr lang="es-CL"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p:cNvPicPr>
            <a:picLocks noChangeAspect="1" noChangeArrowheads="1"/>
          </p:cNvPicPr>
          <p:nvPr/>
        </p:nvPicPr>
        <p:blipFill>
          <a:blip r:embed="rId2"/>
          <a:srcRect/>
          <a:stretch>
            <a:fillRect/>
          </a:stretch>
        </p:blipFill>
        <p:spPr bwMode="auto">
          <a:xfrm>
            <a:off x="357158" y="428604"/>
            <a:ext cx="8381134" cy="407196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1" name="10 CuadroTexto"/>
          <p:cNvSpPr txBox="1"/>
          <p:nvPr/>
        </p:nvSpPr>
        <p:spPr>
          <a:xfrm>
            <a:off x="571472" y="4857760"/>
            <a:ext cx="5929354" cy="92333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lvl="1"/>
            <a:r>
              <a:rPr lang="es-ES" dirty="0" smtClean="0"/>
              <a:t>Eficacia según OMS</a:t>
            </a:r>
            <a:r>
              <a:rPr lang="es-ES" sz="1200" dirty="0" smtClean="0"/>
              <a:t>: </a:t>
            </a:r>
            <a:r>
              <a:rPr lang="es-ES" dirty="0" smtClean="0"/>
              <a:t>99,5%</a:t>
            </a:r>
            <a:endParaRPr lang="es-CL" sz="1000" dirty="0" smtClean="0"/>
          </a:p>
          <a:p>
            <a:pPr lvl="1"/>
            <a:r>
              <a:rPr lang="es-ES" dirty="0" smtClean="0"/>
              <a:t>Ventajas: No requiere mantenimiento.</a:t>
            </a:r>
            <a:endParaRPr lang="es-CL" sz="1000" dirty="0" smtClean="0"/>
          </a:p>
          <a:p>
            <a:pPr lvl="1"/>
            <a:r>
              <a:rPr lang="es-ES" dirty="0" smtClean="0"/>
              <a:t>Desventajas: No protege contra las ITS. Es irreversible.</a:t>
            </a:r>
            <a:endParaRPr lang="es-CL"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643042" y="0"/>
            <a:ext cx="5500726" cy="523220"/>
          </a:xfrm>
          <a:prstGeom prst="rect">
            <a:avLst/>
          </a:prstGeom>
          <a:solidFill>
            <a:srgbClr val="FFFF00"/>
          </a:solidFill>
        </p:spPr>
        <p:txBody>
          <a:bodyPr wrap="square" rtlCol="0">
            <a:spAutoFit/>
          </a:bodyPr>
          <a:lstStyle/>
          <a:p>
            <a:pPr algn="ctr"/>
            <a:r>
              <a:rPr lang="es-CL" sz="2800" b="1" dirty="0" smtClean="0"/>
              <a:t>ACTIVIDAD</a:t>
            </a:r>
            <a:endParaRPr lang="es-CL" sz="2800" b="1" dirty="0"/>
          </a:p>
        </p:txBody>
      </p:sp>
      <p:sp>
        <p:nvSpPr>
          <p:cNvPr id="3" name="2 CuadroTexto"/>
          <p:cNvSpPr txBox="1"/>
          <p:nvPr/>
        </p:nvSpPr>
        <p:spPr>
          <a:xfrm>
            <a:off x="428596" y="1000108"/>
            <a:ext cx="8143932" cy="2585323"/>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s-CL" b="1" dirty="0" smtClean="0"/>
              <a:t>1.- En tu cuaderno confecciona un esquema o tabla que te ayude a organizar y entender la información leía.</a:t>
            </a:r>
          </a:p>
          <a:p>
            <a:pPr algn="just"/>
            <a:endParaRPr lang="es-CL" dirty="0" smtClean="0"/>
          </a:p>
          <a:p>
            <a:pPr algn="just"/>
            <a:r>
              <a:rPr lang="es-CL" b="1" dirty="0" smtClean="0"/>
              <a:t>Ejemplo: </a:t>
            </a:r>
          </a:p>
          <a:p>
            <a:pPr algn="just">
              <a:buFont typeface="Arial" pitchFamily="34" charset="0"/>
              <a:buChar char="•"/>
            </a:pPr>
            <a:r>
              <a:rPr lang="es-CL" dirty="0" smtClean="0"/>
              <a:t>Puedes hacer una tabla de los métodos artificiales y naturales y escribir una breve explicación de cada uno.</a:t>
            </a:r>
          </a:p>
          <a:p>
            <a:pPr algn="just">
              <a:buFont typeface="Arial" pitchFamily="34" charset="0"/>
              <a:buChar char="•"/>
            </a:pPr>
            <a:endParaRPr lang="es-CL" dirty="0" smtClean="0"/>
          </a:p>
          <a:p>
            <a:pPr algn="just">
              <a:buFont typeface="Arial" pitchFamily="34" charset="0"/>
              <a:buChar char="•"/>
            </a:pPr>
            <a:r>
              <a:rPr lang="es-CL" dirty="0" smtClean="0"/>
              <a:t>Puedes hacer un esquema o mapa conceptual.</a:t>
            </a:r>
          </a:p>
          <a:p>
            <a:r>
              <a:rPr lang="es-CL" dirty="0" smtClean="0"/>
              <a:t> </a:t>
            </a:r>
            <a:endParaRPr lang="es-CL" dirty="0"/>
          </a:p>
        </p:txBody>
      </p:sp>
      <p:sp>
        <p:nvSpPr>
          <p:cNvPr id="4" name="3 CuadroTexto"/>
          <p:cNvSpPr txBox="1"/>
          <p:nvPr/>
        </p:nvSpPr>
        <p:spPr>
          <a:xfrm>
            <a:off x="428596" y="3786190"/>
            <a:ext cx="8143932" cy="175432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s-CL" b="1" smtClean="0"/>
              <a:t>2.- </a:t>
            </a:r>
            <a:r>
              <a:rPr lang="es-CL" b="1" dirty="0" smtClean="0"/>
              <a:t>Responde: ¿Cuál de los métodos de control de natalidad  expuestos en este power point previene contra las  infecciones de transmisión sexual (ITS)? </a:t>
            </a:r>
          </a:p>
          <a:p>
            <a:pPr algn="just"/>
            <a:endParaRPr lang="es-CL" b="1" dirty="0" smtClean="0"/>
          </a:p>
          <a:p>
            <a:pPr algn="just"/>
            <a:r>
              <a:rPr lang="es-CL" b="1" dirty="0" smtClean="0"/>
              <a:t>Respuesta: </a:t>
            </a:r>
          </a:p>
          <a:p>
            <a:pPr algn="just"/>
            <a:endParaRPr lang="es-CL" dirty="0" smtClean="0"/>
          </a:p>
          <a:p>
            <a:r>
              <a:rPr lang="es-CL" dirty="0" smtClean="0"/>
              <a:t> </a:t>
            </a:r>
            <a:endParaRPr lang="es-C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3" descr="Anticonceptivos después del embarazo ¿cúal es el más efectivo? -  MaterniDarks"/>
          <p:cNvPicPr>
            <a:picLocks noChangeAspect="1" noChangeArrowheads="1"/>
          </p:cNvPicPr>
          <p:nvPr/>
        </p:nvPicPr>
        <p:blipFill>
          <a:blip r:embed="rId2"/>
          <a:srcRect/>
          <a:stretch>
            <a:fillRect/>
          </a:stretch>
        </p:blipFill>
        <p:spPr bwMode="auto">
          <a:xfrm>
            <a:off x="0" y="0"/>
            <a:ext cx="9144000" cy="6858000"/>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
        <p:nvSpPr>
          <p:cNvPr id="2" name="1 Título"/>
          <p:cNvSpPr>
            <a:spLocks noGrp="1"/>
          </p:cNvSpPr>
          <p:nvPr>
            <p:ph type="ctrTitle"/>
          </p:nvPr>
        </p:nvSpPr>
        <p:spPr>
          <a:xfrm>
            <a:off x="642910" y="1643050"/>
            <a:ext cx="7772400" cy="1470025"/>
          </a:xfrm>
        </p:spPr>
        <p:style>
          <a:lnRef idx="1">
            <a:schemeClr val="accent3"/>
          </a:lnRef>
          <a:fillRef idx="2">
            <a:schemeClr val="accent3"/>
          </a:fillRef>
          <a:effectRef idx="1">
            <a:schemeClr val="accent3"/>
          </a:effectRef>
          <a:fontRef idx="minor">
            <a:schemeClr val="dk1"/>
          </a:fontRef>
        </p:style>
        <p:txBody>
          <a:bodyPr/>
          <a:lstStyle/>
          <a:p>
            <a:r>
              <a:rPr lang="es-CL" b="1" dirty="0"/>
              <a:t>Métodos de control de la natalidad</a:t>
            </a:r>
            <a:endParaRPr lang="es-CL" dirty="0"/>
          </a:p>
        </p:txBody>
      </p:sp>
      <p:sp>
        <p:nvSpPr>
          <p:cNvPr id="5" name="4 Rectángulo"/>
          <p:cNvSpPr/>
          <p:nvPr/>
        </p:nvSpPr>
        <p:spPr>
          <a:xfrm>
            <a:off x="0" y="0"/>
            <a:ext cx="9144000" cy="70788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CL" sz="2000" b="1" dirty="0" smtClean="0"/>
              <a:t>OBJETIVO:</a:t>
            </a:r>
            <a:r>
              <a:rPr lang="es-CL" sz="2000" dirty="0" smtClean="0"/>
              <a:t> Describir los mecanismos de acción de los métodos de control de la natalidad más eficaces. </a:t>
            </a:r>
            <a:r>
              <a:rPr lang="es-CL" sz="2000" b="1" i="1" dirty="0" smtClean="0"/>
              <a:t>(Anota el objetivo y título en el cuaderno)</a:t>
            </a:r>
            <a:endParaRPr lang="es-CL" sz="2000" b="1" i="1" dirty="0"/>
          </a:p>
        </p:txBody>
      </p:sp>
      <p:sp>
        <p:nvSpPr>
          <p:cNvPr id="6" name="5 CuadroTexto"/>
          <p:cNvSpPr txBox="1"/>
          <p:nvPr/>
        </p:nvSpPr>
        <p:spPr>
          <a:xfrm>
            <a:off x="0" y="5657671"/>
            <a:ext cx="3929058" cy="120032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s-CL" b="1" dirty="0" smtClean="0"/>
              <a:t>Instrucciones:</a:t>
            </a:r>
            <a:r>
              <a:rPr lang="es-CL" dirty="0" smtClean="0"/>
              <a:t> Lee con mucha atención toda la información que aparece en este </a:t>
            </a:r>
            <a:r>
              <a:rPr lang="es-CL" dirty="0" err="1" smtClean="0"/>
              <a:t>ppt</a:t>
            </a:r>
            <a:r>
              <a:rPr lang="es-CL" dirty="0" smtClean="0"/>
              <a:t> y desarrolla la actividad que aparece en la última diapositiva.</a:t>
            </a:r>
            <a:endParaRPr lang="es-CL" dirty="0"/>
          </a:p>
        </p:txBody>
      </p:sp>
      <p:sp>
        <p:nvSpPr>
          <p:cNvPr id="7" name="6 Rectángulo"/>
          <p:cNvSpPr/>
          <p:nvPr/>
        </p:nvSpPr>
        <p:spPr>
          <a:xfrm>
            <a:off x="4572000" y="3718679"/>
            <a:ext cx="4572000" cy="3139321"/>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just"/>
            <a:r>
              <a:rPr lang="es-CL" dirty="0" smtClean="0"/>
              <a:t>Muchas parejas deciden el número de hijos que desean tener y cuándo los quieren tener. Esta acción voluntaria se denomina </a:t>
            </a:r>
            <a:r>
              <a:rPr lang="es-CL" b="1" dirty="0" smtClean="0"/>
              <a:t>planificación familiar </a:t>
            </a:r>
            <a:r>
              <a:rPr lang="es-CL" dirty="0" smtClean="0"/>
              <a:t>y está apoyada por distintos métodos de control de natalidad o anticonceptivos.</a:t>
            </a:r>
          </a:p>
          <a:p>
            <a:pPr algn="just"/>
            <a:r>
              <a:rPr lang="es-CL" dirty="0" smtClean="0"/>
              <a:t>Estos son muy variados y presentan distintos porcentajes de eficacia para evitar un embarazo. La decisión de emplear uno u otro depende principalmente de los valores y las ideas de cada pareja.</a:t>
            </a:r>
            <a:endParaRPr lang="es-CL"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5127558" cy="461665"/>
          </a:xfrm>
          <a:prstGeom prst="rect">
            <a:avLst/>
          </a:prstGeom>
          <a:solidFill>
            <a:srgbClr val="FFFF00"/>
          </a:solidFill>
        </p:spPr>
        <p:txBody>
          <a:bodyPr wrap="none">
            <a:spAutoFit/>
          </a:bodyPr>
          <a:lstStyle/>
          <a:p>
            <a:r>
              <a:rPr lang="es-CL" sz="2400" b="1" dirty="0"/>
              <a:t>Maternidad y paternidad responsables</a:t>
            </a:r>
            <a:endParaRPr lang="es-CL" sz="2400" dirty="0"/>
          </a:p>
        </p:txBody>
      </p:sp>
      <p:pic>
        <p:nvPicPr>
          <p:cNvPr id="1026" name="Picture 2"/>
          <p:cNvPicPr>
            <a:picLocks noChangeAspect="1" noChangeArrowheads="1"/>
          </p:cNvPicPr>
          <p:nvPr/>
        </p:nvPicPr>
        <p:blipFill>
          <a:blip r:embed="rId2"/>
          <a:srcRect/>
          <a:stretch>
            <a:fillRect/>
          </a:stretch>
        </p:blipFill>
        <p:spPr bwMode="auto">
          <a:xfrm>
            <a:off x="214282" y="857232"/>
            <a:ext cx="4857784" cy="564360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3 Rectángulo"/>
          <p:cNvSpPr/>
          <p:nvPr/>
        </p:nvSpPr>
        <p:spPr>
          <a:xfrm>
            <a:off x="5429256" y="1071546"/>
            <a:ext cx="3500462" cy="452431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CL" dirty="0"/>
              <a:t>En la adolescencia se tiene la madurez biológica para reproducirse</a:t>
            </a:r>
            <a:r>
              <a:rPr lang="es-CL" dirty="0" smtClean="0"/>
              <a:t>, pero </a:t>
            </a:r>
            <a:r>
              <a:rPr lang="es-CL" dirty="0"/>
              <a:t>aún está en construcción la capacidad de </a:t>
            </a:r>
            <a:r>
              <a:rPr lang="es-CL" dirty="0" smtClean="0"/>
              <a:t>asumir responsablemente </a:t>
            </a:r>
            <a:r>
              <a:rPr lang="es-CL" dirty="0"/>
              <a:t>la </a:t>
            </a:r>
            <a:r>
              <a:rPr lang="es-CL" b="1" dirty="0"/>
              <a:t>maternidad o paternidad, pues no se </a:t>
            </a:r>
            <a:r>
              <a:rPr lang="es-CL" b="1" dirty="0" smtClean="0"/>
              <a:t>han </a:t>
            </a:r>
            <a:r>
              <a:rPr lang="es-CL" dirty="0" smtClean="0"/>
              <a:t>desarrollado </a:t>
            </a:r>
            <a:r>
              <a:rPr lang="es-CL" dirty="0"/>
              <a:t>otras dimensiones de la sexualidad.</a:t>
            </a:r>
          </a:p>
          <a:p>
            <a:pPr algn="just"/>
            <a:r>
              <a:rPr lang="es-CL" dirty="0"/>
              <a:t>Ejercer la maternidad o paternidad trae consigo responsabilidades </a:t>
            </a:r>
            <a:r>
              <a:rPr lang="es-CL" dirty="0" smtClean="0"/>
              <a:t>y cambios </a:t>
            </a:r>
            <a:r>
              <a:rPr lang="es-CL" dirty="0"/>
              <a:t>en el estilo de vida, pues se debe ser capaz de entregar a </a:t>
            </a:r>
            <a:r>
              <a:rPr lang="es-CL" dirty="0" smtClean="0"/>
              <a:t>los hijos </a:t>
            </a:r>
            <a:r>
              <a:rPr lang="es-CL" dirty="0"/>
              <a:t>los cuidados y las herramientas necesarias para que crezcan y </a:t>
            </a:r>
            <a:r>
              <a:rPr lang="es-CL" dirty="0" smtClean="0"/>
              <a:t>se desenvuelvan </a:t>
            </a:r>
            <a:r>
              <a:rPr lang="es-CL" dirty="0"/>
              <a:t>en la sociedad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5405839" cy="523220"/>
          </a:xfrm>
          <a:prstGeom prst="rect">
            <a:avLst/>
          </a:prstGeom>
          <a:solidFill>
            <a:srgbClr val="FFFF00"/>
          </a:solidFill>
        </p:spPr>
        <p:txBody>
          <a:bodyPr wrap="none">
            <a:spAutoFit/>
          </a:bodyPr>
          <a:lstStyle/>
          <a:p>
            <a:r>
              <a:rPr lang="es-CL" sz="2800" b="1" dirty="0"/>
              <a:t>Métodos de control de la natalidad</a:t>
            </a:r>
            <a:endParaRPr lang="es-CL" sz="2800" dirty="0"/>
          </a:p>
        </p:txBody>
      </p:sp>
      <p:sp>
        <p:nvSpPr>
          <p:cNvPr id="3" name="2 Rectángulo"/>
          <p:cNvSpPr/>
          <p:nvPr/>
        </p:nvSpPr>
        <p:spPr>
          <a:xfrm>
            <a:off x="357158" y="857232"/>
            <a:ext cx="8358246" cy="646331"/>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es-CL" dirty="0"/>
              <a:t>Los métodos de control de la natalidad permiten planificar la </a:t>
            </a:r>
            <a:r>
              <a:rPr lang="es-CL" dirty="0" smtClean="0"/>
              <a:t>llegada de </a:t>
            </a:r>
            <a:r>
              <a:rPr lang="es-CL" dirty="0"/>
              <a:t>una nueva vida. Estos métodos pueden dividirse en dos grupos:</a:t>
            </a:r>
          </a:p>
        </p:txBody>
      </p:sp>
      <p:pic>
        <p:nvPicPr>
          <p:cNvPr id="2050" name="Picture 2"/>
          <p:cNvPicPr>
            <a:picLocks noChangeAspect="1" noChangeArrowheads="1"/>
          </p:cNvPicPr>
          <p:nvPr/>
        </p:nvPicPr>
        <p:blipFill>
          <a:blip r:embed="rId2"/>
          <a:srcRect/>
          <a:stretch>
            <a:fillRect/>
          </a:stretch>
        </p:blipFill>
        <p:spPr bwMode="auto">
          <a:xfrm>
            <a:off x="500034" y="2000240"/>
            <a:ext cx="8247362" cy="378621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2285984" cy="400110"/>
          </a:xfrm>
          <a:prstGeom prst="rect">
            <a:avLst/>
          </a:prstGeom>
          <a:solidFill>
            <a:srgbClr val="FFFF00"/>
          </a:solidFill>
        </p:spPr>
        <p:style>
          <a:lnRef idx="1">
            <a:schemeClr val="accent5"/>
          </a:lnRef>
          <a:fillRef idx="2">
            <a:schemeClr val="accent5"/>
          </a:fillRef>
          <a:effectRef idx="1">
            <a:schemeClr val="accent5"/>
          </a:effectRef>
          <a:fontRef idx="minor">
            <a:schemeClr val="dk1"/>
          </a:fontRef>
        </p:style>
        <p:txBody>
          <a:bodyPr wrap="square">
            <a:spAutoFit/>
          </a:bodyPr>
          <a:lstStyle/>
          <a:p>
            <a:r>
              <a:rPr lang="es-CL" sz="2000" b="1" dirty="0" smtClean="0"/>
              <a:t>Métodos naturales:</a:t>
            </a:r>
            <a:endParaRPr lang="es-CL" sz="2000" dirty="0"/>
          </a:p>
        </p:txBody>
      </p:sp>
      <p:pic>
        <p:nvPicPr>
          <p:cNvPr id="3074" name="Picture 2"/>
          <p:cNvPicPr>
            <a:picLocks noChangeAspect="1" noChangeArrowheads="1"/>
          </p:cNvPicPr>
          <p:nvPr/>
        </p:nvPicPr>
        <p:blipFill>
          <a:blip r:embed="rId2"/>
          <a:srcRect/>
          <a:stretch>
            <a:fillRect/>
          </a:stretch>
        </p:blipFill>
        <p:spPr bwMode="auto">
          <a:xfrm>
            <a:off x="214282" y="1000108"/>
            <a:ext cx="4552950" cy="44862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3 Rectángulo"/>
          <p:cNvSpPr/>
          <p:nvPr/>
        </p:nvSpPr>
        <p:spPr>
          <a:xfrm>
            <a:off x="5429256" y="428604"/>
            <a:ext cx="3214678" cy="203132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r>
              <a:rPr lang="es-CL" b="1" dirty="0"/>
              <a:t>Billings</a:t>
            </a:r>
          </a:p>
          <a:p>
            <a:pPr algn="just"/>
            <a:r>
              <a:rPr lang="es-CL" dirty="0"/>
              <a:t>Se observan los cambios diarios </a:t>
            </a:r>
            <a:r>
              <a:rPr lang="es-CL" dirty="0" smtClean="0"/>
              <a:t>en la </a:t>
            </a:r>
            <a:r>
              <a:rPr lang="es-CL" dirty="0"/>
              <a:t>viscosidad del moco cervical. </a:t>
            </a:r>
            <a:r>
              <a:rPr lang="es-CL" dirty="0" smtClean="0"/>
              <a:t>Una mucosidad </a:t>
            </a:r>
            <a:r>
              <a:rPr lang="es-CL" dirty="0"/>
              <a:t>más líquida, elástica </a:t>
            </a:r>
            <a:r>
              <a:rPr lang="es-CL" dirty="0" smtClean="0"/>
              <a:t>y transparente </a:t>
            </a:r>
            <a:r>
              <a:rPr lang="es-CL" dirty="0"/>
              <a:t>indica que la mujer está </a:t>
            </a:r>
            <a:r>
              <a:rPr lang="es-CL" dirty="0" smtClean="0"/>
              <a:t>en sus </a:t>
            </a:r>
            <a:r>
              <a:rPr lang="es-CL" dirty="0"/>
              <a:t>días fértiles.</a:t>
            </a:r>
          </a:p>
        </p:txBody>
      </p:sp>
      <p:sp>
        <p:nvSpPr>
          <p:cNvPr id="5" name="4 Rectángulo"/>
          <p:cNvSpPr/>
          <p:nvPr/>
        </p:nvSpPr>
        <p:spPr>
          <a:xfrm>
            <a:off x="5429256" y="2714620"/>
            <a:ext cx="3214710" cy="1754326"/>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CL" b="1" dirty="0"/>
              <a:t>Del ritmo</a:t>
            </a:r>
          </a:p>
          <a:p>
            <a:pPr algn="just"/>
            <a:r>
              <a:rPr lang="es-CL" dirty="0"/>
              <a:t>Se analizan los ciclos </a:t>
            </a:r>
            <a:r>
              <a:rPr lang="es-CL" dirty="0" smtClean="0"/>
              <a:t> menstruales durante </a:t>
            </a:r>
            <a:r>
              <a:rPr lang="es-CL" dirty="0"/>
              <a:t>12 meses para </a:t>
            </a:r>
            <a:r>
              <a:rPr lang="es-CL" dirty="0" smtClean="0"/>
              <a:t> determinar los </a:t>
            </a:r>
            <a:r>
              <a:rPr lang="es-CL" dirty="0"/>
              <a:t>días de fertilidad de la mujer </a:t>
            </a:r>
            <a:r>
              <a:rPr lang="es-CL" dirty="0" smtClean="0"/>
              <a:t>con periodo </a:t>
            </a:r>
            <a:r>
              <a:rPr lang="es-CL" dirty="0"/>
              <a:t>regular</a:t>
            </a:r>
          </a:p>
        </p:txBody>
      </p:sp>
      <p:sp>
        <p:nvSpPr>
          <p:cNvPr id="6" name="5 Rectángulo"/>
          <p:cNvSpPr/>
          <p:nvPr/>
        </p:nvSpPr>
        <p:spPr>
          <a:xfrm>
            <a:off x="5429256" y="4714884"/>
            <a:ext cx="3214710"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CL" b="1" dirty="0"/>
              <a:t>Temperatura basal</a:t>
            </a:r>
          </a:p>
          <a:p>
            <a:pPr algn="just"/>
            <a:r>
              <a:rPr lang="es-CL" dirty="0"/>
              <a:t>La temperatura basal se eleva 0,5 °</a:t>
            </a:r>
            <a:r>
              <a:rPr lang="es-CL" dirty="0" smtClean="0"/>
              <a:t>C durante </a:t>
            </a:r>
            <a:r>
              <a:rPr lang="es-CL" dirty="0"/>
              <a:t>la ovulación. De esta forma </a:t>
            </a:r>
            <a:r>
              <a:rPr lang="es-CL" dirty="0" smtClean="0"/>
              <a:t>es posible </a:t>
            </a:r>
            <a:r>
              <a:rPr lang="es-CL" dirty="0"/>
              <a:t>reconocer los días fértiles.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500034" y="642918"/>
            <a:ext cx="7858180" cy="3139321"/>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112838" algn="l"/>
              </a:tabLst>
            </a:pPr>
            <a:r>
              <a:rPr kumimoji="0" lang="es-CL" b="1" i="0" u="none" strike="noStrike" cap="none" normalizeH="0" baseline="0" dirty="0" smtClean="0">
                <a:ln>
                  <a:noFill/>
                </a:ln>
                <a:solidFill>
                  <a:schemeClr val="tx1"/>
                </a:solidFill>
                <a:effectLst/>
                <a:ea typeface="Trebuchet MS" pitchFamily="34" charset="0"/>
                <a:cs typeface="Trebuchet MS" pitchFamily="34" charset="0"/>
              </a:rPr>
              <a:t>IMPORTANTE:</a:t>
            </a:r>
            <a:endParaRPr kumimoji="0" lang="es-CL"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1112838" algn="l"/>
              </a:tabLst>
            </a:pPr>
            <a:r>
              <a:rPr kumimoji="0" lang="es-ES" b="0" i="0" u="none" strike="noStrike" cap="none" normalizeH="0" baseline="0" dirty="0" smtClean="0">
                <a:ln>
                  <a:noFill/>
                </a:ln>
                <a:solidFill>
                  <a:srgbClr val="404040"/>
                </a:solidFill>
                <a:effectLst/>
                <a:ea typeface="Trebuchet MS" pitchFamily="34" charset="0"/>
                <a:cs typeface="Trebuchet MS" pitchFamily="34" charset="0"/>
              </a:rPr>
              <a:t>En las actividades anteriores estudiamos cómo ocurre la fecundación.</a:t>
            </a:r>
          </a:p>
          <a:p>
            <a:pPr marL="0" marR="0" lvl="0" indent="0" algn="just" defTabSz="914400" rtl="0" eaLnBrk="0" fontAlgn="base" latinLnBrk="0" hangingPunct="0">
              <a:lnSpc>
                <a:spcPct val="100000"/>
              </a:lnSpc>
              <a:spcBef>
                <a:spcPct val="0"/>
              </a:spcBef>
              <a:spcAft>
                <a:spcPct val="0"/>
              </a:spcAft>
              <a:buClrTx/>
              <a:buSzTx/>
              <a:tabLst>
                <a:tab pos="1112838" algn="l"/>
              </a:tabLst>
            </a:pPr>
            <a:endParaRPr kumimoji="0" lang="es-CL"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1112838" algn="l"/>
              </a:tabLst>
            </a:pPr>
            <a:r>
              <a:rPr kumimoji="0" lang="es-ES" b="0" i="0" u="none" strike="noStrike" cap="none" normalizeH="0" baseline="0" dirty="0" smtClean="0">
                <a:ln>
                  <a:noFill/>
                </a:ln>
                <a:solidFill>
                  <a:srgbClr val="404040"/>
                </a:solidFill>
                <a:effectLst/>
                <a:ea typeface="Trebuchet MS" pitchFamily="34" charset="0"/>
                <a:cs typeface="Trebuchet MS" pitchFamily="34" charset="0"/>
              </a:rPr>
              <a:t>Ahora veremos las características de funcionamiento, ventajas, desventajas, eficacia y método de utilización de diversos métodos anticonceptivos.</a:t>
            </a:r>
          </a:p>
          <a:p>
            <a:pPr marL="0" marR="0" lvl="0" indent="0" algn="just" defTabSz="914400" rtl="0" eaLnBrk="0" fontAlgn="base" latinLnBrk="0" hangingPunct="0">
              <a:lnSpc>
                <a:spcPct val="100000"/>
              </a:lnSpc>
              <a:spcBef>
                <a:spcPct val="0"/>
              </a:spcBef>
              <a:spcAft>
                <a:spcPct val="0"/>
              </a:spcAft>
              <a:buClrTx/>
              <a:buSzTx/>
              <a:tabLst>
                <a:tab pos="1112838" algn="l"/>
              </a:tabLst>
            </a:pPr>
            <a:endParaRPr kumimoji="0" lang="es-CL"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1112838" algn="l"/>
              </a:tabLst>
            </a:pPr>
            <a:r>
              <a:rPr kumimoji="0" lang="es-ES" b="0" i="0" u="none" strike="noStrike" cap="none" normalizeH="0" baseline="0" dirty="0" smtClean="0">
                <a:ln>
                  <a:noFill/>
                </a:ln>
                <a:solidFill>
                  <a:srgbClr val="404040"/>
                </a:solidFill>
                <a:effectLst/>
                <a:ea typeface="Trebuchet MS" pitchFamily="34" charset="0"/>
                <a:cs typeface="Trebuchet MS" pitchFamily="34" charset="0"/>
              </a:rPr>
              <a:t>La eficacia aparece expresada como “uso perfecto”, esto es, que se siguen sus instrucciones para su utilización correcta y consistentemente.</a:t>
            </a:r>
          </a:p>
          <a:p>
            <a:pPr marL="0" marR="0" lvl="0" indent="0" algn="just" defTabSz="914400" rtl="0" eaLnBrk="0" fontAlgn="base" latinLnBrk="0" hangingPunct="0">
              <a:lnSpc>
                <a:spcPct val="100000"/>
              </a:lnSpc>
              <a:spcBef>
                <a:spcPct val="0"/>
              </a:spcBef>
              <a:spcAft>
                <a:spcPct val="0"/>
              </a:spcAft>
              <a:buClrTx/>
              <a:buSzTx/>
              <a:tabLst>
                <a:tab pos="1112838" algn="l"/>
              </a:tabLst>
            </a:pPr>
            <a:endParaRPr kumimoji="0" lang="es-CL"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1112838" algn="l"/>
              </a:tabLst>
            </a:pPr>
            <a:r>
              <a:rPr kumimoji="0" lang="es-ES" b="0" i="0" u="none" strike="noStrike" cap="none" normalizeH="0" baseline="0" dirty="0" smtClean="0">
                <a:ln>
                  <a:noFill/>
                </a:ln>
                <a:solidFill>
                  <a:srgbClr val="404040"/>
                </a:solidFill>
                <a:effectLst/>
                <a:ea typeface="Trebuchet MS" pitchFamily="34" charset="0"/>
                <a:cs typeface="Trebuchet MS" pitchFamily="34" charset="0"/>
              </a:rPr>
              <a:t>Es importante que el uso de todos estos métodos anticonceptivos sea consultado con una profesional de la salud, como matrona o ginecóloga.</a:t>
            </a:r>
            <a:endParaRPr kumimoji="0" lang="es-ES"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857232"/>
            <a:ext cx="7215206" cy="341632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es-CL" b="1" dirty="0" smtClean="0"/>
              <a:t>Anticonceptivos orales:  </a:t>
            </a:r>
            <a:r>
              <a:rPr lang="es-CL" dirty="0" smtClean="0"/>
              <a:t>Combinan diferentes proporciones de sustancias sintéticas similares a las hormonas progesterona y estrógeno. Su efecto combinado es evitar que se produzca la liberación del ovocito del ovario y también provocan cambios en el moco cervical y en el endometrio para evitar que los espermatozoides se unan al ovocito</a:t>
            </a:r>
          </a:p>
          <a:p>
            <a:pPr algn="just"/>
            <a:r>
              <a:rPr lang="es-CL" b="1" dirty="0" smtClean="0"/>
              <a:t> Eficacia para prevenir embarazo según OMS</a:t>
            </a:r>
            <a:r>
              <a:rPr lang="es-CL" dirty="0" smtClean="0"/>
              <a:t>: Uso perfecto 99,7%</a:t>
            </a:r>
          </a:p>
          <a:p>
            <a:pPr algn="just"/>
            <a:r>
              <a:rPr lang="es-CL" b="1" dirty="0" smtClean="0"/>
              <a:t>Ventajas:  </a:t>
            </a:r>
            <a:r>
              <a:rPr lang="es-CL" dirty="0" smtClean="0"/>
              <a:t>Menor riesgo de cáncer de ovario y de endometrio. Calambres menstruales de menor intensidad. Períodos más cortos, más leves y más predecibles.</a:t>
            </a:r>
          </a:p>
          <a:p>
            <a:pPr algn="just"/>
            <a:r>
              <a:rPr lang="es-CL" b="1" dirty="0" smtClean="0"/>
              <a:t>Desventajas: No protege contralas infecciones de transmisión sexual(ITS) </a:t>
            </a:r>
            <a:r>
              <a:rPr lang="es-CL" dirty="0" smtClean="0"/>
              <a:t>. Sensibilidad en las mamas. Dolores de cabeza, Náuseas, entre otros malestares.</a:t>
            </a:r>
          </a:p>
        </p:txBody>
      </p:sp>
      <p:sp>
        <p:nvSpPr>
          <p:cNvPr id="3" name="2 Rectángulo"/>
          <p:cNvSpPr/>
          <p:nvPr/>
        </p:nvSpPr>
        <p:spPr>
          <a:xfrm>
            <a:off x="0" y="4549676"/>
            <a:ext cx="7215206" cy="2308324"/>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CL" b="1" dirty="0" smtClean="0"/>
              <a:t>Anillo vaginal: </a:t>
            </a:r>
            <a:r>
              <a:rPr lang="es-CL" dirty="0" smtClean="0"/>
              <a:t>Es un anillo flexible que se introduce en la vagina y libera compuestos similares a las hormonas.</a:t>
            </a:r>
          </a:p>
          <a:p>
            <a:pPr algn="just"/>
            <a:r>
              <a:rPr lang="es-CL" dirty="0" smtClean="0"/>
              <a:t>Su duración es de tres semanas, luego debe ser retirado para que ocurra la menstruación y reemplazado por uno nuevo. </a:t>
            </a:r>
          </a:p>
          <a:p>
            <a:r>
              <a:rPr lang="es-ES" b="1" dirty="0" smtClean="0"/>
              <a:t>Eficacia para prevenir embarazo según OMS: </a:t>
            </a:r>
            <a:r>
              <a:rPr lang="es-ES" dirty="0" smtClean="0"/>
              <a:t>Uso perfecto 99,7%</a:t>
            </a:r>
            <a:endParaRPr lang="es-CL" dirty="0" smtClean="0"/>
          </a:p>
          <a:p>
            <a:r>
              <a:rPr lang="es-ES" b="1" dirty="0" smtClean="0"/>
              <a:t>Ventajas: </a:t>
            </a:r>
            <a:r>
              <a:rPr lang="es-ES" dirty="0" smtClean="0"/>
              <a:t>Menor posibilidad de olvido que los anticonceptivos orales.</a:t>
            </a:r>
            <a:endParaRPr lang="es-CL" dirty="0" smtClean="0"/>
          </a:p>
          <a:p>
            <a:r>
              <a:rPr lang="es-ES" b="1" dirty="0" smtClean="0"/>
              <a:t>Desventajas: </a:t>
            </a:r>
            <a:r>
              <a:rPr lang="es-CL" b="1" dirty="0" smtClean="0"/>
              <a:t>No protege contralas infecciones de transmisión sexual(ITS) </a:t>
            </a:r>
            <a:r>
              <a:rPr lang="es-ES" dirty="0" smtClean="0"/>
              <a:t>. Mismos efectos  secundarios de los orales.</a:t>
            </a:r>
            <a:endParaRPr lang="es-CL" dirty="0"/>
          </a:p>
        </p:txBody>
      </p:sp>
      <p:sp>
        <p:nvSpPr>
          <p:cNvPr id="4" name="3 Rectángulo"/>
          <p:cNvSpPr/>
          <p:nvPr/>
        </p:nvSpPr>
        <p:spPr>
          <a:xfrm>
            <a:off x="0" y="0"/>
            <a:ext cx="7786710" cy="707886"/>
          </a:xfrm>
          <a:prstGeom prst="rect">
            <a:avLst/>
          </a:prstGeom>
          <a:solidFill>
            <a:srgbClr val="FFFF00"/>
          </a:solidFill>
        </p:spPr>
        <p:style>
          <a:lnRef idx="1">
            <a:schemeClr val="accent3"/>
          </a:lnRef>
          <a:fillRef idx="2">
            <a:schemeClr val="accent3"/>
          </a:fillRef>
          <a:effectRef idx="1">
            <a:schemeClr val="accent3"/>
          </a:effectRef>
          <a:fontRef idx="minor">
            <a:schemeClr val="dk1"/>
          </a:fontRef>
        </p:style>
        <p:txBody>
          <a:bodyPr wrap="square">
            <a:spAutoFit/>
          </a:bodyPr>
          <a:lstStyle/>
          <a:p>
            <a:r>
              <a:rPr lang="es-CL" sz="2000" b="1" dirty="0"/>
              <a:t>Métodos artificiales reversibles</a:t>
            </a:r>
          </a:p>
          <a:p>
            <a:r>
              <a:rPr lang="es-CL" sz="2000" dirty="0"/>
              <a:t>A continuación conocerás algunos de estos métodos:</a:t>
            </a:r>
          </a:p>
        </p:txBody>
      </p:sp>
      <p:pic>
        <p:nvPicPr>
          <p:cNvPr id="4097" name="Picture 1"/>
          <p:cNvPicPr>
            <a:picLocks noChangeAspect="1" noChangeArrowheads="1"/>
          </p:cNvPicPr>
          <p:nvPr/>
        </p:nvPicPr>
        <p:blipFill>
          <a:blip r:embed="rId2"/>
          <a:srcRect/>
          <a:stretch>
            <a:fillRect/>
          </a:stretch>
        </p:blipFill>
        <p:spPr bwMode="auto">
          <a:xfrm>
            <a:off x="7396080" y="1285860"/>
            <a:ext cx="1747920" cy="221457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099" name="Picture 3"/>
          <p:cNvPicPr>
            <a:picLocks noChangeAspect="1" noChangeArrowheads="1"/>
          </p:cNvPicPr>
          <p:nvPr/>
        </p:nvPicPr>
        <p:blipFill>
          <a:blip r:embed="rId3" cstate="print"/>
          <a:srcRect/>
          <a:stretch>
            <a:fillRect/>
          </a:stretch>
        </p:blipFill>
        <p:spPr bwMode="auto">
          <a:xfrm>
            <a:off x="7358082" y="4643446"/>
            <a:ext cx="1785918" cy="195455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0" y="0"/>
            <a:ext cx="6215074" cy="2923877"/>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lvl="1" algn="just"/>
            <a:r>
              <a:rPr lang="es-CL" b="1" dirty="0" smtClean="0"/>
              <a:t>Dispositivo intrauterino (DIU): </a:t>
            </a:r>
            <a:r>
              <a:rPr lang="es-CL" dirty="0" smtClean="0"/>
              <a:t>artefacto plástico con componentes metálicos que, introducido en el útero, impide el avance de los espermatozoides. </a:t>
            </a:r>
            <a:r>
              <a:rPr lang="en-US" dirty="0" smtClean="0"/>
              <a:t>Existen dos tipos de DIU, hormonales y de cobre. </a:t>
            </a:r>
          </a:p>
          <a:p>
            <a:pPr lvl="1" algn="just"/>
            <a:r>
              <a:rPr lang="es-ES" b="1" dirty="0" smtClean="0"/>
              <a:t>Eficacia para prevenir embarazo según OMS</a:t>
            </a:r>
            <a:r>
              <a:rPr lang="es-ES" sz="1200" b="1" dirty="0" smtClean="0"/>
              <a:t>: </a:t>
            </a:r>
            <a:r>
              <a:rPr lang="es-ES" dirty="0" smtClean="0"/>
              <a:t>Uso  perfecto 99,8%. </a:t>
            </a:r>
          </a:p>
          <a:p>
            <a:pPr lvl="1" algn="just"/>
            <a:r>
              <a:rPr lang="es-ES" sz="2000" b="1" dirty="0" smtClean="0"/>
              <a:t>Ventajas: </a:t>
            </a:r>
            <a:r>
              <a:rPr lang="es-ES" dirty="0" smtClean="0"/>
              <a:t>Tiene una larga duración y no requiere mantenimiento.</a:t>
            </a:r>
            <a:endParaRPr lang="es-CL" sz="1000" dirty="0" smtClean="0"/>
          </a:p>
          <a:p>
            <a:r>
              <a:rPr lang="en-US" sz="2000" dirty="0" smtClean="0"/>
              <a:t>        </a:t>
            </a:r>
            <a:r>
              <a:rPr lang="en-US" sz="2000" b="1" dirty="0" smtClean="0"/>
              <a:t>Desventajas:</a:t>
            </a:r>
            <a:r>
              <a:rPr lang="en-US" sz="2000" dirty="0" smtClean="0"/>
              <a:t> </a:t>
            </a:r>
            <a:r>
              <a:rPr lang="en-US" dirty="0" smtClean="0"/>
              <a:t>No protégé contra las ITS. </a:t>
            </a:r>
          </a:p>
          <a:p>
            <a:r>
              <a:rPr lang="en-US" dirty="0" smtClean="0"/>
              <a:t>         Mismos efectos secundarios de los orales y subdérmicos.</a:t>
            </a:r>
            <a:endParaRPr lang="es-CL" dirty="0"/>
          </a:p>
        </p:txBody>
      </p:sp>
      <p:sp>
        <p:nvSpPr>
          <p:cNvPr id="9" name="Rectangle 3"/>
          <p:cNvSpPr>
            <a:spLocks noChangeArrowheads="1"/>
          </p:cNvSpPr>
          <p:nvPr/>
        </p:nvSpPr>
        <p:spPr bwMode="auto">
          <a:xfrm>
            <a:off x="0" y="3286124"/>
            <a:ext cx="6215074" cy="3139321"/>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pPr lvl="1" algn="just" defTabSz="720000"/>
            <a:r>
              <a:rPr kumimoji="0" lang="es-ES" b="1" i="0" u="none" strike="noStrike" cap="none" normalizeH="0" baseline="0" dirty="0" smtClean="0">
                <a:ln>
                  <a:noFill/>
                </a:ln>
                <a:effectLst/>
                <a:ea typeface="Trebuchet MS" pitchFamily="34" charset="0"/>
                <a:cs typeface="Trebuchet MS" pitchFamily="34" charset="0"/>
              </a:rPr>
              <a:t>Implante subdérmico: </a:t>
            </a:r>
            <a:r>
              <a:rPr lang="es-ES" dirty="0" smtClean="0"/>
              <a:t>Es una vara que se inserta bajo la piel del antebrazo que libera un compuesto semejante al estrógeno natural.</a:t>
            </a:r>
            <a:endParaRPr lang="es-CL" sz="900" dirty="0" smtClean="0"/>
          </a:p>
          <a:p>
            <a:pPr lvl="1" algn="just" defTabSz="720000"/>
            <a:r>
              <a:rPr lang="es-ES" dirty="0" smtClean="0"/>
              <a:t>Su funcionamiento es parecido al de los anticonceptivos orales, pero de efecto continuo por hasta tres años.</a:t>
            </a:r>
          </a:p>
          <a:p>
            <a:pPr lvl="1" algn="just" defTabSz="720000"/>
            <a:r>
              <a:rPr lang="es-ES" b="1" dirty="0" smtClean="0"/>
              <a:t>Eficacia para prevenir embarazo según OMS</a:t>
            </a:r>
            <a:r>
              <a:rPr lang="es-ES" sz="1200" b="1" dirty="0" smtClean="0"/>
              <a:t>:</a:t>
            </a:r>
            <a:r>
              <a:rPr lang="es-ES" sz="1200" dirty="0" smtClean="0"/>
              <a:t> </a:t>
            </a:r>
            <a:r>
              <a:rPr lang="es-ES" dirty="0" smtClean="0"/>
              <a:t>Uso perfecto 99,5%</a:t>
            </a:r>
            <a:endParaRPr lang="es-CL" sz="1000" dirty="0" smtClean="0"/>
          </a:p>
          <a:p>
            <a:pPr lvl="1" algn="just" defTabSz="720000"/>
            <a:r>
              <a:rPr lang="es-ES" b="1" dirty="0" smtClean="0"/>
              <a:t>Ventajas: </a:t>
            </a:r>
            <a:r>
              <a:rPr lang="es-ES" dirty="0" smtClean="0"/>
              <a:t>Tiene una larga duración y no requiere mantenimiento.</a:t>
            </a:r>
            <a:endParaRPr lang="es-CL" sz="1000" dirty="0" smtClean="0"/>
          </a:p>
          <a:p>
            <a:pPr lvl="1" algn="just" defTabSz="720000"/>
            <a:r>
              <a:rPr lang="es-ES" b="1" dirty="0" smtClean="0"/>
              <a:t>Desventajas: </a:t>
            </a:r>
            <a:r>
              <a:rPr lang="es-ES" dirty="0" smtClean="0"/>
              <a:t>No protege contra las ITS. Deja una pequeña cicatriz. Mismos efectos secundarios de los orales.</a:t>
            </a:r>
            <a:endParaRPr kumimoji="0" lang="es-ES" b="0" i="0" u="none" strike="noStrike" cap="none" normalizeH="0" baseline="0" dirty="0" smtClean="0">
              <a:ln>
                <a:noFill/>
              </a:ln>
              <a:solidFill>
                <a:schemeClr val="tx1"/>
              </a:solidFill>
              <a:effectLst/>
              <a:cs typeface="Arial" pitchFamily="34" charset="0"/>
            </a:endParaRPr>
          </a:p>
        </p:txBody>
      </p:sp>
      <p:pic>
        <p:nvPicPr>
          <p:cNvPr id="10" name="image21.jpeg"/>
          <p:cNvPicPr/>
          <p:nvPr/>
        </p:nvPicPr>
        <p:blipFill>
          <a:blip r:embed="rId2" cstate="print"/>
          <a:srcRect l="18083" t="23928" r="30850" b="21923"/>
          <a:stretch>
            <a:fillRect/>
          </a:stretch>
        </p:blipFill>
        <p:spPr>
          <a:xfrm>
            <a:off x="6357950" y="0"/>
            <a:ext cx="1714512" cy="192882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1" name="image22.jpeg" descr="DIU de cobre (ParaGard) - Mayo Clinic"/>
          <p:cNvPicPr/>
          <p:nvPr/>
        </p:nvPicPr>
        <p:blipFill>
          <a:blip r:embed="rId3" cstate="print"/>
          <a:srcRect t="18904" r="61851" b="27542"/>
          <a:stretch>
            <a:fillRect/>
          </a:stretch>
        </p:blipFill>
        <p:spPr>
          <a:xfrm>
            <a:off x="7786710" y="1142984"/>
            <a:ext cx="951072" cy="157163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2" name="image14.jpeg"/>
          <p:cNvPicPr/>
          <p:nvPr/>
        </p:nvPicPr>
        <p:blipFill>
          <a:blip r:embed="rId4" cstate="print"/>
          <a:srcRect l="22338" r="15955" b="50000"/>
          <a:stretch>
            <a:fillRect/>
          </a:stretch>
        </p:blipFill>
        <p:spPr>
          <a:xfrm>
            <a:off x="6357950" y="3357562"/>
            <a:ext cx="2071702" cy="208128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121" name="Picture 1"/>
          <p:cNvPicPr>
            <a:picLocks noChangeAspect="1" noChangeArrowheads="1"/>
          </p:cNvPicPr>
          <p:nvPr/>
        </p:nvPicPr>
        <p:blipFill>
          <a:blip r:embed="rId5"/>
          <a:srcRect t="7317"/>
          <a:stretch>
            <a:fillRect/>
          </a:stretch>
        </p:blipFill>
        <p:spPr bwMode="auto">
          <a:xfrm>
            <a:off x="6286536" y="5429264"/>
            <a:ext cx="2857463" cy="142873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6000760" cy="452431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r>
              <a:rPr lang="es-CL" b="1" dirty="0"/>
              <a:t>Preservativos femenino y </a:t>
            </a:r>
            <a:r>
              <a:rPr lang="es-CL" b="1" dirty="0" smtClean="0"/>
              <a:t>masculino:</a:t>
            </a:r>
          </a:p>
          <a:p>
            <a:pPr algn="just"/>
            <a:r>
              <a:rPr lang="es-CL" dirty="0" smtClean="0"/>
              <a:t>Son fundas de látex u otro material similar</a:t>
            </a:r>
            <a:r>
              <a:rPr lang="es-CL" dirty="0"/>
              <a:t>.</a:t>
            </a:r>
          </a:p>
          <a:p>
            <a:pPr algn="just"/>
            <a:r>
              <a:rPr lang="es-CL" dirty="0" smtClean="0"/>
              <a:t>El femenino se aprieta para ser introducido por el extremo cerrado en la vagina . Uno de sus extremos está cerrado e impide que el semen entre al útero</a:t>
            </a:r>
            <a:r>
              <a:rPr lang="es-CL" dirty="0"/>
              <a:t>.</a:t>
            </a:r>
          </a:p>
          <a:p>
            <a:pPr algn="just"/>
            <a:r>
              <a:rPr lang="es-CL" dirty="0" smtClean="0"/>
              <a:t>El masculino se pone cubriendo el pene antes del acto sexual. Es como un guante de látex pero para cubrir el pene .En su extremo cerrado tiene un espacio para recoger el semen que se produzca en la eyaculación.</a:t>
            </a:r>
          </a:p>
          <a:p>
            <a:pPr algn="just"/>
            <a:r>
              <a:rPr lang="es-CL" b="1" dirty="0" smtClean="0"/>
              <a:t>Eficacia para prevenir embarazo según OMS</a:t>
            </a:r>
            <a:r>
              <a:rPr lang="es-CL" dirty="0" smtClean="0"/>
              <a:t>: Preservativo femenino, uso perfecto:95% y Preservativo masculino, uso perfecto:98</a:t>
            </a:r>
            <a:r>
              <a:rPr lang="es-CL" dirty="0"/>
              <a:t>%</a:t>
            </a:r>
          </a:p>
          <a:p>
            <a:pPr algn="just"/>
            <a:r>
              <a:rPr lang="es-CL" b="1" dirty="0" smtClean="0"/>
              <a:t>Ventajas:</a:t>
            </a:r>
            <a:r>
              <a:rPr lang="es-CL" dirty="0" smtClean="0"/>
              <a:t> Protegen contra el embarazo y las infecciones de transmisión sexual(ITS) ,incluyendo infección por VIH.</a:t>
            </a:r>
          </a:p>
          <a:p>
            <a:pPr algn="just"/>
            <a:r>
              <a:rPr lang="es-CL" b="1" dirty="0" smtClean="0"/>
              <a:t>Desventajas: </a:t>
            </a:r>
            <a:r>
              <a:rPr lang="es-CL" dirty="0" smtClean="0"/>
              <a:t>Hay personas que pueden presentar alergia al látex</a:t>
            </a:r>
            <a:endParaRPr lang="es-CL" dirty="0"/>
          </a:p>
        </p:txBody>
      </p:sp>
      <p:pic>
        <p:nvPicPr>
          <p:cNvPr id="18434" name="Picture 2"/>
          <p:cNvPicPr>
            <a:picLocks noChangeAspect="1" noChangeArrowheads="1"/>
          </p:cNvPicPr>
          <p:nvPr/>
        </p:nvPicPr>
        <p:blipFill>
          <a:blip r:embed="rId2"/>
          <a:srcRect/>
          <a:stretch>
            <a:fillRect/>
          </a:stretch>
        </p:blipFill>
        <p:spPr bwMode="auto">
          <a:xfrm>
            <a:off x="6500826" y="0"/>
            <a:ext cx="2214578" cy="33889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4 Rectángulo"/>
          <p:cNvSpPr/>
          <p:nvPr/>
        </p:nvSpPr>
        <p:spPr>
          <a:xfrm>
            <a:off x="0" y="4549676"/>
            <a:ext cx="6000760" cy="2308324"/>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pt-BR" b="1" dirty="0"/>
              <a:t>Diafragma: </a:t>
            </a:r>
            <a:r>
              <a:rPr lang="pt-BR" dirty="0"/>
              <a:t>disco de látex </a:t>
            </a:r>
            <a:r>
              <a:rPr lang="pt-BR" dirty="0" smtClean="0"/>
              <a:t>o </a:t>
            </a:r>
            <a:r>
              <a:rPr lang="es-CL" dirty="0" smtClean="0"/>
              <a:t>silicona </a:t>
            </a:r>
            <a:r>
              <a:rPr lang="es-CL" dirty="0"/>
              <a:t>que, dispuesto en el </a:t>
            </a:r>
            <a:r>
              <a:rPr lang="es-CL" dirty="0" smtClean="0"/>
              <a:t>cuello uterino</a:t>
            </a:r>
            <a:r>
              <a:rPr lang="es-CL" dirty="0"/>
              <a:t>, impide el paso de </a:t>
            </a:r>
            <a:r>
              <a:rPr lang="es-CL" dirty="0" smtClean="0"/>
              <a:t>los espermatozoides.</a:t>
            </a:r>
          </a:p>
          <a:p>
            <a:pPr algn="just"/>
            <a:r>
              <a:rPr lang="es-CL" b="1" dirty="0" smtClean="0"/>
              <a:t>Eficacia para prevenir embarazos según OMS</a:t>
            </a:r>
            <a:r>
              <a:rPr lang="es-CL" dirty="0" smtClean="0"/>
              <a:t>: Usoperfecto94</a:t>
            </a:r>
            <a:r>
              <a:rPr lang="es-CL" dirty="0"/>
              <a:t>%</a:t>
            </a:r>
          </a:p>
          <a:p>
            <a:pPr algn="just"/>
            <a:r>
              <a:rPr lang="es-CL" b="1" dirty="0" smtClean="0"/>
              <a:t>Ventajas:</a:t>
            </a:r>
            <a:r>
              <a:rPr lang="es-CL" dirty="0" smtClean="0"/>
              <a:t> Es eficaz inmediatamente después de la colocación. Casi no tiene efectos secundarios</a:t>
            </a:r>
            <a:r>
              <a:rPr lang="es-CL" dirty="0"/>
              <a:t>.</a:t>
            </a:r>
          </a:p>
          <a:p>
            <a:pPr algn="just"/>
            <a:r>
              <a:rPr lang="es-CL" b="1" dirty="0"/>
              <a:t>D</a:t>
            </a:r>
            <a:r>
              <a:rPr lang="es-CL" b="1" dirty="0" smtClean="0"/>
              <a:t>esventajas: </a:t>
            </a:r>
            <a:r>
              <a:rPr lang="es-CL" dirty="0" smtClean="0"/>
              <a:t>No protege contra las infecciones de transmisión sexual(ITS)</a:t>
            </a:r>
            <a:endParaRPr lang="es-CL" dirty="0"/>
          </a:p>
        </p:txBody>
      </p:sp>
      <p:pic>
        <p:nvPicPr>
          <p:cNvPr id="18435" name="Picture 3"/>
          <p:cNvPicPr>
            <a:picLocks noChangeAspect="1" noChangeArrowheads="1"/>
          </p:cNvPicPr>
          <p:nvPr/>
        </p:nvPicPr>
        <p:blipFill>
          <a:blip r:embed="rId3"/>
          <a:srcRect/>
          <a:stretch>
            <a:fillRect/>
          </a:stretch>
        </p:blipFill>
        <p:spPr bwMode="auto">
          <a:xfrm>
            <a:off x="6215074" y="4572008"/>
            <a:ext cx="1571636" cy="115253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334</TotalTime>
  <Words>1391</Words>
  <Application>Microsoft Office PowerPoint</Application>
  <PresentationFormat>Presentación en pantalla (4:3)</PresentationFormat>
  <Paragraphs>93</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IMPORTANTE: RETROALIMENTACIÓN DE EVALUACIÓN FORMATIVA (28 AL 2 DE OCTUBRE)</vt:lpstr>
      <vt:lpstr>Métodos de control de la natalidad</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Métodos de control de la natalidad</dc:title>
  <dc:creator>Paulina</dc:creator>
  <cp:lastModifiedBy>Paulina</cp:lastModifiedBy>
  <cp:revision>4</cp:revision>
  <dcterms:created xsi:type="dcterms:W3CDTF">2020-10-03T14:57:34Z</dcterms:created>
  <dcterms:modified xsi:type="dcterms:W3CDTF">2020-10-04T22:09:15Z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410514</vt:lpwstr>
  </property>
  <property fmtid="{D5CDD505-2E9C-101B-9397-08002B2CF9AE}" name="NXPowerLiteSettings" pid="3">
    <vt:lpwstr>C7000400038000</vt:lpwstr>
  </property>
  <property fmtid="{D5CDD505-2E9C-101B-9397-08002B2CF9AE}" name="NXPowerLiteVersion" pid="4">
    <vt:lpwstr>S9.0.1</vt:lpwstr>
  </property>
</Properties>
</file>