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4" r:id="rId12"/>
  </p:sldIdLst>
  <p:sldSz cx="9144000" cy="5143500" type="screen16x9"/>
  <p:notesSz cx="6858000" cy="9144000"/>
  <p:embeddedFontLst>
    <p:embeddedFont>
      <p:font typeface="Roboto" panose="020B0604020202020204" charset="0"/>
      <p:regular r:id="rId14"/>
      <p:bold r:id="rId15"/>
      <p:italic r:id="rId16"/>
      <p:boldItalic r:id="rId17"/>
    </p:embeddedFont>
    <p:embeddedFont>
      <p:font typeface="Roboto Slab" panose="020B060402020202020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48865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6f75fceb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c6f75fceb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4240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c6f75fceb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c6f75fceb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c6f75fceb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c6f75fceb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75fc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75fc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c6f75fce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c6f75fce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6f75fce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6f75fce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c6f75fce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c6f75fce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6f75fce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c6f75fce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6f75fceb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c6f75fceb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92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c6f75fce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c6f75fce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c6f75fceb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c6f75fceb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524800" y="672606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6537563" y="33429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accent5"/>
            </a:solidFill>
            <a:prstDash val="solid"/>
            <a:miter lim="8000"/>
            <a:headEnd type="none" w="sm" len="sm"/>
            <a:tailEnd type="none" w="sm" len="sm"/>
          </a:ln>
        </p:spPr>
      </p:sp>
      <p:cxnSp>
        <p:nvCxnSpPr>
          <p:cNvPr id="12" name="Google Shape;12;p2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Roboto Slab"/>
              <a:buNone/>
              <a:defRPr sz="24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50" y="5076825"/>
            <a:ext cx="9143700" cy="66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87900" y="1152450"/>
            <a:ext cx="83682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0"/>
              <a:buNone/>
              <a:defRPr sz="130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87900" y="2919450"/>
            <a:ext cx="83682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359602" y="281746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80750" y="1764950"/>
            <a:ext cx="8222100" cy="907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492563" y="1260284"/>
            <a:ext cx="4248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3879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756200" y="1489825"/>
            <a:ext cx="39999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489218" y="1412277"/>
            <a:ext cx="331500" cy="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879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87900" y="1594025"/>
            <a:ext cx="2808000" cy="268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029675" y="4495503"/>
            <a:ext cx="540900" cy="0"/>
          </a:xfrm>
          <a:prstGeom prst="straightConnector1">
            <a:avLst/>
          </a:prstGeom>
          <a:noFill/>
          <a:ln w="3810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209075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1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319500" y="4233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rina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 Slab"/>
              <a:buNone/>
              <a:defRPr sz="3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andra.soto@laprovidenciarecoleta.c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mailto:ivonne.silva@laprovidenciarecoleta.cl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5538" y="52251"/>
            <a:ext cx="8674130" cy="490510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bg1"/>
              </a:solidFill>
            </a:endParaRPr>
          </a:p>
        </p:txBody>
      </p:sp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822800" cy="32357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s-ES" sz="1800" dirty="0" smtClean="0">
                <a:solidFill>
                  <a:schemeClr val="bg1"/>
                </a:solidFill>
              </a:rPr>
              <a:t>		</a:t>
            </a:r>
            <a:r>
              <a:rPr lang="es-ES" sz="1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Lengua y literatura séptimos básicos</a:t>
            </a:r>
            <a:br>
              <a:rPr lang="es-ES" sz="18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800" dirty="0" smtClean="0">
                <a:solidFill>
                  <a:schemeClr val="bg1"/>
                </a:solidFill>
              </a:rPr>
              <a:t>-</a:t>
            </a:r>
            <a:r>
              <a:rPr lang="es-ES" sz="1600" dirty="0" smtClean="0">
                <a:solidFill>
                  <a:schemeClr val="bg1"/>
                </a:solidFill>
              </a:rPr>
              <a:t>Estimados/as estudiantes, junto con saludarles y esperando se encuentren muy bien junto a sus familias, les informamos que para las evaluaciones de lectura complementaria utilizaremos el presente formato y estructura.</a:t>
            </a:r>
            <a:br>
              <a:rPr lang="es-ES" sz="1600" dirty="0" smtClean="0">
                <a:solidFill>
                  <a:schemeClr val="bg1"/>
                </a:solidFill>
              </a:rPr>
            </a:br>
            <a:r>
              <a:rPr lang="es-ES" sz="1600" dirty="0">
                <a:solidFill>
                  <a:schemeClr val="bg1"/>
                </a:solidFill>
              </a:rPr>
              <a:t/>
            </a:r>
            <a:br>
              <a:rPr lang="es-ES" sz="1600" dirty="0">
                <a:solidFill>
                  <a:schemeClr val="bg1"/>
                </a:solidFill>
              </a:rPr>
            </a:br>
            <a:r>
              <a:rPr lang="es-ES" sz="1600" dirty="0" smtClean="0">
                <a:solidFill>
                  <a:schemeClr val="bg1"/>
                </a:solidFill>
              </a:rPr>
              <a:t>-Los/ as estudiantes que entreguen sus evidencias recibirán 3 décimas para agregar a su nota final en la evaluación sumativa del mes de octubre. Durante el mes de noviembre se realizará la misma dinámica con la novela correspondiente (“El extraño caso del Dr. Jekyll y Mr. Hyde”).</a:t>
            </a:r>
            <a:br>
              <a:rPr lang="es-ES" sz="1600" dirty="0" smtClean="0">
                <a:solidFill>
                  <a:schemeClr val="bg1"/>
                </a:solidFill>
              </a:rPr>
            </a:br>
            <a:r>
              <a:rPr lang="es-ES" sz="1600" dirty="0">
                <a:solidFill>
                  <a:schemeClr val="bg1"/>
                </a:solidFill>
              </a:rPr>
              <a:t/>
            </a:r>
            <a:br>
              <a:rPr lang="es-ES" sz="1600" dirty="0">
                <a:solidFill>
                  <a:schemeClr val="bg1"/>
                </a:solidFill>
              </a:rPr>
            </a:br>
            <a:r>
              <a:rPr lang="es-ES" sz="1600" dirty="0" smtClean="0">
                <a:solidFill>
                  <a:schemeClr val="bg1"/>
                </a:solidFill>
              </a:rPr>
              <a:t>-El plazo de entrega de sus evidencias es hasta el viernes 9 de octubre.</a:t>
            </a:r>
            <a:br>
              <a:rPr lang="es-ES" sz="1600" dirty="0" smtClean="0">
                <a:solidFill>
                  <a:schemeClr val="bg1"/>
                </a:solidFill>
              </a:rPr>
            </a:br>
            <a:r>
              <a:rPr lang="es-ES" sz="1600" dirty="0" smtClean="0">
                <a:solidFill>
                  <a:schemeClr val="bg1"/>
                </a:solidFill>
              </a:rPr>
              <a:t/>
            </a:r>
            <a:br>
              <a:rPr lang="es-ES" sz="1600" dirty="0" smtClean="0">
                <a:solidFill>
                  <a:schemeClr val="bg1"/>
                </a:solidFill>
              </a:rPr>
            </a:br>
            <a:r>
              <a:rPr lang="es-ES" sz="1600" dirty="0" smtClean="0">
                <a:solidFill>
                  <a:schemeClr val="bg1"/>
                </a:solidFill>
              </a:rPr>
              <a:t>-Recuerda que puedes completar el siguiente </a:t>
            </a:r>
            <a:r>
              <a:rPr lang="es-ES" sz="1600" dirty="0" err="1" smtClean="0">
                <a:solidFill>
                  <a:schemeClr val="bg1"/>
                </a:solidFill>
              </a:rPr>
              <a:t>ppt</a:t>
            </a:r>
            <a:r>
              <a:rPr lang="es-ES" sz="1600" dirty="0" smtClean="0">
                <a:solidFill>
                  <a:schemeClr val="bg1"/>
                </a:solidFill>
              </a:rPr>
              <a:t> o escribir preguntas y respuestas en tu cuaderno.</a:t>
            </a:r>
            <a:br>
              <a:rPr lang="es-ES" sz="1600" dirty="0" smtClean="0">
                <a:solidFill>
                  <a:schemeClr val="bg1"/>
                </a:solidFill>
              </a:rPr>
            </a:br>
            <a:r>
              <a:rPr lang="es-ES" sz="1600" dirty="0">
                <a:solidFill>
                  <a:schemeClr val="bg1"/>
                </a:solidFill>
              </a:rPr>
              <a:t>	</a:t>
            </a:r>
            <a:r>
              <a:rPr lang="es-ES" sz="1600" dirty="0" smtClean="0">
                <a:solidFill>
                  <a:schemeClr val="bg1"/>
                </a:solidFill>
              </a:rPr>
              <a:t>Te enviamos un abrazo inmenso y recuerda que cualquier 			duda o consulta puedes contactarnos a:</a:t>
            </a:r>
            <a:br>
              <a:rPr lang="es-ES" sz="1600" dirty="0" smtClean="0">
                <a:solidFill>
                  <a:schemeClr val="bg1"/>
                </a:solidFill>
              </a:rPr>
            </a:br>
            <a:r>
              <a:rPr lang="es-ES" sz="1200" b="1" u="sng" dirty="0" smtClean="0">
                <a:solidFill>
                  <a:schemeClr val="bg1"/>
                </a:solidFill>
                <a:hlinkClick r:id="rId3"/>
              </a:rPr>
              <a:t>sandra.soto@laprovidenciarecoleta.cl</a:t>
            </a:r>
            <a:r>
              <a:rPr lang="es-ES" sz="1200" b="1" dirty="0" smtClean="0">
                <a:solidFill>
                  <a:schemeClr val="bg1"/>
                </a:solidFill>
              </a:rPr>
              <a:t> </a:t>
            </a:r>
            <a:r>
              <a:rPr lang="es-CL" sz="1200" dirty="0">
                <a:solidFill>
                  <a:schemeClr val="bg1"/>
                </a:solidFill>
              </a:rPr>
              <a:t/>
            </a:r>
            <a:br>
              <a:rPr lang="es-CL" sz="1200" dirty="0">
                <a:solidFill>
                  <a:schemeClr val="bg1"/>
                </a:solidFill>
              </a:rPr>
            </a:br>
            <a:r>
              <a:rPr lang="es-ES" sz="1200" b="1" u="sng" dirty="0">
                <a:solidFill>
                  <a:schemeClr val="bg1"/>
                </a:solidFill>
                <a:hlinkClick r:id="rId4"/>
              </a:rPr>
              <a:t>ivonne.silva@laprovidenciarecoleta.cl</a:t>
            </a:r>
            <a:r>
              <a:rPr lang="es-CL" sz="1200" dirty="0">
                <a:solidFill>
                  <a:schemeClr val="bg1"/>
                </a:solidFill>
              </a:rPr>
              <a:t/>
            </a:r>
            <a:br>
              <a:rPr lang="es-CL" sz="1200" dirty="0">
                <a:solidFill>
                  <a:schemeClr val="bg1"/>
                </a:solidFill>
              </a:rPr>
            </a:br>
            <a:r>
              <a:rPr lang="es-ES" sz="1600" dirty="0" smtClean="0">
                <a:solidFill>
                  <a:schemeClr val="bg1"/>
                </a:solidFill>
              </a:rPr>
              <a:t/>
            </a:r>
            <a:br>
              <a:rPr lang="es-ES" sz="1600" dirty="0" smtClean="0">
                <a:solidFill>
                  <a:schemeClr val="bg1"/>
                </a:solidFill>
              </a:rPr>
            </a:br>
            <a:endParaRPr sz="1800" dirty="0">
              <a:solidFill>
                <a:schemeClr val="bg1"/>
              </a:solidFill>
            </a:endParaRPr>
          </a:p>
        </p:txBody>
      </p:sp>
      <p:pic>
        <p:nvPicPr>
          <p:cNvPr id="4" name="Google Shape;332;g5b6f77d8c5_0_5" descr="C:\Desktop\Logo Escuela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5538" y="52250"/>
            <a:ext cx="1874519" cy="659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09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7822800" cy="409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s-ES" sz="2000" dirty="0" smtClean="0"/>
              <a:t>-Crea </a:t>
            </a:r>
            <a:r>
              <a:rPr lang="es-ES" sz="2000" dirty="0"/>
              <a:t>un nuevo </a:t>
            </a:r>
            <a:r>
              <a:rPr lang="es-ES" sz="2000" dirty="0" smtClean="0"/>
              <a:t>cuento. Recuerda que debe presentar la temática de amor, locura o de muerte. Incluye su título.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1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accent1"/>
                </a:solidFill>
              </a:rPr>
              <a:t>Opinión</a:t>
            </a:r>
            <a:endParaRPr>
              <a:solidFill>
                <a:schemeClr val="accent1"/>
              </a:solidFill>
            </a:endParaRPr>
          </a:p>
        </p:txBody>
      </p:sp>
      <p:grpSp>
        <p:nvGrpSpPr>
          <p:cNvPr id="142" name="Google Shape;142;p21"/>
          <p:cNvGrpSpPr/>
          <p:nvPr/>
        </p:nvGrpSpPr>
        <p:grpSpPr>
          <a:xfrm>
            <a:off x="1211307" y="1705030"/>
            <a:ext cx="1233485" cy="1233485"/>
            <a:chOff x="1700550" y="1498632"/>
            <a:chExt cx="1053900" cy="1053900"/>
          </a:xfrm>
        </p:grpSpPr>
        <p:sp>
          <p:nvSpPr>
            <p:cNvPr id="143" name="Google Shape;143;p21"/>
            <p:cNvSpPr/>
            <p:nvPr/>
          </p:nvSpPr>
          <p:spPr>
            <a:xfrm>
              <a:off x="1700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1"/>
            <p:cNvSpPr/>
            <p:nvPr/>
          </p:nvSpPr>
          <p:spPr>
            <a:xfrm>
              <a:off x="1956450" y="1729405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21"/>
          <p:cNvGrpSpPr/>
          <p:nvPr/>
        </p:nvGrpSpPr>
        <p:grpSpPr>
          <a:xfrm>
            <a:off x="2583323" y="1705030"/>
            <a:ext cx="1233485" cy="1233485"/>
            <a:chOff x="2872812" y="1498619"/>
            <a:chExt cx="1053900" cy="1053900"/>
          </a:xfrm>
        </p:grpSpPr>
        <p:sp>
          <p:nvSpPr>
            <p:cNvPr id="146" name="Google Shape;146;p21"/>
            <p:cNvSpPr/>
            <p:nvPr/>
          </p:nvSpPr>
          <p:spPr>
            <a:xfrm>
              <a:off x="2872812" y="1498619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1"/>
            <p:cNvSpPr/>
            <p:nvPr/>
          </p:nvSpPr>
          <p:spPr>
            <a:xfrm>
              <a:off x="3128712" y="1729418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48;p21"/>
          <p:cNvGrpSpPr/>
          <p:nvPr/>
        </p:nvGrpSpPr>
        <p:grpSpPr>
          <a:xfrm>
            <a:off x="3955309" y="1705030"/>
            <a:ext cx="1233485" cy="1233485"/>
            <a:chOff x="4045050" y="1484544"/>
            <a:chExt cx="1053900" cy="1053900"/>
          </a:xfrm>
        </p:grpSpPr>
        <p:sp>
          <p:nvSpPr>
            <p:cNvPr id="149" name="Google Shape;149;p21"/>
            <p:cNvSpPr/>
            <p:nvPr/>
          </p:nvSpPr>
          <p:spPr>
            <a:xfrm>
              <a:off x="4045050" y="1484544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1"/>
            <p:cNvSpPr/>
            <p:nvPr/>
          </p:nvSpPr>
          <p:spPr>
            <a:xfrm>
              <a:off x="4300950" y="1715343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21"/>
          <p:cNvGrpSpPr/>
          <p:nvPr/>
        </p:nvGrpSpPr>
        <p:grpSpPr>
          <a:xfrm>
            <a:off x="5327311" y="1705030"/>
            <a:ext cx="1233485" cy="1233485"/>
            <a:chOff x="5217300" y="1498632"/>
            <a:chExt cx="1053900" cy="1053900"/>
          </a:xfrm>
        </p:grpSpPr>
        <p:sp>
          <p:nvSpPr>
            <p:cNvPr id="152" name="Google Shape;152;p21"/>
            <p:cNvSpPr/>
            <p:nvPr/>
          </p:nvSpPr>
          <p:spPr>
            <a:xfrm>
              <a:off x="521730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1"/>
            <p:cNvSpPr/>
            <p:nvPr/>
          </p:nvSpPr>
          <p:spPr>
            <a:xfrm>
              <a:off x="547320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" name="Google Shape;154;p21"/>
          <p:cNvGrpSpPr/>
          <p:nvPr/>
        </p:nvGrpSpPr>
        <p:grpSpPr>
          <a:xfrm>
            <a:off x="6699312" y="1705030"/>
            <a:ext cx="1233485" cy="1233485"/>
            <a:chOff x="6389550" y="1498632"/>
            <a:chExt cx="1053900" cy="1053900"/>
          </a:xfrm>
        </p:grpSpPr>
        <p:sp>
          <p:nvSpPr>
            <p:cNvPr id="155" name="Google Shape;155;p21"/>
            <p:cNvSpPr/>
            <p:nvPr/>
          </p:nvSpPr>
          <p:spPr>
            <a:xfrm>
              <a:off x="6389550" y="1498632"/>
              <a:ext cx="1053900" cy="1053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1"/>
            <p:cNvSpPr/>
            <p:nvPr/>
          </p:nvSpPr>
          <p:spPr>
            <a:xfrm>
              <a:off x="6645450" y="1729430"/>
              <a:ext cx="542100" cy="5154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21"/>
          <p:cNvSpPr txBox="1">
            <a:spLocks noGrp="1"/>
          </p:cNvSpPr>
          <p:nvPr>
            <p:ph type="body" idx="4294967295"/>
          </p:nvPr>
        </p:nvSpPr>
        <p:spPr>
          <a:xfrm>
            <a:off x="311700" y="3198825"/>
            <a:ext cx="8520600" cy="160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/>
              <a:t>¿Recomendarías este libro? </a:t>
            </a:r>
            <a:br>
              <a:rPr lang="es" sz="2400"/>
            </a:br>
            <a:r>
              <a:rPr lang="es" sz="2400"/>
              <a:t>Escribe aquí tu opinión.</a:t>
            </a: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>
            <a:spLocks noGrp="1"/>
          </p:cNvSpPr>
          <p:nvPr>
            <p:ph type="ctrTitle"/>
          </p:nvPr>
        </p:nvSpPr>
        <p:spPr>
          <a:xfrm>
            <a:off x="1680302" y="1188925"/>
            <a:ext cx="5783400" cy="14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Título del libro</a:t>
            </a:r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ubTitle" idx="1"/>
          </p:nvPr>
        </p:nvSpPr>
        <p:spPr>
          <a:xfrm>
            <a:off x="1680302" y="3049450"/>
            <a:ext cx="5783400" cy="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Reseña elaborada por Tu nombre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Título:</a:t>
            </a:r>
            <a:br>
              <a:rPr lang="es"/>
            </a:br>
            <a:r>
              <a:rPr lang="es"/>
              <a:t>Título del libro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Autor:</a:t>
            </a:r>
            <a:br>
              <a:rPr lang="es"/>
            </a:br>
            <a:r>
              <a:rPr lang="es"/>
              <a:t>Nombre del autor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</a:pPr>
            <a:r>
              <a:rPr lang="es"/>
              <a:t>Editorial:</a:t>
            </a:r>
            <a:br>
              <a:rPr lang="es"/>
            </a:br>
            <a:r>
              <a:rPr lang="es"/>
              <a:t>Nombre de la editorial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None/>
            </a:pPr>
            <a:r>
              <a:rPr lang="es"/>
              <a:t>Fecha del copyright:</a:t>
            </a:r>
            <a:br>
              <a:rPr lang="es"/>
            </a:br>
            <a:r>
              <a:rPr lang="es"/>
              <a:t>20XX</a:t>
            </a:r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Información general</a:t>
            </a:r>
            <a:endParaRPr dirty="0"/>
          </a:p>
        </p:txBody>
      </p:sp>
      <p:sp>
        <p:nvSpPr>
          <p:cNvPr id="4" name="Google Shape;70;p14"/>
          <p:cNvSpPr txBox="1">
            <a:spLocks/>
          </p:cNvSpPr>
          <p:nvPr/>
        </p:nvSpPr>
        <p:spPr>
          <a:xfrm>
            <a:off x="620374" y="66433"/>
            <a:ext cx="3259295" cy="91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es-CL" dirty="0" smtClean="0"/>
              <a:t>Clase 1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87900" y="458025"/>
            <a:ext cx="8368200" cy="68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Escribe el resumen de los dos cuentos favoritos de la novela.</a:t>
            </a:r>
            <a:endParaRPr dirty="0"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87900" y="1489824"/>
            <a:ext cx="8368200" cy="30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dirty="0"/>
              <a:t>Escribe aquí tu texto Escribe aquí tu texto Escribe aquí tu texto Escribe aquí tu texto Escribe aquí tu texto Escribe aquí tu texto Escribe aquí tu texto.</a:t>
            </a:r>
            <a:endParaRPr dirty="0"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38875" y="3305575"/>
            <a:ext cx="2076525" cy="1609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 idx="4294967295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C</a:t>
            </a:r>
            <a:br>
              <a:rPr lang="es" dirty="0" smtClean="0"/>
            </a:br>
            <a:r>
              <a:rPr lang="es" dirty="0" smtClean="0"/>
              <a:t>Escribe el contexto de los dos cuentos favoritos de la novela.</a:t>
            </a:r>
            <a:endParaRPr dirty="0"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4294967295"/>
          </p:nvPr>
        </p:nvSpPr>
        <p:spPr>
          <a:xfrm>
            <a:off x="311700" y="1195200"/>
            <a:ext cx="45939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¿Dónde se desarrolla la historia?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4" name="Google Shape;84;p16"/>
          <p:cNvCxnSpPr/>
          <p:nvPr/>
        </p:nvCxnSpPr>
        <p:spPr>
          <a:xfrm>
            <a:off x="41867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5" name="Google Shape;85;p16"/>
          <p:cNvSpPr txBox="1">
            <a:spLocks noGrp="1"/>
          </p:cNvSpPr>
          <p:nvPr>
            <p:ph type="body" idx="4294967295"/>
          </p:nvPr>
        </p:nvSpPr>
        <p:spPr>
          <a:xfrm>
            <a:off x="31170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400"/>
              <a:t>Escribe aquí tu texto Escribe aquí tu texto Escribe aquí tu texto Escribe aquí tu texto Escribe aquí tu texto Escribe aquí tu texto.</a:t>
            </a:r>
            <a:endParaRPr sz="1400"/>
          </a:p>
        </p:txBody>
      </p:sp>
      <p:sp>
        <p:nvSpPr>
          <p:cNvPr id="86" name="Google Shape;86;p16"/>
          <p:cNvSpPr txBox="1">
            <a:spLocks noGrp="1"/>
          </p:cNvSpPr>
          <p:nvPr>
            <p:ph type="body" idx="4294967295"/>
          </p:nvPr>
        </p:nvSpPr>
        <p:spPr>
          <a:xfrm>
            <a:off x="4905750" y="1201619"/>
            <a:ext cx="38532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400">
                <a:solidFill>
                  <a:schemeClr val="accent5"/>
                </a:solidFill>
              </a:rPr>
              <a:t>¿Cuándo?</a:t>
            </a:r>
            <a:endParaRPr sz="2400">
              <a:solidFill>
                <a:schemeClr val="accent5"/>
              </a:solidFill>
            </a:endParaRPr>
          </a:p>
        </p:txBody>
      </p:sp>
      <p:cxnSp>
        <p:nvCxnSpPr>
          <p:cNvPr id="87" name="Google Shape;87;p16"/>
          <p:cNvCxnSpPr/>
          <p:nvPr/>
        </p:nvCxnSpPr>
        <p:spPr>
          <a:xfrm>
            <a:off x="5012725" y="181188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8" name="Google Shape;88;p16"/>
          <p:cNvSpPr txBox="1">
            <a:spLocks noGrp="1"/>
          </p:cNvSpPr>
          <p:nvPr>
            <p:ph type="body" idx="4294967295"/>
          </p:nvPr>
        </p:nvSpPr>
        <p:spPr>
          <a:xfrm>
            <a:off x="4905750" y="1916330"/>
            <a:ext cx="3853200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/>
              <a:t>Escribe aquí tu texto Escribe aquí tu texto Escribe aquí tu texto Escribe aquí tu texto Escribe aquí tu texto Escribe aquí tu texto.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1400"/>
              <a:t>Escribe aquí tu texto.</a:t>
            </a:r>
            <a:endParaRPr sz="1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" sz="1400"/>
              <a:t>Escribe aquí tu texto Escribe aquí tu texto Escribe aquí tu texto Escribe aquí tu texto Escribe aquí tu texto.</a:t>
            </a:r>
            <a:endParaRPr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 idx="4294967295"/>
          </p:nvPr>
        </p:nvSpPr>
        <p:spPr>
          <a:xfrm>
            <a:off x="450595" y="87555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dirty="0">
                <a:solidFill>
                  <a:schemeClr val="accent1"/>
                </a:solidFill>
              </a:rPr>
              <a:t>Personajes </a:t>
            </a:r>
            <a:r>
              <a:rPr lang="es" sz="2400" dirty="0" smtClean="0">
                <a:solidFill>
                  <a:schemeClr val="accent1"/>
                </a:solidFill>
              </a:rPr>
              <a:t>principales</a:t>
            </a:r>
            <a:br>
              <a:rPr lang="es" sz="2400" dirty="0" smtClean="0">
                <a:solidFill>
                  <a:schemeClr val="accent1"/>
                </a:solidFill>
              </a:rPr>
            </a:br>
            <a:r>
              <a:rPr lang="es" sz="2400" dirty="0" smtClean="0">
                <a:solidFill>
                  <a:schemeClr val="accent1"/>
                </a:solidFill>
              </a:rPr>
              <a:t>Selecciona </a:t>
            </a:r>
            <a:r>
              <a:rPr lang="es" sz="2400" u="sng" dirty="0" smtClean="0">
                <a:solidFill>
                  <a:schemeClr val="accent1"/>
                </a:solidFill>
              </a:rPr>
              <a:t>dos</a:t>
            </a:r>
            <a:r>
              <a:rPr lang="es" sz="2400" dirty="0" smtClean="0">
                <a:solidFill>
                  <a:schemeClr val="accent1"/>
                </a:solidFill>
              </a:rPr>
              <a:t> de los cuentos relatados en la novela.</a:t>
            </a:r>
            <a:br>
              <a:rPr lang="es" sz="2400" dirty="0" smtClean="0">
                <a:solidFill>
                  <a:schemeClr val="accent1"/>
                </a:solidFill>
              </a:rPr>
            </a:br>
            <a:r>
              <a:rPr lang="es" sz="2400" dirty="0" smtClean="0">
                <a:solidFill>
                  <a:schemeClr val="accent1"/>
                </a:solidFill>
              </a:rPr>
              <a:t>Cuento 1:</a:t>
            </a:r>
            <a:endParaRPr sz="2400" dirty="0">
              <a:solidFill>
                <a:schemeClr val="accent1"/>
              </a:solidFill>
            </a:endParaRPr>
          </a:p>
        </p:txBody>
      </p:sp>
      <p:grpSp>
        <p:nvGrpSpPr>
          <p:cNvPr id="95" name="Google Shape;95;p17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96" name="Google Shape;96;p17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7" name="Google Shape;97;p17" descr="Ilustración de una mujer con pelo morado"/>
            <p:cNvPicPr preferRelativeResize="0"/>
            <p:nvPr/>
          </p:nvPicPr>
          <p:blipFill rotWithShape="1">
            <a:blip r:embed="rId3">
              <a:alphaModFix/>
            </a:blip>
            <a:srcRect l="-6205" t="-12422" r="-6216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16495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1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99" name="Google Shape;99;p17"/>
          <p:cNvCxnSpPr/>
          <p:nvPr/>
        </p:nvCxnSpPr>
        <p:spPr>
          <a:xfrm>
            <a:off x="11181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0" name="Google Shape;100;p17"/>
          <p:cNvSpPr txBox="1">
            <a:spLocks noGrp="1"/>
          </p:cNvSpPr>
          <p:nvPr>
            <p:ph type="body" idx="4294967295"/>
          </p:nvPr>
        </p:nvSpPr>
        <p:spPr>
          <a:xfrm>
            <a:off x="16492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 dirty="0"/>
              <a:t>Escribe aquí tu texto Escribe aquí tu texto Escribe aquí tu texto Escribe aquí tu texto.</a:t>
            </a:r>
            <a:endParaRPr sz="1100" dirty="0"/>
          </a:p>
        </p:txBody>
      </p:sp>
      <p:grpSp>
        <p:nvGrpSpPr>
          <p:cNvPr id="101" name="Google Shape;101;p17"/>
          <p:cNvGrpSpPr/>
          <p:nvPr/>
        </p:nvGrpSpPr>
        <p:grpSpPr>
          <a:xfrm>
            <a:off x="2649463" y="1351550"/>
            <a:ext cx="1644300" cy="1659175"/>
            <a:chOff x="2649450" y="1351550"/>
            <a:chExt cx="1644300" cy="1659175"/>
          </a:xfrm>
        </p:grpSpPr>
        <p:sp>
          <p:nvSpPr>
            <p:cNvPr id="102" name="Google Shape;102;p17"/>
            <p:cNvSpPr/>
            <p:nvPr/>
          </p:nvSpPr>
          <p:spPr>
            <a:xfrm>
              <a:off x="264945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3" name="Google Shape;103;p17" descr="Ilustración de un chico con camiseta amarilla"/>
            <p:cNvPicPr preferRelativeResize="0"/>
            <p:nvPr/>
          </p:nvPicPr>
          <p:blipFill rotWithShape="1">
            <a:blip r:embed="rId4">
              <a:alphaModFix/>
            </a:blip>
            <a:srcRect l="-8182" t="-12397" r="-4214"/>
            <a:stretch/>
          </p:blipFill>
          <p:spPr>
            <a:xfrm>
              <a:off x="2649450" y="1366425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17"/>
          <p:cNvSpPr txBox="1">
            <a:spLocks noGrp="1"/>
          </p:cNvSpPr>
          <p:nvPr>
            <p:ph type="body" idx="4294967295"/>
          </p:nvPr>
        </p:nvSpPr>
        <p:spPr>
          <a:xfrm>
            <a:off x="2374559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2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05" name="Google Shape;105;p17"/>
          <p:cNvCxnSpPr/>
          <p:nvPr/>
        </p:nvCxnSpPr>
        <p:spPr>
          <a:xfrm>
            <a:off x="332780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" name="Google Shape;106;p17"/>
          <p:cNvSpPr txBox="1">
            <a:spLocks noGrp="1"/>
          </p:cNvSpPr>
          <p:nvPr>
            <p:ph type="body" idx="4294967295"/>
          </p:nvPr>
        </p:nvSpPr>
        <p:spPr>
          <a:xfrm>
            <a:off x="237454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07" name="Google Shape;107;p17"/>
          <p:cNvGrpSpPr/>
          <p:nvPr/>
        </p:nvGrpSpPr>
        <p:grpSpPr>
          <a:xfrm>
            <a:off x="4867425" y="1366425"/>
            <a:ext cx="1644312" cy="1644300"/>
            <a:chOff x="4867413" y="1351550"/>
            <a:chExt cx="1644312" cy="1644300"/>
          </a:xfrm>
        </p:grpSpPr>
        <p:sp>
          <p:nvSpPr>
            <p:cNvPr id="108" name="Google Shape;108;p17"/>
            <p:cNvSpPr/>
            <p:nvPr/>
          </p:nvSpPr>
          <p:spPr>
            <a:xfrm>
              <a:off x="4867413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9" name="Google Shape;109;p17" descr="Ilustración de una mujer pelirroja"/>
            <p:cNvPicPr preferRelativeResize="0"/>
            <p:nvPr/>
          </p:nvPicPr>
          <p:blipFill rotWithShape="1">
            <a:blip r:embed="rId5">
              <a:alphaModFix/>
            </a:blip>
            <a:srcRect l="-4969" t="-9938" r="-4969"/>
            <a:stretch/>
          </p:blipFill>
          <p:spPr>
            <a:xfrm>
              <a:off x="486742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7"/>
          <p:cNvSpPr txBox="1">
            <a:spLocks noGrp="1"/>
          </p:cNvSpPr>
          <p:nvPr>
            <p:ph type="body" idx="4294967295"/>
          </p:nvPr>
        </p:nvSpPr>
        <p:spPr>
          <a:xfrm>
            <a:off x="458418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3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1" name="Google Shape;111;p17"/>
          <p:cNvCxnSpPr/>
          <p:nvPr/>
        </p:nvCxnSpPr>
        <p:spPr>
          <a:xfrm>
            <a:off x="55540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2" name="Google Shape;112;p17"/>
          <p:cNvSpPr txBox="1">
            <a:spLocks noGrp="1"/>
          </p:cNvSpPr>
          <p:nvPr>
            <p:ph type="body" idx="4294967295"/>
          </p:nvPr>
        </p:nvSpPr>
        <p:spPr>
          <a:xfrm>
            <a:off x="4584169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13" name="Google Shape;113;p17"/>
          <p:cNvGrpSpPr/>
          <p:nvPr/>
        </p:nvGrpSpPr>
        <p:grpSpPr>
          <a:xfrm>
            <a:off x="7085400" y="1366425"/>
            <a:ext cx="1644300" cy="1644300"/>
            <a:chOff x="7085400" y="1351550"/>
            <a:chExt cx="1644300" cy="1644300"/>
          </a:xfrm>
        </p:grpSpPr>
        <p:sp>
          <p:nvSpPr>
            <p:cNvPr id="114" name="Google Shape;114;p17"/>
            <p:cNvSpPr/>
            <p:nvPr/>
          </p:nvSpPr>
          <p:spPr>
            <a:xfrm>
              <a:off x="70854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5" name="Google Shape;115;p17" descr="Ilustración de un hombre con camiseta azul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flipH="1">
              <a:off x="7085400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6" name="Google Shape;116;p17"/>
          <p:cNvSpPr txBox="1">
            <a:spLocks noGrp="1"/>
          </p:cNvSpPr>
          <p:nvPr>
            <p:ph type="body" idx="4294967295"/>
          </p:nvPr>
        </p:nvSpPr>
        <p:spPr>
          <a:xfrm>
            <a:off x="6793801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4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7" name="Google Shape;117;p17"/>
          <p:cNvCxnSpPr/>
          <p:nvPr/>
        </p:nvCxnSpPr>
        <p:spPr>
          <a:xfrm>
            <a:off x="774705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17"/>
          <p:cNvSpPr txBox="1">
            <a:spLocks noGrp="1"/>
          </p:cNvSpPr>
          <p:nvPr>
            <p:ph type="body" idx="4294967295"/>
          </p:nvPr>
        </p:nvSpPr>
        <p:spPr>
          <a:xfrm>
            <a:off x="679379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sp>
        <p:nvSpPr>
          <p:cNvPr id="28" name="Google Shape;70;p14"/>
          <p:cNvSpPr txBox="1">
            <a:spLocks/>
          </p:cNvSpPr>
          <p:nvPr/>
        </p:nvSpPr>
        <p:spPr>
          <a:xfrm>
            <a:off x="-444249" y="-25809"/>
            <a:ext cx="3259295" cy="91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es-CL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Clase 2</a:t>
            </a:r>
            <a:endParaRPr lang="es-CL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7"/>
          <p:cNvSpPr/>
          <p:nvPr/>
        </p:nvSpPr>
        <p:spPr>
          <a:xfrm>
            <a:off x="0" y="0"/>
            <a:ext cx="9161100" cy="24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title" idx="4294967295"/>
          </p:nvPr>
        </p:nvSpPr>
        <p:spPr>
          <a:xfrm>
            <a:off x="291645" y="576400"/>
            <a:ext cx="8520600" cy="73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dirty="0">
                <a:solidFill>
                  <a:schemeClr val="accent1"/>
                </a:solidFill>
              </a:rPr>
              <a:t>Personajes </a:t>
            </a:r>
            <a:r>
              <a:rPr lang="es" sz="2400" dirty="0" smtClean="0">
                <a:solidFill>
                  <a:schemeClr val="accent1"/>
                </a:solidFill>
              </a:rPr>
              <a:t>principales</a:t>
            </a:r>
            <a:br>
              <a:rPr lang="es" sz="2400" dirty="0" smtClean="0">
                <a:solidFill>
                  <a:schemeClr val="accent1"/>
                </a:solidFill>
              </a:rPr>
            </a:br>
            <a:r>
              <a:rPr lang="es" sz="2400" dirty="0" smtClean="0">
                <a:solidFill>
                  <a:schemeClr val="accent1"/>
                </a:solidFill>
              </a:rPr>
              <a:t>Selecciona </a:t>
            </a:r>
            <a:r>
              <a:rPr lang="es" sz="2400" u="sng" dirty="0" smtClean="0">
                <a:solidFill>
                  <a:schemeClr val="accent1"/>
                </a:solidFill>
              </a:rPr>
              <a:t>dos</a:t>
            </a:r>
            <a:r>
              <a:rPr lang="es" sz="2400" dirty="0" smtClean="0">
                <a:solidFill>
                  <a:schemeClr val="accent1"/>
                </a:solidFill>
              </a:rPr>
              <a:t> de los cuentos relatados en la novela.</a:t>
            </a:r>
            <a:br>
              <a:rPr lang="es" sz="2400" dirty="0" smtClean="0">
                <a:solidFill>
                  <a:schemeClr val="accent1"/>
                </a:solidFill>
              </a:rPr>
            </a:br>
            <a:r>
              <a:rPr lang="es" sz="2400" dirty="0" smtClean="0">
                <a:solidFill>
                  <a:schemeClr val="accent1"/>
                </a:solidFill>
              </a:rPr>
              <a:t>Cuento 2:</a:t>
            </a:r>
            <a:endParaRPr sz="2400" dirty="0">
              <a:solidFill>
                <a:schemeClr val="accent1"/>
              </a:solidFill>
            </a:endParaRPr>
          </a:p>
        </p:txBody>
      </p:sp>
      <p:grpSp>
        <p:nvGrpSpPr>
          <p:cNvPr id="95" name="Google Shape;95;p17"/>
          <p:cNvGrpSpPr/>
          <p:nvPr/>
        </p:nvGrpSpPr>
        <p:grpSpPr>
          <a:xfrm>
            <a:off x="431475" y="1366425"/>
            <a:ext cx="1644325" cy="1644300"/>
            <a:chOff x="431475" y="1351550"/>
            <a:chExt cx="1644325" cy="1644300"/>
          </a:xfrm>
        </p:grpSpPr>
        <p:sp>
          <p:nvSpPr>
            <p:cNvPr id="96" name="Google Shape;96;p17"/>
            <p:cNvSpPr/>
            <p:nvPr/>
          </p:nvSpPr>
          <p:spPr>
            <a:xfrm>
              <a:off x="4315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97" name="Google Shape;97;p17" descr="Ilustración de una mujer con pelo morado"/>
            <p:cNvPicPr preferRelativeResize="0"/>
            <p:nvPr/>
          </p:nvPicPr>
          <p:blipFill rotWithShape="1">
            <a:blip r:embed="rId3">
              <a:alphaModFix/>
            </a:blip>
            <a:srcRect l="-6205" t="-12422" r="-6216"/>
            <a:stretch/>
          </p:blipFill>
          <p:spPr>
            <a:xfrm>
              <a:off x="43147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98" name="Google Shape;98;p17"/>
          <p:cNvSpPr txBox="1">
            <a:spLocks noGrp="1"/>
          </p:cNvSpPr>
          <p:nvPr>
            <p:ph type="body" idx="4294967295"/>
          </p:nvPr>
        </p:nvSpPr>
        <p:spPr>
          <a:xfrm>
            <a:off x="16495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1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99" name="Google Shape;99;p17"/>
          <p:cNvCxnSpPr/>
          <p:nvPr/>
        </p:nvCxnSpPr>
        <p:spPr>
          <a:xfrm>
            <a:off x="11181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0" name="Google Shape;100;p17"/>
          <p:cNvSpPr txBox="1">
            <a:spLocks noGrp="1"/>
          </p:cNvSpPr>
          <p:nvPr>
            <p:ph type="body" idx="4294967295"/>
          </p:nvPr>
        </p:nvSpPr>
        <p:spPr>
          <a:xfrm>
            <a:off x="16492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 dirty="0"/>
              <a:t>Escribe aquí tu texto Escribe aquí tu texto Escribe aquí tu texto Escribe aquí tu texto.</a:t>
            </a:r>
            <a:endParaRPr sz="1100" dirty="0"/>
          </a:p>
        </p:txBody>
      </p:sp>
      <p:grpSp>
        <p:nvGrpSpPr>
          <p:cNvPr id="101" name="Google Shape;101;p17"/>
          <p:cNvGrpSpPr/>
          <p:nvPr/>
        </p:nvGrpSpPr>
        <p:grpSpPr>
          <a:xfrm>
            <a:off x="2649463" y="1351550"/>
            <a:ext cx="1644300" cy="1659175"/>
            <a:chOff x="2649450" y="1351550"/>
            <a:chExt cx="1644300" cy="1659175"/>
          </a:xfrm>
        </p:grpSpPr>
        <p:sp>
          <p:nvSpPr>
            <p:cNvPr id="102" name="Google Shape;102;p17"/>
            <p:cNvSpPr/>
            <p:nvPr/>
          </p:nvSpPr>
          <p:spPr>
            <a:xfrm>
              <a:off x="264945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3" name="Google Shape;103;p17" descr="Ilustración de un chico con camiseta amarilla"/>
            <p:cNvPicPr preferRelativeResize="0"/>
            <p:nvPr/>
          </p:nvPicPr>
          <p:blipFill rotWithShape="1">
            <a:blip r:embed="rId4">
              <a:alphaModFix/>
            </a:blip>
            <a:srcRect l="-8182" t="-12397" r="-4214"/>
            <a:stretch/>
          </p:blipFill>
          <p:spPr>
            <a:xfrm>
              <a:off x="2649450" y="1366425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04" name="Google Shape;104;p17"/>
          <p:cNvSpPr txBox="1">
            <a:spLocks noGrp="1"/>
          </p:cNvSpPr>
          <p:nvPr>
            <p:ph type="body" idx="4294967295"/>
          </p:nvPr>
        </p:nvSpPr>
        <p:spPr>
          <a:xfrm>
            <a:off x="2374559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2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05" name="Google Shape;105;p17"/>
          <p:cNvCxnSpPr/>
          <p:nvPr/>
        </p:nvCxnSpPr>
        <p:spPr>
          <a:xfrm>
            <a:off x="332780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6" name="Google Shape;106;p17"/>
          <p:cNvSpPr txBox="1">
            <a:spLocks noGrp="1"/>
          </p:cNvSpPr>
          <p:nvPr>
            <p:ph type="body" idx="4294967295"/>
          </p:nvPr>
        </p:nvSpPr>
        <p:spPr>
          <a:xfrm>
            <a:off x="237454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07" name="Google Shape;107;p17"/>
          <p:cNvGrpSpPr/>
          <p:nvPr/>
        </p:nvGrpSpPr>
        <p:grpSpPr>
          <a:xfrm>
            <a:off x="4867425" y="1366425"/>
            <a:ext cx="1644312" cy="1644300"/>
            <a:chOff x="4867413" y="1351550"/>
            <a:chExt cx="1644312" cy="1644300"/>
          </a:xfrm>
        </p:grpSpPr>
        <p:sp>
          <p:nvSpPr>
            <p:cNvPr id="108" name="Google Shape;108;p17"/>
            <p:cNvSpPr/>
            <p:nvPr/>
          </p:nvSpPr>
          <p:spPr>
            <a:xfrm>
              <a:off x="4867413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09" name="Google Shape;109;p17" descr="Ilustración de una mujer pelirroja"/>
            <p:cNvPicPr preferRelativeResize="0"/>
            <p:nvPr/>
          </p:nvPicPr>
          <p:blipFill rotWithShape="1">
            <a:blip r:embed="rId5">
              <a:alphaModFix/>
            </a:blip>
            <a:srcRect l="-4969" t="-9938" r="-4969"/>
            <a:stretch/>
          </p:blipFill>
          <p:spPr>
            <a:xfrm>
              <a:off x="4867425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0" name="Google Shape;110;p17"/>
          <p:cNvSpPr txBox="1">
            <a:spLocks noGrp="1"/>
          </p:cNvSpPr>
          <p:nvPr>
            <p:ph type="body" idx="4294967295"/>
          </p:nvPr>
        </p:nvSpPr>
        <p:spPr>
          <a:xfrm>
            <a:off x="4584180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3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1" name="Google Shape;111;p17"/>
          <p:cNvCxnSpPr/>
          <p:nvPr/>
        </p:nvCxnSpPr>
        <p:spPr>
          <a:xfrm>
            <a:off x="5554075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2" name="Google Shape;112;p17"/>
          <p:cNvSpPr txBox="1">
            <a:spLocks noGrp="1"/>
          </p:cNvSpPr>
          <p:nvPr>
            <p:ph type="body" idx="4294967295"/>
          </p:nvPr>
        </p:nvSpPr>
        <p:spPr>
          <a:xfrm>
            <a:off x="4584169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  <p:grpSp>
        <p:nvGrpSpPr>
          <p:cNvPr id="113" name="Google Shape;113;p17"/>
          <p:cNvGrpSpPr/>
          <p:nvPr/>
        </p:nvGrpSpPr>
        <p:grpSpPr>
          <a:xfrm>
            <a:off x="7085400" y="1366425"/>
            <a:ext cx="1644300" cy="1644300"/>
            <a:chOff x="7085400" y="1351550"/>
            <a:chExt cx="1644300" cy="1644300"/>
          </a:xfrm>
        </p:grpSpPr>
        <p:sp>
          <p:nvSpPr>
            <p:cNvPr id="114" name="Google Shape;114;p17"/>
            <p:cNvSpPr/>
            <p:nvPr/>
          </p:nvSpPr>
          <p:spPr>
            <a:xfrm>
              <a:off x="7085400" y="1351550"/>
              <a:ext cx="1644300" cy="16443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115" name="Google Shape;115;p17" descr="Ilustración de un hombre con camiseta azul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flipH="1">
              <a:off x="7085400" y="1351550"/>
              <a:ext cx="1644300" cy="1644300"/>
            </a:xfrm>
            <a:prstGeom prst="ellipse">
              <a:avLst/>
            </a:prstGeom>
            <a:noFill/>
            <a:ln>
              <a:noFill/>
            </a:ln>
          </p:spPr>
        </p:pic>
      </p:grpSp>
      <p:sp>
        <p:nvSpPr>
          <p:cNvPr id="116" name="Google Shape;116;p17"/>
          <p:cNvSpPr txBox="1">
            <a:spLocks noGrp="1"/>
          </p:cNvSpPr>
          <p:nvPr>
            <p:ph type="body" idx="4294967295"/>
          </p:nvPr>
        </p:nvSpPr>
        <p:spPr>
          <a:xfrm>
            <a:off x="6793801" y="3108900"/>
            <a:ext cx="2177400" cy="4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100">
                <a:solidFill>
                  <a:schemeClr val="accent5"/>
                </a:solidFill>
              </a:rPr>
              <a:t>Personaje 4</a:t>
            </a:r>
            <a:endParaRPr sz="2100">
              <a:solidFill>
                <a:schemeClr val="accent5"/>
              </a:solidFill>
            </a:endParaRPr>
          </a:p>
        </p:txBody>
      </p:sp>
      <p:cxnSp>
        <p:nvCxnSpPr>
          <p:cNvPr id="117" name="Google Shape;117;p17"/>
          <p:cNvCxnSpPr/>
          <p:nvPr/>
        </p:nvCxnSpPr>
        <p:spPr>
          <a:xfrm>
            <a:off x="7747050" y="3613373"/>
            <a:ext cx="270900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17"/>
          <p:cNvSpPr txBox="1">
            <a:spLocks noGrp="1"/>
          </p:cNvSpPr>
          <p:nvPr>
            <p:ph type="body" idx="4294967295"/>
          </p:nvPr>
        </p:nvSpPr>
        <p:spPr>
          <a:xfrm>
            <a:off x="6793795" y="3641661"/>
            <a:ext cx="21774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1100"/>
              <a:t>Escribe aquí tu texto Escribe aquí tu texto Escribe aquí tu texto Escribe aquí tu texto Escribe aquí tu texto.</a:t>
            </a:r>
            <a:endParaRPr sz="1100"/>
          </a:p>
        </p:txBody>
      </p:sp>
    </p:spTree>
    <p:extLst>
      <p:ext uri="{BB962C8B-B14F-4D97-AF65-F5344CB8AC3E}">
        <p14:creationId xmlns:p14="http://schemas.microsoft.com/office/powerpoint/2010/main" val="209956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Escribe el conflicto de los dos cuentos seleccionados.</a:t>
            </a:r>
            <a:endParaRPr dirty="0"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/>
              <a:t>Escribe aquí tu texto Escribe aquí tu texto Escribe aquí tu texto Escribe aquí tu texto Escribe aquí tu texto Escribe aquí tu texto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/>
              <a:t>Escribe aquí tu texto Escribe aquí tu texto Escribe aquí tu texto Escribe aquí tu texto Escribe aquí tu texto Escribe aquí tu texto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title"/>
          </p:nvPr>
        </p:nvSpPr>
        <p:spPr>
          <a:xfrm>
            <a:off x="265500" y="1818600"/>
            <a:ext cx="4045200" cy="150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 smtClean="0"/>
              <a:t>Desenlace de los dos cuentos seleccionados.</a:t>
            </a:r>
            <a:endParaRPr dirty="0"/>
          </a:p>
        </p:txBody>
      </p:sp>
      <p:sp>
        <p:nvSpPr>
          <p:cNvPr id="4" name="Google Shape;70;p14"/>
          <p:cNvSpPr txBox="1">
            <a:spLocks/>
          </p:cNvSpPr>
          <p:nvPr/>
        </p:nvSpPr>
        <p:spPr>
          <a:xfrm>
            <a:off x="-411592" y="216656"/>
            <a:ext cx="3259295" cy="913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Roboto Slab"/>
              <a:buNone/>
              <a:defRPr sz="38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r>
              <a:rPr lang="es-CL" dirty="0" smtClean="0"/>
              <a:t>Clase 3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420</Words>
  <Application>Microsoft Office PowerPoint</Application>
  <PresentationFormat>Presentación en pantalla (16:9)</PresentationFormat>
  <Paragraphs>45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Roboto</vt:lpstr>
      <vt:lpstr>Roboto Slab</vt:lpstr>
      <vt:lpstr>Arial</vt:lpstr>
      <vt:lpstr>Marina</vt:lpstr>
      <vt:lpstr>  Lengua y literatura séptimos básicos -Estimados/as estudiantes, junto con saludarles y esperando se encuentren muy bien junto a sus familias, les informamos que para las evaluaciones de lectura complementaria utilizaremos el presente formato y estructura.  -Los/ as estudiantes que entreguen sus evidencias recibirán 3 décimas para agregar a su nota final en la evaluación sumativa del mes de octubre. Durante el mes de noviembre se realizará la misma dinámica con la novela correspondiente (“El extraño caso del Dr. Jekyll y Mr. Hyde”).  -El plazo de entrega de sus evidencias es hasta el viernes 9 de octubre.  -Recuerda que puedes completar el siguiente ppt o escribir preguntas y respuestas en tu cuaderno.  Te enviamos un abrazo inmenso y recuerda que cualquier    duda o consulta puedes contactarnos a: sandra.soto@laprovidenciarecoleta.cl  ivonne.silva@laprovidenciarecoleta.cl  </vt:lpstr>
      <vt:lpstr>Título del libro</vt:lpstr>
      <vt:lpstr>Información general</vt:lpstr>
      <vt:lpstr>Escribe el resumen de los dos cuentos favoritos de la novela.</vt:lpstr>
      <vt:lpstr>C Escribe el contexto de los dos cuentos favoritos de la novela.</vt:lpstr>
      <vt:lpstr>Personajes principales Selecciona dos de los cuentos relatados en la novela. Cuento 1:</vt:lpstr>
      <vt:lpstr>Personajes principales Selecciona dos de los cuentos relatados en la novela. Cuento 2:</vt:lpstr>
      <vt:lpstr>Escribe el conflicto de los dos cuentos seleccionados.</vt:lpstr>
      <vt:lpstr>Desenlace de los dos cuentos seleccionados.</vt:lpstr>
      <vt:lpstr>-Crea un nuevo cuento. Recuerda que debe presentar la temática de amor, locura o de muerte. Incluye su título.</vt:lpstr>
      <vt:lpstr>Opinión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del libro</dc:title>
  <dc:creator>Usuario</dc:creator>
  <cp:lastModifiedBy>Roberto Quiroz</cp:lastModifiedBy>
  <cp:revision>9</cp:revision>
  <dcterms:modified xsi:type="dcterms:W3CDTF">2020-10-02T15:27:51Z</dcterms:modified>
</cp:coreProperties>
</file>