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Layout+xml" PartName="/ppt/slideLayouts/slideLayout7.xml"/>
  <Override ContentType="application/vnd.openxmlformats-officedocument.presentationml.slideLayout+xml" PartName="/ppt/slideLayouts/slideLayout8.xml"/>
  <Default ContentType="image/png" Extension="png"/>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56"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644"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FEA66B3-936A-4B1D-B683-12E083DF9E04}" type="datetimeFigureOut">
              <a:rPr lang="es-CL" smtClean="0"/>
              <a:pPr/>
              <a:t>04-10-2020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5CD01BAA-B7A3-4A6E-AEFB-BABC80741A00}"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A66B3-936A-4B1D-B683-12E083DF9E04}" type="datetimeFigureOut">
              <a:rPr lang="es-CL" smtClean="0"/>
              <a:pPr/>
              <a:t>04-10-2020</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01BAA-B7A3-4A6E-AEFB-BABC80741A00}"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arget="../media/image11.png" Type="http://schemas.openxmlformats.org/officeDocument/2006/relationships/image"/><Relationship Id="rId2" Target="../media/image10.png" Type="http://schemas.openxmlformats.org/officeDocument/2006/relationships/image"/><Relationship Id="rId1" Target="../slideLayouts/slideLayout2.xml" Type="http://schemas.openxmlformats.org/officeDocument/2006/relationships/slideLayout"/><Relationship Id="rId4" Target="../media/image12.jpeg" Type="http://schemas.openxmlformats.org/officeDocument/2006/relationships/image"/></Relationships>
</file>

<file path=ppt/slides/_rels/slide11.xml.rels><?xml version="1.0" encoding="UTF-8" standalone="yes" ?><Relationships xmlns="http://schemas.openxmlformats.org/package/2006/relationships"><Relationship Id="rId3" Target="../media/image13.jpeg" Type="http://schemas.openxmlformats.org/officeDocument/2006/relationships/image"/><Relationship Id="rId2" Target="../media/image12.jpeg" Type="http://schemas.openxmlformats.org/officeDocument/2006/relationships/image"/><Relationship Id="rId1" Target="../slideLayouts/slideLayout2.xml" Type="http://schemas.openxmlformats.org/officeDocument/2006/relationships/slideLayout"/></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commons.wikimedia.org/wiki/File:Neon_orbitals.JP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arget="../media/image5.jpeg" Type="http://schemas.openxmlformats.org/officeDocument/2006/relationships/image"/><Relationship Id="rId2" Target="../media/image4.png" Type="http://schemas.openxmlformats.org/officeDocument/2006/relationships/image"/><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arget="../media/image7.jpeg" Type="http://schemas.openxmlformats.org/officeDocument/2006/relationships/image"/><Relationship Id="rId1" Target="../slideLayouts/slideLayout2.xml" Type="http://schemas.openxmlformats.org/officeDocument/2006/relationships/slideLayout"/></Relationships>
</file>

<file path=ppt/slides/_rels/slide9.xml.rels><?xml version="1.0" encoding="UTF-8" standalone="yes" ?><Relationships xmlns="http://schemas.openxmlformats.org/package/2006/relationships"><Relationship Id="rId3" Target="../media/image8.png" Type="http://schemas.openxmlformats.org/officeDocument/2006/relationships/image"/><Relationship Id="rId2" Target="../media/image7.jpeg" Type="http://schemas.openxmlformats.org/officeDocument/2006/relationships/image"/><Relationship Id="rId1" Target="../slideLayouts/slideLayout2.xml" Type="http://schemas.openxmlformats.org/officeDocument/2006/relationships/slideLayout"/><Relationship Id="rId4" Target="../media/image9.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86766" cy="143985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s-CL" dirty="0" smtClean="0"/>
              <a:t>IMPORTANTE: RETROALIMENTACIÓN DE EVALUACIÓN FORMATIVA</a:t>
            </a:r>
            <a:br>
              <a:rPr lang="es-CL" dirty="0" smtClean="0"/>
            </a:br>
            <a:r>
              <a:rPr lang="es-CL" sz="1600" i="1" dirty="0" smtClean="0"/>
              <a:t>(28 AL 2 DE OCTUBRE)</a:t>
            </a:r>
            <a:endParaRPr lang="es-CL" i="1" dirty="0"/>
          </a:p>
        </p:txBody>
      </p:sp>
      <p:sp>
        <p:nvSpPr>
          <p:cNvPr id="4" name="3 CuadroTexto"/>
          <p:cNvSpPr txBox="1"/>
          <p:nvPr/>
        </p:nvSpPr>
        <p:spPr>
          <a:xfrm>
            <a:off x="428596" y="2000240"/>
            <a:ext cx="8286808" cy="452431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sz="3200" dirty="0" smtClean="0"/>
              <a:t>Ante de comenzar con el tema de esta semana </a:t>
            </a:r>
            <a:r>
              <a:rPr lang="es-CL" sz="3200" dirty="0" smtClean="0">
                <a:solidFill>
                  <a:srgbClr val="FF0000"/>
                </a:solidFill>
              </a:rPr>
              <a:t>“</a:t>
            </a:r>
            <a:r>
              <a:rPr lang="es-CL" sz="3200" b="1" dirty="0" smtClean="0">
                <a:solidFill>
                  <a:srgbClr val="FF0000"/>
                </a:solidFill>
              </a:rPr>
              <a:t>¿Cuál es la estructura del átomo?</a:t>
            </a:r>
            <a:r>
              <a:rPr lang="es-CL" sz="3200" dirty="0" smtClean="0">
                <a:solidFill>
                  <a:srgbClr val="FF0000"/>
                </a:solidFill>
              </a:rPr>
              <a:t>” </a:t>
            </a:r>
            <a:r>
              <a:rPr lang="es-CL" sz="3200" dirty="0" smtClean="0"/>
              <a:t>tienes que revisar la </a:t>
            </a:r>
            <a:r>
              <a:rPr lang="es-CL" sz="3200" b="1" dirty="0" smtClean="0"/>
              <a:t>evaluación formativa de la semana pasada</a:t>
            </a:r>
            <a:r>
              <a:rPr lang="es-CL" sz="3200" dirty="0" smtClean="0"/>
              <a:t> y en tu cuaderno de ciencias anotar las preguntas que tuviste incorrectas con sus respectivas respuestas correctas.</a:t>
            </a:r>
          </a:p>
          <a:p>
            <a:pPr algn="just"/>
            <a:r>
              <a:rPr lang="es-CL" sz="3200" dirty="0" smtClean="0"/>
              <a:t>Para esto debes revisar el correo que ingresaste cuando hiciste la evaluación, si no te han llegado tus resultados avísame al correo o </a:t>
            </a:r>
            <a:r>
              <a:rPr lang="es-CL" sz="3200" dirty="0" err="1" smtClean="0"/>
              <a:t>WhatsApp</a:t>
            </a:r>
            <a:r>
              <a:rPr lang="es-CL" sz="3200" dirty="0" smtClean="0"/>
              <a:t>. </a:t>
            </a:r>
            <a:endParaRPr lang="es-C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a:srcRect/>
          <a:stretch>
            <a:fillRect/>
          </a:stretch>
        </p:blipFill>
        <p:spPr bwMode="auto">
          <a:xfrm>
            <a:off x="357158" y="285728"/>
            <a:ext cx="1143008" cy="10205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Rectángulo"/>
          <p:cNvSpPr/>
          <p:nvPr/>
        </p:nvSpPr>
        <p:spPr>
          <a:xfrm>
            <a:off x="1714480" y="285728"/>
            <a:ext cx="1428760" cy="1938992"/>
          </a:xfrm>
          <a:prstGeom prst="rect">
            <a:avLst/>
          </a:prstGeom>
        </p:spPr>
        <p:txBody>
          <a:bodyPr wrap="square">
            <a:spAutoFit/>
          </a:bodyPr>
          <a:lstStyle/>
          <a:p>
            <a:r>
              <a:rPr lang="es-CL" sz="2400" dirty="0" smtClean="0"/>
              <a:t>Z= 7 </a:t>
            </a:r>
          </a:p>
          <a:p>
            <a:r>
              <a:rPr lang="es-CL" sz="2400" dirty="0" smtClean="0"/>
              <a:t>A= 14</a:t>
            </a:r>
          </a:p>
          <a:p>
            <a:r>
              <a:rPr lang="es-CL" sz="2400" dirty="0" smtClean="0"/>
              <a:t>p+= 7 </a:t>
            </a:r>
          </a:p>
          <a:p>
            <a:r>
              <a:rPr lang="es-CL" sz="2400" dirty="0" smtClean="0"/>
              <a:t>e−= 7</a:t>
            </a:r>
          </a:p>
          <a:p>
            <a:r>
              <a:rPr lang="es-CL" sz="2400" dirty="0" smtClean="0"/>
              <a:t>n =  7</a:t>
            </a:r>
            <a:endParaRPr lang="es-CL" sz="2400" i="1" dirty="0" smtClean="0"/>
          </a:p>
        </p:txBody>
      </p:sp>
      <p:pic>
        <p:nvPicPr>
          <p:cNvPr id="22532" name="Picture 4" descr="Átomos (Modelo de Bohr) - Representación de la estructura Nitrógeno. en  2020 | Modelo de bohr, Modelos, Atomo"/>
          <p:cNvPicPr>
            <a:picLocks noChangeAspect="1" noChangeArrowheads="1"/>
          </p:cNvPicPr>
          <p:nvPr/>
        </p:nvPicPr>
        <p:blipFill>
          <a:blip r:embed="rId3"/>
          <a:srcRect l="1982" t="4622" r="3524"/>
          <a:stretch>
            <a:fillRect/>
          </a:stretch>
        </p:blipFill>
        <p:spPr bwMode="auto">
          <a:xfrm>
            <a:off x="3857620" y="0"/>
            <a:ext cx="5286380" cy="28574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2533" name="Picture 5"/>
          <p:cNvPicPr>
            <a:picLocks noChangeAspect="1" noChangeArrowheads="1"/>
          </p:cNvPicPr>
          <p:nvPr/>
        </p:nvPicPr>
        <p:blipFill>
          <a:blip r:embed="rId4"/>
          <a:srcRect/>
          <a:stretch>
            <a:fillRect/>
          </a:stretch>
        </p:blipFill>
        <p:spPr bwMode="auto">
          <a:xfrm>
            <a:off x="428596" y="4143380"/>
            <a:ext cx="1658067" cy="14287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7 CuadroTexto"/>
          <p:cNvSpPr txBox="1"/>
          <p:nvPr/>
        </p:nvSpPr>
        <p:spPr>
          <a:xfrm>
            <a:off x="214282" y="3500438"/>
            <a:ext cx="2214578" cy="369332"/>
          </a:xfrm>
          <a:prstGeom prst="rect">
            <a:avLst/>
          </a:prstGeom>
          <a:solidFill>
            <a:srgbClr val="FFFF00"/>
          </a:solidFill>
        </p:spPr>
        <p:txBody>
          <a:bodyPr wrap="square" rtlCol="0">
            <a:spAutoFit/>
          </a:bodyPr>
          <a:lstStyle/>
          <a:p>
            <a:r>
              <a:rPr lang="es-CL" b="1" dirty="0" smtClean="0"/>
              <a:t>Ahora inténtalo tú: </a:t>
            </a:r>
            <a:endParaRPr lang="es-CL" b="1" dirty="0"/>
          </a:p>
        </p:txBody>
      </p:sp>
      <p:sp>
        <p:nvSpPr>
          <p:cNvPr id="9" name="8 Rectángulo"/>
          <p:cNvSpPr/>
          <p:nvPr/>
        </p:nvSpPr>
        <p:spPr>
          <a:xfrm>
            <a:off x="2357422" y="4143380"/>
            <a:ext cx="1428760" cy="1938992"/>
          </a:xfrm>
          <a:prstGeom prst="rect">
            <a:avLst/>
          </a:prstGeom>
        </p:spPr>
        <p:txBody>
          <a:bodyPr wrap="square">
            <a:spAutoFit/>
          </a:bodyPr>
          <a:lstStyle/>
          <a:p>
            <a:r>
              <a:rPr lang="es-CL" sz="2400" dirty="0" smtClean="0"/>
              <a:t>Z=   </a:t>
            </a:r>
          </a:p>
          <a:p>
            <a:r>
              <a:rPr lang="es-CL" sz="2400" dirty="0" smtClean="0"/>
              <a:t>A= </a:t>
            </a:r>
          </a:p>
          <a:p>
            <a:r>
              <a:rPr lang="es-CL" sz="2400" dirty="0" smtClean="0"/>
              <a:t>p+= </a:t>
            </a:r>
          </a:p>
          <a:p>
            <a:r>
              <a:rPr lang="es-CL" sz="2400" dirty="0" smtClean="0"/>
              <a:t>e−=  </a:t>
            </a:r>
          </a:p>
          <a:p>
            <a:r>
              <a:rPr lang="es-CL" sz="2400" dirty="0" smtClean="0"/>
              <a:t>n =  </a:t>
            </a:r>
            <a:endParaRPr lang="es-CL" sz="2400" i="1" dirty="0" smtClean="0"/>
          </a:p>
        </p:txBody>
      </p:sp>
      <p:sp>
        <p:nvSpPr>
          <p:cNvPr id="11" name="10 CuadroTexto"/>
          <p:cNvSpPr txBox="1"/>
          <p:nvPr/>
        </p:nvSpPr>
        <p:spPr>
          <a:xfrm>
            <a:off x="5929322" y="3071810"/>
            <a:ext cx="1571636" cy="1477328"/>
          </a:xfrm>
          <a:prstGeom prst="rect">
            <a:avLst/>
          </a:prstGeom>
          <a:solidFill>
            <a:srgbClr val="FFFF00"/>
          </a:solidFill>
        </p:spPr>
        <p:txBody>
          <a:bodyPr wrap="square" rtlCol="0">
            <a:spAutoFit/>
          </a:bodyPr>
          <a:lstStyle/>
          <a:p>
            <a:pPr algn="just"/>
            <a:r>
              <a:rPr lang="es-CL" dirty="0" smtClean="0"/>
              <a:t>No hagas los dibujos, solo obsérvalos y cuenta los electrones</a:t>
            </a:r>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1"/>
            <a:ext cx="3000364" cy="369332"/>
          </a:xfrm>
          <a:prstGeom prst="rect">
            <a:avLst/>
          </a:prstGeom>
          <a:solidFill>
            <a:srgbClr val="FFFF00"/>
          </a:solidFill>
        </p:spPr>
        <p:txBody>
          <a:bodyPr wrap="square" rtlCol="0">
            <a:spAutoFit/>
          </a:bodyPr>
          <a:lstStyle/>
          <a:p>
            <a:r>
              <a:rPr lang="es-CL" b="1" dirty="0" smtClean="0"/>
              <a:t>La respuesta correcta sería:</a:t>
            </a:r>
            <a:endParaRPr lang="es-CL" b="1" dirty="0"/>
          </a:p>
        </p:txBody>
      </p:sp>
      <p:pic>
        <p:nvPicPr>
          <p:cNvPr id="5" name="Picture 5"/>
          <p:cNvPicPr>
            <a:picLocks noChangeAspect="1" noChangeArrowheads="1"/>
          </p:cNvPicPr>
          <p:nvPr/>
        </p:nvPicPr>
        <p:blipFill>
          <a:blip r:embed="rId2"/>
          <a:srcRect/>
          <a:stretch>
            <a:fillRect/>
          </a:stretch>
        </p:blipFill>
        <p:spPr bwMode="auto">
          <a:xfrm>
            <a:off x="285720" y="857232"/>
            <a:ext cx="1658067" cy="14287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5 Rectángulo"/>
          <p:cNvSpPr/>
          <p:nvPr/>
        </p:nvSpPr>
        <p:spPr>
          <a:xfrm>
            <a:off x="2214546" y="857232"/>
            <a:ext cx="1428760" cy="1938992"/>
          </a:xfrm>
          <a:prstGeom prst="rect">
            <a:avLst/>
          </a:prstGeom>
        </p:spPr>
        <p:txBody>
          <a:bodyPr wrap="square">
            <a:spAutoFit/>
          </a:bodyPr>
          <a:lstStyle/>
          <a:p>
            <a:r>
              <a:rPr lang="es-CL" sz="2400" dirty="0" smtClean="0"/>
              <a:t>Z= 20 </a:t>
            </a:r>
          </a:p>
          <a:p>
            <a:r>
              <a:rPr lang="es-CL" sz="2400" dirty="0" smtClean="0"/>
              <a:t>A= 40</a:t>
            </a:r>
          </a:p>
          <a:p>
            <a:r>
              <a:rPr lang="es-CL" sz="2400" dirty="0" smtClean="0"/>
              <a:t>p+= 20</a:t>
            </a:r>
          </a:p>
          <a:p>
            <a:r>
              <a:rPr lang="es-CL" sz="2400" dirty="0" smtClean="0"/>
              <a:t>e−= 20</a:t>
            </a:r>
          </a:p>
          <a:p>
            <a:r>
              <a:rPr lang="es-CL" sz="2400" dirty="0" smtClean="0"/>
              <a:t>n = 20  </a:t>
            </a:r>
            <a:endParaRPr lang="es-CL" sz="2400" i="1" dirty="0" smtClean="0"/>
          </a:p>
        </p:txBody>
      </p:sp>
      <p:pic>
        <p:nvPicPr>
          <p:cNvPr id="7" name="Picture 7" descr="Calcio stock de ilustración. Ilustración de calcio - 83615456"/>
          <p:cNvPicPr>
            <a:picLocks noChangeAspect="1" noChangeArrowheads="1"/>
          </p:cNvPicPr>
          <p:nvPr/>
        </p:nvPicPr>
        <p:blipFill>
          <a:blip r:embed="rId3"/>
          <a:srcRect/>
          <a:stretch>
            <a:fillRect/>
          </a:stretch>
        </p:blipFill>
        <p:spPr bwMode="auto">
          <a:xfrm>
            <a:off x="4500562" y="1920230"/>
            <a:ext cx="4331491" cy="46346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7 CuadroTexto"/>
          <p:cNvSpPr txBox="1"/>
          <p:nvPr/>
        </p:nvSpPr>
        <p:spPr>
          <a:xfrm>
            <a:off x="7358082" y="214290"/>
            <a:ext cx="1571636" cy="1477328"/>
          </a:xfrm>
          <a:prstGeom prst="rect">
            <a:avLst/>
          </a:prstGeom>
          <a:solidFill>
            <a:srgbClr val="FFFF00"/>
          </a:solidFill>
        </p:spPr>
        <p:txBody>
          <a:bodyPr wrap="square" rtlCol="0">
            <a:spAutoFit/>
          </a:bodyPr>
          <a:lstStyle/>
          <a:p>
            <a:pPr algn="just"/>
            <a:r>
              <a:rPr lang="es-CL" dirty="0" smtClean="0"/>
              <a:t>No hagas los dibujos, solo obsérvalos y cuenta los electrones.</a:t>
            </a:r>
            <a:endParaRPr lang="es-C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0" y="0"/>
            <a:ext cx="9144000" cy="1200329"/>
          </a:xfrm>
          <a:prstGeom prst="rect">
            <a:avLst/>
          </a:prstGeom>
          <a:solidFill>
            <a:srgbClr val="FFFF00"/>
          </a:solidFill>
        </p:spPr>
        <p:txBody>
          <a:bodyPr wrap="square">
            <a:spAutoFit/>
          </a:bodyPr>
          <a:lstStyle/>
          <a:p>
            <a:pPr algn="just"/>
            <a:r>
              <a:rPr lang="es-CL" sz="2400" b="1" dirty="0"/>
              <a:t>Calcula</a:t>
            </a:r>
          </a:p>
          <a:p>
            <a:pPr algn="just"/>
            <a:r>
              <a:rPr lang="es-CL" sz="2400" dirty="0"/>
              <a:t>4 ¿Cuál es el número de </a:t>
            </a:r>
            <a:r>
              <a:rPr lang="es-CL" sz="2400" dirty="0" smtClean="0"/>
              <a:t>Número atómico, (Z) número másico (A) , protones (p+), </a:t>
            </a:r>
            <a:r>
              <a:rPr lang="es-CL" sz="2400" dirty="0"/>
              <a:t>neutrones </a:t>
            </a:r>
            <a:r>
              <a:rPr lang="es-CL" sz="2400" dirty="0" smtClean="0"/>
              <a:t> (n)y electrones (e-) de </a:t>
            </a:r>
            <a:r>
              <a:rPr lang="es-CL" sz="2400" dirty="0"/>
              <a:t>los siguientes átomos?</a:t>
            </a:r>
          </a:p>
        </p:txBody>
      </p:sp>
      <p:pic>
        <p:nvPicPr>
          <p:cNvPr id="23555" name="Picture 3"/>
          <p:cNvPicPr>
            <a:picLocks noChangeAspect="1" noChangeArrowheads="1"/>
          </p:cNvPicPr>
          <p:nvPr/>
        </p:nvPicPr>
        <p:blipFill>
          <a:blip r:embed="rId2"/>
          <a:srcRect/>
          <a:stretch>
            <a:fillRect/>
          </a:stretch>
        </p:blipFill>
        <p:spPr bwMode="auto">
          <a:xfrm>
            <a:off x="428596" y="1500174"/>
            <a:ext cx="2214578" cy="37920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6 CuadroTexto"/>
          <p:cNvSpPr txBox="1"/>
          <p:nvPr/>
        </p:nvSpPr>
        <p:spPr>
          <a:xfrm>
            <a:off x="4929190" y="5500702"/>
            <a:ext cx="3857652" cy="1015663"/>
          </a:xfrm>
          <a:prstGeom prst="rect">
            <a:avLst/>
          </a:prstGeom>
          <a:solidFill>
            <a:srgbClr val="FFFF00"/>
          </a:solidFill>
        </p:spPr>
        <p:txBody>
          <a:bodyPr wrap="square" rtlCol="0">
            <a:spAutoFit/>
          </a:bodyPr>
          <a:lstStyle/>
          <a:p>
            <a:pPr algn="just"/>
            <a:r>
              <a:rPr lang="es-CL" sz="2000" b="1" dirty="0" smtClean="0"/>
              <a:t>Cuando tengas lista la actividad, avísame por corre o whatsapp y te mando las respuestas correctas.</a:t>
            </a:r>
            <a:endParaRPr lang="es-CL" sz="2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sultado de imagen para linea del tiempo de la teoria atomica | Teoría  atómica, Modelos atomicos, Enseñanza de química"/>
          <p:cNvPicPr>
            <a:picLocks noChangeAspect="1" noChangeArrowheads="1"/>
          </p:cNvPicPr>
          <p:nvPr/>
        </p:nvPicPr>
        <p:blipFill>
          <a:blip r:embed="rId2"/>
          <a:srcRect/>
          <a:stretch>
            <a:fillRect/>
          </a:stretch>
        </p:blipFill>
        <p:spPr bwMode="auto">
          <a:xfrm>
            <a:off x="0" y="642918"/>
            <a:ext cx="9144000" cy="62150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CuadroTexto"/>
          <p:cNvSpPr txBox="1"/>
          <p:nvPr/>
        </p:nvSpPr>
        <p:spPr>
          <a:xfrm>
            <a:off x="0" y="0"/>
            <a:ext cx="9144000" cy="646331"/>
          </a:xfrm>
          <a:prstGeom prst="rect">
            <a:avLst/>
          </a:prstGeom>
          <a:solidFill>
            <a:srgbClr val="FFFF00"/>
          </a:solidFill>
        </p:spPr>
        <p:txBody>
          <a:bodyPr wrap="square" rtlCol="0">
            <a:spAutoFit/>
          </a:bodyPr>
          <a:lstStyle/>
          <a:p>
            <a:pPr algn="just"/>
            <a:r>
              <a:rPr lang="es-CL" b="1" dirty="0" smtClean="0"/>
              <a:t>Si te fijas en la siguiente línea de tiempo, </a:t>
            </a:r>
            <a:r>
              <a:rPr lang="es-CL" b="1" dirty="0" err="1" smtClean="0"/>
              <a:t>Niesl</a:t>
            </a:r>
            <a:r>
              <a:rPr lang="es-CL" b="1" dirty="0" smtClean="0"/>
              <a:t> </a:t>
            </a:r>
            <a:r>
              <a:rPr lang="es-CL" b="1" dirty="0" err="1" smtClean="0"/>
              <a:t>Bohr</a:t>
            </a:r>
            <a:r>
              <a:rPr lang="es-CL" b="1" dirty="0" smtClean="0"/>
              <a:t> no fue el último en estudiar el átomo, las investigaciones </a:t>
            </a:r>
            <a:r>
              <a:rPr lang="es-CL" b="1" dirty="0" smtClean="0"/>
              <a:t>siguieron.</a:t>
            </a:r>
            <a:endParaRPr lang="es-CL" b="1" dirty="0"/>
          </a:p>
        </p:txBody>
      </p:sp>
      <p:sp>
        <p:nvSpPr>
          <p:cNvPr id="4" name="3 CuadroTexto"/>
          <p:cNvSpPr txBox="1"/>
          <p:nvPr/>
        </p:nvSpPr>
        <p:spPr>
          <a:xfrm>
            <a:off x="0" y="6457890"/>
            <a:ext cx="1428728" cy="400110"/>
          </a:xfrm>
          <a:prstGeom prst="rect">
            <a:avLst/>
          </a:prstGeom>
          <a:solidFill>
            <a:srgbClr val="FFFF00"/>
          </a:solidFill>
        </p:spPr>
        <p:txBody>
          <a:bodyPr wrap="square" rtlCol="0">
            <a:spAutoFit/>
          </a:bodyPr>
          <a:lstStyle/>
          <a:p>
            <a:pPr algn="ctr"/>
            <a:r>
              <a:rPr lang="es-CL" sz="2000" b="1" dirty="0" smtClean="0"/>
              <a:t>Sólo leer</a:t>
            </a:r>
            <a:endParaRPr lang="es-CL" sz="2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7173" name="Rectangle 5"/>
          <p:cNvSpPr>
            <a:spLocks noChangeArrowheads="1"/>
          </p:cNvSpPr>
          <p:nvPr/>
        </p:nvSpPr>
        <p:spPr bwMode="auto">
          <a:xfrm>
            <a:off x="428596" y="714356"/>
            <a:ext cx="8215370" cy="480131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r>
              <a:rPr lang="es-CL" b="1" dirty="0" err="1"/>
              <a:t>Erwin</a:t>
            </a:r>
            <a:r>
              <a:rPr lang="es-CL" b="1" dirty="0"/>
              <a:t> </a:t>
            </a:r>
            <a:r>
              <a:rPr lang="es-CL" b="1" dirty="0" err="1" smtClean="0"/>
              <a:t>Schrödinger</a:t>
            </a:r>
            <a:r>
              <a:rPr lang="es-CL" b="1" dirty="0" smtClean="0"/>
              <a:t>,</a:t>
            </a:r>
            <a:r>
              <a:rPr lang="es-CL" dirty="0" smtClean="0"/>
              <a:t> en </a:t>
            </a:r>
            <a:r>
              <a:rPr lang="es-CL" dirty="0"/>
              <a:t>1926 </a:t>
            </a:r>
            <a:r>
              <a:rPr lang="es-CL" dirty="0" smtClean="0"/>
              <a:t>desarrolló un </a:t>
            </a:r>
            <a:r>
              <a:rPr lang="es-CL" dirty="0"/>
              <a:t>modelo atómico cuántico</a:t>
            </a:r>
            <a:r>
              <a:rPr lang="es-CL" dirty="0" smtClean="0"/>
              <a:t>, que </a:t>
            </a:r>
            <a:r>
              <a:rPr lang="es-CL" dirty="0"/>
              <a:t>incorporó el concepto de </a:t>
            </a:r>
            <a:r>
              <a:rPr lang="es-CL" dirty="0" smtClean="0"/>
              <a:t>orbital como </a:t>
            </a:r>
            <a:r>
              <a:rPr lang="es-CL" dirty="0"/>
              <a:t>la región del espacio </a:t>
            </a:r>
            <a:r>
              <a:rPr lang="es-CL" dirty="0" smtClean="0"/>
              <a:t>con mayor </a:t>
            </a:r>
            <a:r>
              <a:rPr lang="es-CL" dirty="0"/>
              <a:t>probabilidad de </a:t>
            </a:r>
            <a:r>
              <a:rPr lang="es-CL" dirty="0" smtClean="0"/>
              <a:t>presencia del </a:t>
            </a:r>
            <a:r>
              <a:rPr lang="es-CL" dirty="0"/>
              <a:t>electrón.</a:t>
            </a:r>
            <a:endParaRPr kumimoji="0" lang="es-CL" b="0" i="0" u="none" strike="noStrike" cap="none" normalizeH="0" baseline="0" dirty="0" smtClean="0">
              <a:ln>
                <a:noFill/>
              </a:ln>
              <a:solidFill>
                <a:schemeClr val="tx1"/>
              </a:solidFill>
              <a:effectLst/>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CL" dirty="0">
              <a:solidFill>
                <a:schemeClr val="tx1"/>
              </a:solidFill>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CL" b="0" i="0" u="none" strike="noStrike" cap="none" normalizeH="0" baseline="0" dirty="0" smtClean="0">
                <a:ln>
                  <a:noFill/>
                </a:ln>
                <a:solidFill>
                  <a:schemeClr val="tx1"/>
                </a:solidFill>
                <a:effectLst/>
                <a:cs typeface="Arial" charset="0"/>
              </a:rPr>
              <a:t>En 1927, </a:t>
            </a:r>
            <a:r>
              <a:rPr kumimoji="0" lang="es-CL" b="1" i="0" u="none" strike="noStrike" cap="none" normalizeH="0" baseline="0" dirty="0" smtClean="0">
                <a:ln>
                  <a:noFill/>
                </a:ln>
                <a:solidFill>
                  <a:schemeClr val="tx1"/>
                </a:solidFill>
                <a:effectLst/>
                <a:cs typeface="Arial" charset="0"/>
              </a:rPr>
              <a:t>Werner Heisenberg</a:t>
            </a:r>
            <a:r>
              <a:rPr kumimoji="0" lang="es-CL" b="0" i="0" u="none" strike="noStrike" cap="none" normalizeH="0" baseline="0" dirty="0" smtClean="0">
                <a:ln>
                  <a:noFill/>
                </a:ln>
                <a:solidFill>
                  <a:schemeClr val="tx1"/>
                </a:solidFill>
                <a:effectLst/>
                <a:cs typeface="Arial" charset="0"/>
              </a:rPr>
              <a:t> indicó que, puesto que una función de onda está determinada por el tiempo y la posición, es imposible obtener simultáneamente valores precisos tanto para la posición como para el momento de la partícula para cualquier punto dado en el tiempo.</a:t>
            </a:r>
            <a:r>
              <a:rPr lang="es-CL" baseline="30000" dirty="0">
                <a:solidFill>
                  <a:schemeClr val="tx1"/>
                </a:solidFill>
                <a:cs typeface="Arial" charset="0"/>
              </a:rPr>
              <a:t> </a:t>
            </a:r>
            <a:r>
              <a:rPr kumimoji="0" lang="es-CL" b="0" i="0" u="none" strike="noStrike" cap="none" normalizeH="0" baseline="0" dirty="0" smtClean="0">
                <a:ln>
                  <a:noFill/>
                </a:ln>
                <a:solidFill>
                  <a:schemeClr val="tx1"/>
                </a:solidFill>
                <a:effectLst/>
                <a:cs typeface="Arial" charset="0"/>
              </a:rPr>
              <a:t>Este principio fue conocido como </a:t>
            </a:r>
            <a:r>
              <a:rPr kumimoji="0" lang="es-CL" b="1" i="0" u="none" strike="noStrike" cap="none" normalizeH="0" baseline="0" dirty="0" smtClean="0">
                <a:ln>
                  <a:noFill/>
                </a:ln>
                <a:solidFill>
                  <a:schemeClr val="tx1"/>
                </a:solidFill>
                <a:effectLst/>
                <a:cs typeface="Arial" charset="0"/>
              </a:rPr>
              <a:t>principio de incertidumbre de Heisenberg.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b="0" i="0" u="none" strike="noStrike" cap="none" normalizeH="0" baseline="0" dirty="0" smtClean="0">
                <a:ln>
                  <a:noFill/>
                </a:ln>
                <a:solidFill>
                  <a:schemeClr val="tx1"/>
                </a:solidFill>
                <a:effectLst/>
                <a:cs typeface="Arial"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b="0" i="0" u="none" strike="noStrike" cap="none" normalizeH="0" baseline="0" dirty="0" smtClean="0">
                <a:ln>
                  <a:noFill/>
                </a:ln>
                <a:solidFill>
                  <a:schemeClr val="tx1"/>
                </a:solidFill>
                <a:effectLst/>
                <a:cs typeface="Arial" charset="0"/>
              </a:rPr>
              <a:t>Este nuevo enfoque invalidaba por completo el modelo de </a:t>
            </a:r>
            <a:r>
              <a:rPr kumimoji="0" lang="es-CL" b="0" i="0" u="none" strike="noStrike" cap="none" normalizeH="0" baseline="0" dirty="0" err="1" smtClean="0">
                <a:ln>
                  <a:noFill/>
                </a:ln>
                <a:solidFill>
                  <a:schemeClr val="tx1"/>
                </a:solidFill>
                <a:effectLst/>
                <a:cs typeface="Arial" charset="0"/>
              </a:rPr>
              <a:t>Bohr</a:t>
            </a:r>
            <a:r>
              <a:rPr kumimoji="0" lang="es-CL" b="0" i="0" u="none" strike="noStrike" cap="none" normalizeH="0" baseline="0" dirty="0" smtClean="0">
                <a:ln>
                  <a:noFill/>
                </a:ln>
                <a:solidFill>
                  <a:schemeClr val="tx1"/>
                </a:solidFill>
                <a:effectLst/>
                <a:cs typeface="Arial" charset="0"/>
              </a:rPr>
              <a:t>, con sus órbitas circulares claramente definidas. </a:t>
            </a:r>
            <a:r>
              <a:rPr kumimoji="0" lang="es-CL" b="1" i="0" u="none" strike="noStrike" cap="none" normalizeH="0" baseline="0" dirty="0" smtClean="0">
                <a:ln>
                  <a:noFill/>
                </a:ln>
                <a:solidFill>
                  <a:schemeClr val="tx1"/>
                </a:solidFill>
                <a:effectLst/>
                <a:cs typeface="Arial" charset="0"/>
              </a:rPr>
              <a:t>El modelo moderno del átomo describe las posiciones de los electrones en un átomo en términos de probabilidades</a:t>
            </a:r>
            <a:r>
              <a:rPr kumimoji="0" lang="es-CL" b="0" i="0" u="none" strike="noStrike" cap="none" normalizeH="0" baseline="0" dirty="0" smtClean="0">
                <a:ln>
                  <a:noFill/>
                </a:ln>
                <a:solidFill>
                  <a:schemeClr val="tx1"/>
                </a:solidFill>
                <a:effectLst/>
                <a:cs typeface="Arial" charset="0"/>
              </a:rPr>
              <a:t>. Un electrón se puede encontrar potencialmente a cualquier distancia del núcleo, pero —dependiendo de su nivel de energía— tiende a estar con más frecuencia en ciertas regiones alrededor del núcleo que en otras; estas zonas son conocidas como orbitales atómicos.</a:t>
            </a:r>
          </a:p>
        </p:txBody>
      </p:sp>
      <p:pic>
        <p:nvPicPr>
          <p:cNvPr id="7174" name="Picture 6" descr="Los cinco orbitales atómicos de un átomo de neón, separados y ordenados en orden creciente de energía. En cada orbital caben como máximo dos electrones, que están la mayor parte del tiempo en las zonas delimitadas por las &quot;burbujas&quot;.">
            <a:hlinkClick r:id="rId2" tooltip="Los cinco orbitales atómicos de un átomo de neón, separados y ordenados en orden creciente de energía. En cada orbital caben como máximo dos electrones, que están la mayor parte del tiempo en las zonas delimitadas por las &quot;burbujas&quot;."/>
          </p:cNvPr>
          <p:cNvPicPr>
            <a:picLocks noChangeAspect="1" noChangeArrowheads="1"/>
          </p:cNvPicPr>
          <p:nvPr/>
        </p:nvPicPr>
        <p:blipFill>
          <a:blip r:embed="rId3"/>
          <a:srcRect/>
          <a:stretch>
            <a:fillRect/>
          </a:stretch>
        </p:blipFill>
        <p:spPr bwMode="auto">
          <a:xfrm>
            <a:off x="4429124" y="5429264"/>
            <a:ext cx="4210050" cy="1152525"/>
          </a:xfrm>
          <a:prstGeom prst="rect">
            <a:avLst/>
          </a:prstGeom>
          <a:noFill/>
        </p:spPr>
      </p:pic>
      <p:sp>
        <p:nvSpPr>
          <p:cNvPr id="8" name="7 CuadroTexto"/>
          <p:cNvSpPr txBox="1"/>
          <p:nvPr/>
        </p:nvSpPr>
        <p:spPr>
          <a:xfrm>
            <a:off x="0" y="0"/>
            <a:ext cx="2857488" cy="400110"/>
          </a:xfrm>
          <a:prstGeom prst="rect">
            <a:avLst/>
          </a:prstGeom>
          <a:solidFill>
            <a:srgbClr val="FFFF00"/>
          </a:solidFill>
        </p:spPr>
        <p:txBody>
          <a:bodyPr wrap="square" rtlCol="0">
            <a:spAutoFit/>
          </a:bodyPr>
          <a:lstStyle/>
          <a:p>
            <a:r>
              <a:rPr lang="es-CL" sz="2000" b="1" dirty="0" smtClean="0"/>
              <a:t>Para saber un poco más..</a:t>
            </a:r>
            <a:endParaRPr lang="es-CL" sz="2000" b="1" dirty="0"/>
          </a:p>
        </p:txBody>
      </p:sp>
      <p:sp>
        <p:nvSpPr>
          <p:cNvPr id="5" name="4 CuadroTexto"/>
          <p:cNvSpPr txBox="1"/>
          <p:nvPr/>
        </p:nvSpPr>
        <p:spPr>
          <a:xfrm>
            <a:off x="7715272" y="0"/>
            <a:ext cx="1428728" cy="400110"/>
          </a:xfrm>
          <a:prstGeom prst="rect">
            <a:avLst/>
          </a:prstGeom>
          <a:solidFill>
            <a:srgbClr val="FFFF00"/>
          </a:solidFill>
        </p:spPr>
        <p:txBody>
          <a:bodyPr wrap="square" rtlCol="0">
            <a:spAutoFit/>
          </a:bodyPr>
          <a:lstStyle/>
          <a:p>
            <a:pPr algn="ctr"/>
            <a:r>
              <a:rPr lang="es-CL" sz="2000" b="1" dirty="0" smtClean="0"/>
              <a:t>Sólo leer</a:t>
            </a:r>
            <a:endParaRPr lang="es-CL" sz="2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Fondo de átomo de ciencia azul - Descargar Vectores Gratis, Illustrator  Graficos, Plantillas Diseño"/>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3 Rectángulo"/>
          <p:cNvSpPr/>
          <p:nvPr/>
        </p:nvSpPr>
        <p:spPr>
          <a:xfrm>
            <a:off x="1285852" y="1500174"/>
            <a:ext cx="6537302" cy="646331"/>
          </a:xfrm>
          <a:prstGeom prst="rect">
            <a:avLst/>
          </a:prstGeom>
          <a:solidFill>
            <a:srgbClr val="FFFF00"/>
          </a:solidFill>
        </p:spPr>
        <p:txBody>
          <a:bodyPr wrap="none">
            <a:spAutoFit/>
          </a:bodyPr>
          <a:lstStyle/>
          <a:p>
            <a:r>
              <a:rPr lang="es-CL" sz="3600" b="1" dirty="0"/>
              <a:t>¿Cuál es la estructura del átomo?</a:t>
            </a:r>
          </a:p>
        </p:txBody>
      </p:sp>
      <p:sp>
        <p:nvSpPr>
          <p:cNvPr id="5" name="4 CuadroTexto"/>
          <p:cNvSpPr txBox="1"/>
          <p:nvPr/>
        </p:nvSpPr>
        <p:spPr>
          <a:xfrm>
            <a:off x="0" y="0"/>
            <a:ext cx="9144000" cy="707886"/>
          </a:xfrm>
          <a:prstGeom prst="rect">
            <a:avLst/>
          </a:prstGeom>
          <a:solidFill>
            <a:srgbClr val="FFFF00"/>
          </a:solidFill>
        </p:spPr>
        <p:txBody>
          <a:bodyPr wrap="square" rtlCol="0">
            <a:spAutoFit/>
          </a:bodyPr>
          <a:lstStyle/>
          <a:p>
            <a:pPr algn="just"/>
            <a:r>
              <a:rPr lang="es-CL" sz="2000" b="1" dirty="0" smtClean="0"/>
              <a:t>Objetivo: Conocer </a:t>
            </a:r>
            <a:r>
              <a:rPr lang="es-CL" sz="2000" b="1" dirty="0"/>
              <a:t>el uso del "número atómico" (Z) y "número másico" (A) a partir de </a:t>
            </a:r>
            <a:r>
              <a:rPr lang="es-CL" sz="2000" b="1" dirty="0" smtClean="0"/>
              <a:t>la constitución </a:t>
            </a:r>
            <a:r>
              <a:rPr lang="es-CL" sz="2000" b="1" dirty="0"/>
              <a:t>estructural de los átomos</a:t>
            </a:r>
            <a:r>
              <a:rPr lang="es-CL" sz="2000" b="1" dirty="0" smtClean="0"/>
              <a:t>.</a:t>
            </a:r>
            <a:endParaRPr lang="es-CL" sz="2000" b="1" dirty="0"/>
          </a:p>
        </p:txBody>
      </p:sp>
      <p:sp>
        <p:nvSpPr>
          <p:cNvPr id="4098" name="AutoShape 2" descr="Fondo de molécula de átomo de ciencia - Descargar Vectores Gratis,  Illustrator Graficos, Plantillas Diseñ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CL"/>
          </a:p>
        </p:txBody>
      </p:sp>
      <p:sp>
        <p:nvSpPr>
          <p:cNvPr id="6" name="5 CuadroTexto"/>
          <p:cNvSpPr txBox="1"/>
          <p:nvPr/>
        </p:nvSpPr>
        <p:spPr>
          <a:xfrm>
            <a:off x="5786446" y="5657671"/>
            <a:ext cx="3357554"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CL" b="1" dirty="0" smtClean="0"/>
              <a:t>Instrucciones: Debes leer atentamente este  power point y  anotar todo en el cuaderno de ciencias</a:t>
            </a:r>
            <a:endParaRPr lang="es-CL"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0"/>
            <a:ext cx="9144000" cy="1200329"/>
          </a:xfrm>
          <a:prstGeom prst="rect">
            <a:avLst/>
          </a:prstGeom>
          <a:solidFill>
            <a:srgbClr val="FFFF00"/>
          </a:solidFill>
        </p:spPr>
        <p:txBody>
          <a:bodyPr wrap="square">
            <a:spAutoFit/>
          </a:bodyPr>
          <a:lstStyle/>
          <a:p>
            <a:pPr algn="just"/>
            <a:r>
              <a:rPr lang="es-CL" dirty="0"/>
              <a:t>Según los modelos estudiados, el átomo está formado principalmente por </a:t>
            </a:r>
            <a:r>
              <a:rPr lang="es-CL" dirty="0" smtClean="0"/>
              <a:t>tres partículas </a:t>
            </a:r>
            <a:r>
              <a:rPr lang="es-CL" dirty="0"/>
              <a:t>subatómicas: </a:t>
            </a:r>
            <a:r>
              <a:rPr lang="es-CL" b="1" dirty="0"/>
              <a:t>electrones, protones y neutrones</a:t>
            </a:r>
            <a:r>
              <a:rPr lang="es-CL" dirty="0"/>
              <a:t>. Los protones y </a:t>
            </a:r>
            <a:r>
              <a:rPr lang="es-CL" dirty="0" smtClean="0"/>
              <a:t>los neutrones </a:t>
            </a:r>
            <a:r>
              <a:rPr lang="es-CL" dirty="0"/>
              <a:t>se ubican en el núcleo, y los electrones giran en torno a este. A continuación</a:t>
            </a:r>
            <a:r>
              <a:rPr lang="es-CL" dirty="0" smtClean="0"/>
              <a:t>, veamos </a:t>
            </a:r>
            <a:r>
              <a:rPr lang="es-CL" dirty="0"/>
              <a:t>las propiedades de las partículas subatómicas:</a:t>
            </a:r>
          </a:p>
        </p:txBody>
      </p:sp>
      <p:pic>
        <p:nvPicPr>
          <p:cNvPr id="17410" name="Picture 2"/>
          <p:cNvPicPr>
            <a:picLocks noChangeAspect="1" noChangeArrowheads="1"/>
          </p:cNvPicPr>
          <p:nvPr/>
        </p:nvPicPr>
        <p:blipFill>
          <a:blip r:embed="rId2"/>
          <a:srcRect/>
          <a:stretch>
            <a:fillRect/>
          </a:stretch>
        </p:blipFill>
        <p:spPr bwMode="auto">
          <a:xfrm>
            <a:off x="3959267" y="1428736"/>
            <a:ext cx="5184733" cy="17942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7411" name="Picture 3"/>
          <p:cNvPicPr>
            <a:picLocks noChangeAspect="1" noChangeArrowheads="1"/>
          </p:cNvPicPr>
          <p:nvPr/>
        </p:nvPicPr>
        <p:blipFill>
          <a:blip r:embed="rId3"/>
          <a:srcRect/>
          <a:stretch>
            <a:fillRect/>
          </a:stretch>
        </p:blipFill>
        <p:spPr bwMode="auto">
          <a:xfrm>
            <a:off x="214282" y="1428736"/>
            <a:ext cx="3357587" cy="44199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0"/>
            <a:ext cx="9144000" cy="2677656"/>
          </a:xfrm>
          <a:prstGeom prst="rect">
            <a:avLst/>
          </a:prstGeom>
          <a:solidFill>
            <a:srgbClr val="FFFF00"/>
          </a:solidFill>
        </p:spPr>
        <p:txBody>
          <a:bodyPr wrap="square">
            <a:spAutoFit/>
          </a:bodyPr>
          <a:lstStyle/>
          <a:p>
            <a:pPr algn="just"/>
            <a:r>
              <a:rPr lang="es-CL" sz="2400" b="1" dirty="0"/>
              <a:t>¿Qué es el número atómico?</a:t>
            </a:r>
          </a:p>
          <a:p>
            <a:pPr algn="just"/>
            <a:endParaRPr lang="es-CL" dirty="0" smtClean="0"/>
          </a:p>
          <a:p>
            <a:pPr algn="just"/>
            <a:endParaRPr lang="es-CL" dirty="0"/>
          </a:p>
          <a:p>
            <a:pPr algn="just"/>
            <a:r>
              <a:rPr lang="es-CL" dirty="0" smtClean="0"/>
              <a:t>Comenzando </a:t>
            </a:r>
            <a:r>
              <a:rPr lang="es-CL" dirty="0"/>
              <a:t>el siglo XX, el científico Henry </a:t>
            </a:r>
            <a:r>
              <a:rPr lang="es-CL" dirty="0" err="1"/>
              <a:t>Moseley</a:t>
            </a:r>
            <a:r>
              <a:rPr lang="es-CL" dirty="0"/>
              <a:t>, ayudante de </a:t>
            </a:r>
            <a:r>
              <a:rPr lang="es-CL" dirty="0" err="1"/>
              <a:t>Rutherford</a:t>
            </a:r>
            <a:r>
              <a:rPr lang="es-CL" dirty="0" smtClean="0"/>
              <a:t>, designó </a:t>
            </a:r>
            <a:r>
              <a:rPr lang="es-CL" dirty="0"/>
              <a:t>un </a:t>
            </a:r>
            <a:r>
              <a:rPr lang="es-CL" b="1" dirty="0"/>
              <a:t>número a cada elemento que se conocía hasta entonces</a:t>
            </a:r>
            <a:r>
              <a:rPr lang="es-CL" dirty="0"/>
              <a:t>. Este número</a:t>
            </a:r>
            <a:r>
              <a:rPr lang="es-CL" dirty="0" smtClean="0"/>
              <a:t>, llamado </a:t>
            </a:r>
            <a:r>
              <a:rPr lang="es-CL" dirty="0"/>
              <a:t>número </a:t>
            </a:r>
            <a:r>
              <a:rPr lang="es-CL" b="1" dirty="0"/>
              <a:t>atómico (Z), </a:t>
            </a:r>
            <a:r>
              <a:rPr lang="es-CL" dirty="0"/>
              <a:t>corresponde al número de protones </a:t>
            </a:r>
            <a:r>
              <a:rPr lang="es-CL" dirty="0" smtClean="0"/>
              <a:t>que hay </a:t>
            </a:r>
            <a:r>
              <a:rPr lang="es-CL" dirty="0"/>
              <a:t>en el núcleo, y que es propio de cada átomo. </a:t>
            </a:r>
            <a:r>
              <a:rPr lang="es-CL" dirty="0" smtClean="0"/>
              <a:t>Ahora</a:t>
            </a:r>
            <a:r>
              <a:rPr lang="es-CL" dirty="0"/>
              <a:t>, como el átomo </a:t>
            </a:r>
            <a:r>
              <a:rPr lang="es-CL" dirty="0" smtClean="0"/>
              <a:t>es eléctricamente </a:t>
            </a:r>
            <a:r>
              <a:rPr lang="es-CL" dirty="0"/>
              <a:t>neutro, posee igual cantidad de protones y electrones. Entonces,</a:t>
            </a:r>
          </a:p>
          <a:p>
            <a:pPr algn="just"/>
            <a:endParaRPr lang="es-CL" dirty="0"/>
          </a:p>
        </p:txBody>
      </p:sp>
      <p:sp>
        <p:nvSpPr>
          <p:cNvPr id="5" name="4 Rectángulo"/>
          <p:cNvSpPr/>
          <p:nvPr/>
        </p:nvSpPr>
        <p:spPr>
          <a:xfrm>
            <a:off x="2214546" y="2071678"/>
            <a:ext cx="120257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pPr lvl="0"/>
            <a:r>
              <a:rPr lang="es-CL" dirty="0">
                <a:solidFill>
                  <a:prstClr val="black"/>
                </a:solidFill>
              </a:rPr>
              <a:t>Z = p+ = e−</a:t>
            </a:r>
          </a:p>
        </p:txBody>
      </p:sp>
      <p:sp>
        <p:nvSpPr>
          <p:cNvPr id="6" name="5 CuadroTexto"/>
          <p:cNvSpPr txBox="1"/>
          <p:nvPr/>
        </p:nvSpPr>
        <p:spPr>
          <a:xfrm>
            <a:off x="5572132" y="0"/>
            <a:ext cx="3571868"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CL" b="1" dirty="0" smtClean="0"/>
              <a:t>Numero atómico (Z)= número de protones en el núcleo.</a:t>
            </a:r>
            <a:endParaRPr lang="es-CL" b="1" dirty="0"/>
          </a:p>
        </p:txBody>
      </p:sp>
      <p:sp>
        <p:nvSpPr>
          <p:cNvPr id="7" name="6 Flecha abajo"/>
          <p:cNvSpPr/>
          <p:nvPr/>
        </p:nvSpPr>
        <p:spPr>
          <a:xfrm>
            <a:off x="2643174" y="2571744"/>
            <a:ext cx="42862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7 CuadroTexto"/>
          <p:cNvSpPr txBox="1"/>
          <p:nvPr/>
        </p:nvSpPr>
        <p:spPr>
          <a:xfrm>
            <a:off x="0" y="3357562"/>
            <a:ext cx="91440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CL" b="1" dirty="0" smtClean="0"/>
              <a:t>El número atómico (Z)  es el número de protones (p+)   y también número de electrones (e-)</a:t>
            </a:r>
          </a:p>
          <a:p>
            <a:endParaRPr lang="es-CL" b="1" dirty="0"/>
          </a:p>
          <a:p>
            <a:r>
              <a:rPr lang="es-CL" b="1" dirty="0" smtClean="0"/>
              <a:t>Ejemplo: Si un átomo tiene número atómico 2, significa que tiene 2 protones y 2 electrones.</a:t>
            </a:r>
            <a:endParaRPr lang="es-CL"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a:srcRect/>
          <a:stretch>
            <a:fillRect/>
          </a:stretch>
        </p:blipFill>
        <p:spPr bwMode="auto">
          <a:xfrm>
            <a:off x="1" y="0"/>
            <a:ext cx="6500826" cy="41407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CuadroTexto"/>
          <p:cNvSpPr txBox="1"/>
          <p:nvPr/>
        </p:nvSpPr>
        <p:spPr>
          <a:xfrm>
            <a:off x="0" y="4500570"/>
            <a:ext cx="9144000" cy="646331"/>
          </a:xfrm>
          <a:prstGeom prst="rect">
            <a:avLst/>
          </a:prstGeom>
          <a:solidFill>
            <a:srgbClr val="FFFF00"/>
          </a:solidFill>
        </p:spPr>
        <p:txBody>
          <a:bodyPr wrap="square" rtlCol="0">
            <a:spAutoFit/>
          </a:bodyPr>
          <a:lstStyle/>
          <a:p>
            <a:pPr algn="just"/>
            <a:r>
              <a:rPr lang="es-CL" b="1" dirty="0" smtClean="0"/>
              <a:t>El átomo de litio tiene como número atómico (Z) 3, eso significa que tiene 3 electrones y 3 protones. </a:t>
            </a:r>
            <a:endParaRPr lang="es-CL" b="1" dirty="0"/>
          </a:p>
        </p:txBody>
      </p:sp>
      <p:sp>
        <p:nvSpPr>
          <p:cNvPr id="6" name="5 CuadroTexto"/>
          <p:cNvSpPr txBox="1"/>
          <p:nvPr/>
        </p:nvSpPr>
        <p:spPr>
          <a:xfrm>
            <a:off x="0" y="5429264"/>
            <a:ext cx="6786578"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CL" b="1" dirty="0" smtClean="0"/>
              <a:t>Actividad: ¿Cuál es el número atómico de los siguientes elementos?</a:t>
            </a:r>
          </a:p>
          <a:p>
            <a:r>
              <a:rPr lang="es-CL" dirty="0" smtClean="0"/>
              <a:t>Número atómico del Calcio:</a:t>
            </a:r>
          </a:p>
          <a:p>
            <a:r>
              <a:rPr lang="es-CL" dirty="0" smtClean="0"/>
              <a:t>Número atómico del Titanio:</a:t>
            </a:r>
          </a:p>
          <a:p>
            <a:r>
              <a:rPr lang="es-CL" dirty="0" smtClean="0"/>
              <a:t>Número atómico del Hierro:</a:t>
            </a:r>
            <a:endParaRPr lang="es-CL" dirty="0"/>
          </a:p>
        </p:txBody>
      </p:sp>
      <p:sp>
        <p:nvSpPr>
          <p:cNvPr id="7" name="6 CuadroTexto"/>
          <p:cNvSpPr txBox="1"/>
          <p:nvPr/>
        </p:nvSpPr>
        <p:spPr>
          <a:xfrm>
            <a:off x="6858016" y="0"/>
            <a:ext cx="2285984" cy="132343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sz="2000" dirty="0" smtClean="0"/>
              <a:t>El número atómico se representa con una letra </a:t>
            </a:r>
            <a:r>
              <a:rPr lang="es-CL" sz="2000" b="1" dirty="0" smtClean="0"/>
              <a:t>Z</a:t>
            </a:r>
            <a:r>
              <a:rPr lang="es-CL" sz="2000" dirty="0" smtClean="0"/>
              <a:t> mayúscula.</a:t>
            </a:r>
            <a:endParaRPr lang="es-CL" sz="2000" dirty="0"/>
          </a:p>
        </p:txBody>
      </p:sp>
      <p:sp>
        <p:nvSpPr>
          <p:cNvPr id="8" name="7 CuadroTexto"/>
          <p:cNvSpPr txBox="1"/>
          <p:nvPr/>
        </p:nvSpPr>
        <p:spPr>
          <a:xfrm>
            <a:off x="6357950" y="2143116"/>
            <a:ext cx="2285984" cy="73866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sz="1400" i="1" dirty="0" smtClean="0"/>
              <a:t>No copies el fragmento de la tabla periódica en el cuaderno.</a:t>
            </a:r>
            <a:endParaRPr lang="es-CL" sz="14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0"/>
            <a:ext cx="3105722" cy="400110"/>
          </a:xfrm>
          <a:prstGeom prst="rect">
            <a:avLst/>
          </a:prstGeom>
          <a:solidFill>
            <a:srgbClr val="FFFF00"/>
          </a:solidFill>
        </p:spPr>
        <p:txBody>
          <a:bodyPr wrap="none">
            <a:spAutoFit/>
          </a:bodyPr>
          <a:lstStyle/>
          <a:p>
            <a:r>
              <a:rPr lang="es-CL" sz="2000" b="1" dirty="0"/>
              <a:t>¿Qué es el número másico?</a:t>
            </a:r>
          </a:p>
        </p:txBody>
      </p:sp>
      <p:sp>
        <p:nvSpPr>
          <p:cNvPr id="5" name="4 Rectángulo"/>
          <p:cNvSpPr/>
          <p:nvPr/>
        </p:nvSpPr>
        <p:spPr>
          <a:xfrm>
            <a:off x="0" y="500042"/>
            <a:ext cx="6643702" cy="923330"/>
          </a:xfrm>
          <a:prstGeom prst="rect">
            <a:avLst/>
          </a:prstGeom>
          <a:solidFill>
            <a:srgbClr val="FFFF00"/>
          </a:solidFill>
        </p:spPr>
        <p:txBody>
          <a:bodyPr wrap="square">
            <a:spAutoFit/>
          </a:bodyPr>
          <a:lstStyle/>
          <a:p>
            <a:pPr algn="just"/>
            <a:r>
              <a:rPr lang="es-CL" b="1" dirty="0"/>
              <a:t>El número másico (A)</a:t>
            </a:r>
            <a:r>
              <a:rPr lang="es-CL" dirty="0"/>
              <a:t> corresponde a la suma de </a:t>
            </a:r>
            <a:r>
              <a:rPr lang="es-CL" b="1" dirty="0"/>
              <a:t>protones y neutrones</a:t>
            </a:r>
            <a:r>
              <a:rPr lang="es-CL" dirty="0"/>
              <a:t> </a:t>
            </a:r>
            <a:r>
              <a:rPr lang="es-CL" dirty="0" smtClean="0"/>
              <a:t>presentes en </a:t>
            </a:r>
            <a:r>
              <a:rPr lang="es-CL" dirty="0"/>
              <a:t>el núcleo del átomo. Este número se representa con la expresión:</a:t>
            </a:r>
          </a:p>
        </p:txBody>
      </p:sp>
      <p:sp>
        <p:nvSpPr>
          <p:cNvPr id="6" name="5 CuadroTexto"/>
          <p:cNvSpPr txBox="1"/>
          <p:nvPr/>
        </p:nvSpPr>
        <p:spPr>
          <a:xfrm>
            <a:off x="6858016" y="0"/>
            <a:ext cx="2285984" cy="132343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sz="2000" dirty="0" smtClean="0"/>
              <a:t>El número másico se representa con una letra </a:t>
            </a:r>
            <a:r>
              <a:rPr lang="es-CL" sz="2000" b="1" dirty="0" smtClean="0"/>
              <a:t>A</a:t>
            </a:r>
            <a:r>
              <a:rPr lang="es-CL" sz="2000" dirty="0" smtClean="0"/>
              <a:t> mayúscula.</a:t>
            </a:r>
            <a:endParaRPr lang="es-CL" sz="2000" dirty="0"/>
          </a:p>
        </p:txBody>
      </p:sp>
      <p:sp>
        <p:nvSpPr>
          <p:cNvPr id="7" name="6 Rectángulo"/>
          <p:cNvSpPr/>
          <p:nvPr/>
        </p:nvSpPr>
        <p:spPr>
          <a:xfrm>
            <a:off x="3000364" y="1214422"/>
            <a:ext cx="98937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a:t>A = Z + n</a:t>
            </a:r>
          </a:p>
        </p:txBody>
      </p:sp>
      <p:sp>
        <p:nvSpPr>
          <p:cNvPr id="8" name="7 Rectángulo"/>
          <p:cNvSpPr/>
          <p:nvPr/>
        </p:nvSpPr>
        <p:spPr>
          <a:xfrm>
            <a:off x="2428860" y="1928802"/>
            <a:ext cx="242688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smtClean="0"/>
              <a:t>Nº atómico + neutrones</a:t>
            </a:r>
            <a:endParaRPr lang="es-CL" dirty="0"/>
          </a:p>
        </p:txBody>
      </p:sp>
      <p:sp>
        <p:nvSpPr>
          <p:cNvPr id="9" name="8 Flecha abajo"/>
          <p:cNvSpPr/>
          <p:nvPr/>
        </p:nvSpPr>
        <p:spPr>
          <a:xfrm>
            <a:off x="3500430" y="1571612"/>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9 Rectángulo"/>
          <p:cNvSpPr/>
          <p:nvPr/>
        </p:nvSpPr>
        <p:spPr>
          <a:xfrm>
            <a:off x="0" y="2500306"/>
            <a:ext cx="6929454" cy="369332"/>
          </a:xfrm>
          <a:prstGeom prst="rect">
            <a:avLst/>
          </a:prstGeom>
          <a:solidFill>
            <a:srgbClr val="FFFF00"/>
          </a:solidFill>
        </p:spPr>
        <p:txBody>
          <a:bodyPr wrap="square">
            <a:spAutoFit/>
          </a:bodyPr>
          <a:lstStyle/>
          <a:p>
            <a:r>
              <a:rPr lang="es-CL" b="1" dirty="0"/>
              <a:t>De este se puede calcular el número de neutrones, despejando n</a:t>
            </a:r>
          </a:p>
        </p:txBody>
      </p:sp>
      <p:sp>
        <p:nvSpPr>
          <p:cNvPr id="11" name="10 CuadroTexto"/>
          <p:cNvSpPr txBox="1"/>
          <p:nvPr/>
        </p:nvSpPr>
        <p:spPr>
          <a:xfrm>
            <a:off x="7072330" y="1500174"/>
            <a:ext cx="2071670" cy="1015663"/>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sz="2000" dirty="0" smtClean="0"/>
              <a:t>Los neutrones se representan con una </a:t>
            </a:r>
            <a:r>
              <a:rPr lang="es-CL" sz="2000" b="1" dirty="0" smtClean="0"/>
              <a:t>n</a:t>
            </a:r>
            <a:r>
              <a:rPr lang="es-CL" sz="2000" dirty="0" smtClean="0"/>
              <a:t> minúscula</a:t>
            </a:r>
            <a:endParaRPr lang="es-CL" sz="2000" dirty="0"/>
          </a:p>
        </p:txBody>
      </p:sp>
      <p:sp>
        <p:nvSpPr>
          <p:cNvPr id="12" name="11 Rectángulo"/>
          <p:cNvSpPr/>
          <p:nvPr/>
        </p:nvSpPr>
        <p:spPr>
          <a:xfrm>
            <a:off x="3143240" y="3000372"/>
            <a:ext cx="98937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a:t>n = A − Z</a:t>
            </a:r>
          </a:p>
        </p:txBody>
      </p:sp>
      <p:sp>
        <p:nvSpPr>
          <p:cNvPr id="13" name="12 Rectángulo"/>
          <p:cNvSpPr/>
          <p:nvPr/>
        </p:nvSpPr>
        <p:spPr>
          <a:xfrm>
            <a:off x="0" y="3571876"/>
            <a:ext cx="9144000" cy="646331"/>
          </a:xfrm>
          <a:prstGeom prst="rect">
            <a:avLst/>
          </a:prstGeom>
          <a:solidFill>
            <a:srgbClr val="FFFF00"/>
          </a:solidFill>
        </p:spPr>
        <p:txBody>
          <a:bodyPr wrap="square">
            <a:spAutoFit/>
          </a:bodyPr>
          <a:lstStyle/>
          <a:p>
            <a:r>
              <a:rPr lang="es-CL" b="1" dirty="0"/>
              <a:t>Para representar los valores de Z y A de un átomo, se utiliza la siguiente simbología</a:t>
            </a:r>
            <a:r>
              <a:rPr lang="es-CL" b="1" dirty="0" smtClean="0"/>
              <a:t>, donde </a:t>
            </a:r>
            <a:r>
              <a:rPr lang="es-CL" b="1" dirty="0"/>
              <a:t>X es el elemento químico.</a:t>
            </a:r>
          </a:p>
        </p:txBody>
      </p:sp>
      <p:pic>
        <p:nvPicPr>
          <p:cNvPr id="19458" name="Picture 2"/>
          <p:cNvPicPr>
            <a:picLocks noChangeAspect="1" noChangeArrowheads="1"/>
          </p:cNvPicPr>
          <p:nvPr/>
        </p:nvPicPr>
        <p:blipFill>
          <a:blip r:embed="rId2"/>
          <a:srcRect/>
          <a:stretch>
            <a:fillRect/>
          </a:stretch>
        </p:blipFill>
        <p:spPr bwMode="auto">
          <a:xfrm>
            <a:off x="2500298" y="4357694"/>
            <a:ext cx="3425777" cy="7143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cxnSp>
        <p:nvCxnSpPr>
          <p:cNvPr id="17" name="16 Conector recto de flecha"/>
          <p:cNvCxnSpPr/>
          <p:nvPr/>
        </p:nvCxnSpPr>
        <p:spPr>
          <a:xfrm rot="10800000">
            <a:off x="2000232" y="4572008"/>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17 Conector recto de flecha"/>
          <p:cNvCxnSpPr/>
          <p:nvPr/>
        </p:nvCxnSpPr>
        <p:spPr>
          <a:xfrm rot="10800000">
            <a:off x="2071670" y="4929198"/>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18 Rectángulo"/>
          <p:cNvSpPr/>
          <p:nvPr/>
        </p:nvSpPr>
        <p:spPr>
          <a:xfrm>
            <a:off x="285720" y="4357694"/>
            <a:ext cx="1661802"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smtClean="0"/>
              <a:t>Número másico</a:t>
            </a:r>
            <a:endParaRPr lang="es-CL" dirty="0"/>
          </a:p>
        </p:txBody>
      </p:sp>
      <p:sp>
        <p:nvSpPr>
          <p:cNvPr id="20" name="19 Rectángulo"/>
          <p:cNvSpPr/>
          <p:nvPr/>
        </p:nvSpPr>
        <p:spPr>
          <a:xfrm>
            <a:off x="214282" y="4786322"/>
            <a:ext cx="1766446"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smtClean="0"/>
              <a:t>Número atómico</a:t>
            </a:r>
            <a:endParaRPr lang="es-CL" dirty="0"/>
          </a:p>
        </p:txBody>
      </p:sp>
      <p:sp>
        <p:nvSpPr>
          <p:cNvPr id="21" name="20 Rectángulo"/>
          <p:cNvSpPr/>
          <p:nvPr/>
        </p:nvSpPr>
        <p:spPr>
          <a:xfrm>
            <a:off x="0" y="5657671"/>
            <a:ext cx="9144000" cy="923330"/>
          </a:xfrm>
          <a:prstGeom prst="rect">
            <a:avLst/>
          </a:prstGeom>
          <a:solidFill>
            <a:srgbClr val="FFFF00"/>
          </a:solidFill>
        </p:spPr>
        <p:txBody>
          <a:bodyPr wrap="square">
            <a:spAutoFit/>
          </a:bodyPr>
          <a:lstStyle/>
          <a:p>
            <a:pPr algn="just"/>
            <a:r>
              <a:rPr lang="es-CL" b="1" dirty="0"/>
              <a:t>Entonces,</a:t>
            </a:r>
          </a:p>
          <a:p>
            <a:pPr algn="just"/>
            <a:r>
              <a:rPr lang="es-CL" b="1" dirty="0"/>
              <a:t>el elemento es carbono (C</a:t>
            </a:r>
            <a:r>
              <a:rPr lang="es-CL" b="1" dirty="0" smtClean="0"/>
              <a:t>); como </a:t>
            </a:r>
            <a:r>
              <a:rPr lang="es-CL" b="1" dirty="0"/>
              <a:t>el Z es 6, tiene 6 protones y como es neutro tiene 6 electrones</a:t>
            </a:r>
            <a:r>
              <a:rPr lang="es-CL" b="1" dirty="0" smtClean="0"/>
              <a:t>; de </a:t>
            </a:r>
            <a:r>
              <a:rPr lang="es-CL" b="1" dirty="0"/>
              <a:t>la expresión de la masa atómica se puede calcular que tiene 6 </a:t>
            </a:r>
            <a:r>
              <a:rPr lang="es-CL" b="1" dirty="0" smtClean="0"/>
              <a:t>neutrones.</a:t>
            </a:r>
            <a:endParaRPr lang="es-CL"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0" y="571480"/>
            <a:ext cx="3425777" cy="7143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CuadroTexto"/>
          <p:cNvSpPr txBox="1"/>
          <p:nvPr/>
        </p:nvSpPr>
        <p:spPr>
          <a:xfrm>
            <a:off x="0" y="0"/>
            <a:ext cx="2357422" cy="369332"/>
          </a:xfrm>
          <a:prstGeom prst="rect">
            <a:avLst/>
          </a:prstGeom>
          <a:solidFill>
            <a:srgbClr val="FFFF00"/>
          </a:solidFill>
        </p:spPr>
        <p:txBody>
          <a:bodyPr wrap="square" rtlCol="0">
            <a:spAutoFit/>
          </a:bodyPr>
          <a:lstStyle/>
          <a:p>
            <a:r>
              <a:rPr lang="es-CL" b="1" dirty="0" smtClean="0"/>
              <a:t>Para entender mejor: </a:t>
            </a:r>
            <a:endParaRPr lang="es-CL" b="1" dirty="0"/>
          </a:p>
        </p:txBody>
      </p:sp>
      <p:sp>
        <p:nvSpPr>
          <p:cNvPr id="6" name="5 CuadroTexto"/>
          <p:cNvSpPr txBox="1"/>
          <p:nvPr/>
        </p:nvSpPr>
        <p:spPr>
          <a:xfrm>
            <a:off x="4214810" y="428604"/>
            <a:ext cx="3071834" cy="923330"/>
          </a:xfrm>
          <a:prstGeom prst="rect">
            <a:avLst/>
          </a:prstGeom>
          <a:solidFill>
            <a:srgbClr val="FFFF00"/>
          </a:solidFill>
        </p:spPr>
        <p:txBody>
          <a:bodyPr wrap="square" rtlCol="0">
            <a:spAutoFit/>
          </a:bodyPr>
          <a:lstStyle/>
          <a:p>
            <a:r>
              <a:rPr lang="es-CL" b="1" dirty="0" smtClean="0"/>
              <a:t>Número másico: 12</a:t>
            </a:r>
          </a:p>
          <a:p>
            <a:endParaRPr lang="es-CL" b="1" dirty="0"/>
          </a:p>
          <a:p>
            <a:r>
              <a:rPr lang="es-CL" b="1" dirty="0" smtClean="0"/>
              <a:t>Número atómico: 6 </a:t>
            </a:r>
            <a:endParaRPr lang="es-CL" b="1" dirty="0"/>
          </a:p>
        </p:txBody>
      </p:sp>
      <p:sp>
        <p:nvSpPr>
          <p:cNvPr id="7" name="6 CuadroTexto"/>
          <p:cNvSpPr txBox="1"/>
          <p:nvPr/>
        </p:nvSpPr>
        <p:spPr>
          <a:xfrm>
            <a:off x="0" y="1643050"/>
            <a:ext cx="9144000" cy="830997"/>
          </a:xfrm>
          <a:prstGeom prst="rect">
            <a:avLst/>
          </a:prstGeom>
          <a:solidFill>
            <a:srgbClr val="FFFF00"/>
          </a:solidFill>
        </p:spPr>
        <p:txBody>
          <a:bodyPr wrap="square" rtlCol="0">
            <a:spAutoFit/>
          </a:bodyPr>
          <a:lstStyle/>
          <a:p>
            <a:pPr algn="just"/>
            <a:r>
              <a:rPr lang="es-CL" sz="2400" b="1" dirty="0" smtClean="0"/>
              <a:t>Ejercitemos: </a:t>
            </a:r>
            <a:r>
              <a:rPr lang="es-CL" sz="2400" dirty="0" smtClean="0"/>
              <a:t>Busquemos cual es el : </a:t>
            </a:r>
            <a:r>
              <a:rPr lang="es-CL" sz="2400" dirty="0"/>
              <a:t>Z, A, p+, e− y n, para los siguientes átomos:</a:t>
            </a:r>
            <a:r>
              <a:rPr lang="es-CL" sz="2400" b="1" dirty="0" smtClean="0"/>
              <a:t> </a:t>
            </a:r>
            <a:endParaRPr lang="es-CL" sz="2400" b="1" dirty="0"/>
          </a:p>
        </p:txBody>
      </p:sp>
      <p:pic>
        <p:nvPicPr>
          <p:cNvPr id="20482" name="Picture 2"/>
          <p:cNvPicPr>
            <a:picLocks noChangeAspect="1" noChangeArrowheads="1"/>
          </p:cNvPicPr>
          <p:nvPr/>
        </p:nvPicPr>
        <p:blipFill>
          <a:blip r:embed="rId3"/>
          <a:srcRect/>
          <a:stretch>
            <a:fillRect/>
          </a:stretch>
        </p:blipFill>
        <p:spPr bwMode="auto">
          <a:xfrm>
            <a:off x="428596" y="2928934"/>
            <a:ext cx="1143008" cy="11730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9" name="8 Rectángulo"/>
          <p:cNvSpPr/>
          <p:nvPr/>
        </p:nvSpPr>
        <p:spPr>
          <a:xfrm>
            <a:off x="1857356" y="2928934"/>
            <a:ext cx="3000396" cy="1938992"/>
          </a:xfrm>
          <a:prstGeom prst="rect">
            <a:avLst/>
          </a:prstGeom>
        </p:spPr>
        <p:txBody>
          <a:bodyPr wrap="square">
            <a:spAutoFit/>
          </a:bodyPr>
          <a:lstStyle/>
          <a:p>
            <a:r>
              <a:rPr lang="es-CL" sz="2400" dirty="0" smtClean="0"/>
              <a:t>Z= 3</a:t>
            </a:r>
          </a:p>
          <a:p>
            <a:r>
              <a:rPr lang="es-CL" sz="2400" dirty="0" smtClean="0"/>
              <a:t>A= 7</a:t>
            </a:r>
          </a:p>
          <a:p>
            <a:r>
              <a:rPr lang="es-CL" sz="2400" dirty="0" smtClean="0"/>
              <a:t>p+= 3</a:t>
            </a:r>
          </a:p>
          <a:p>
            <a:r>
              <a:rPr lang="es-CL" sz="2400" dirty="0" smtClean="0"/>
              <a:t>e−= 3</a:t>
            </a:r>
          </a:p>
          <a:p>
            <a:r>
              <a:rPr lang="es-CL" sz="2400" dirty="0" smtClean="0"/>
              <a:t>n = 4 </a:t>
            </a:r>
            <a:endParaRPr lang="es-CL" sz="2400" i="1" dirty="0" smtClean="0"/>
          </a:p>
        </p:txBody>
      </p:sp>
      <p:sp>
        <p:nvSpPr>
          <p:cNvPr id="10" name="9 Rectángulo"/>
          <p:cNvSpPr/>
          <p:nvPr/>
        </p:nvSpPr>
        <p:spPr>
          <a:xfrm>
            <a:off x="2428860" y="5286388"/>
            <a:ext cx="98937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a:t>A = Z + n</a:t>
            </a:r>
          </a:p>
        </p:txBody>
      </p:sp>
      <p:sp>
        <p:nvSpPr>
          <p:cNvPr id="11" name="10 Rectángulo"/>
          <p:cNvSpPr/>
          <p:nvPr/>
        </p:nvSpPr>
        <p:spPr>
          <a:xfrm>
            <a:off x="5357818" y="5286388"/>
            <a:ext cx="98937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s-CL" dirty="0"/>
              <a:t>n = A − Z</a:t>
            </a:r>
          </a:p>
        </p:txBody>
      </p:sp>
      <p:pic>
        <p:nvPicPr>
          <p:cNvPr id="20484" name="Picture 4" descr="Render 3D De La Estructura Del átomo De Litio Aislado Sobre Fondo Blanco  Los Protones Se Representan Como Esferas Rojas, El Neutrón Como Esferas  Amarillas, Los Electrones Como Esferas Azules Fotos, Retratos,"/>
          <p:cNvPicPr>
            <a:picLocks noChangeAspect="1" noChangeArrowheads="1"/>
          </p:cNvPicPr>
          <p:nvPr/>
        </p:nvPicPr>
        <p:blipFill>
          <a:blip r:embed="rId4" cstate="print"/>
          <a:srcRect l="4602" t="6674" r="3399" b="3889"/>
          <a:stretch>
            <a:fillRect/>
          </a:stretch>
        </p:blipFill>
        <p:spPr bwMode="auto">
          <a:xfrm>
            <a:off x="6072198" y="2357430"/>
            <a:ext cx="2786082" cy="26981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 name="12 Rectángulo"/>
          <p:cNvSpPr/>
          <p:nvPr/>
        </p:nvSpPr>
        <p:spPr>
          <a:xfrm>
            <a:off x="285720" y="5286388"/>
            <a:ext cx="6357982" cy="369332"/>
          </a:xfrm>
          <a:prstGeom prst="rect">
            <a:avLst/>
          </a:prstGeom>
        </p:spPr>
        <p:txBody>
          <a:bodyPr wrap="square">
            <a:spAutoFit/>
          </a:bodyPr>
          <a:lstStyle/>
          <a:p>
            <a:r>
              <a:rPr lang="es-CL" i="1" dirty="0" smtClean="0"/>
              <a:t>Recuerda la formula:                         debes despejar </a:t>
            </a:r>
            <a:r>
              <a:rPr lang="es-CL" b="1" i="1" dirty="0" smtClean="0"/>
              <a:t>n</a:t>
            </a:r>
            <a:r>
              <a:rPr lang="es-CL" i="1" dirty="0" smtClean="0"/>
              <a:t> </a:t>
            </a:r>
            <a:endParaRPr lang="es-CL" sz="2800" i="1" dirty="0"/>
          </a:p>
        </p:txBody>
      </p:sp>
      <p:sp>
        <p:nvSpPr>
          <p:cNvPr id="14" name="13 Rectángulo"/>
          <p:cNvSpPr/>
          <p:nvPr/>
        </p:nvSpPr>
        <p:spPr>
          <a:xfrm>
            <a:off x="7000860" y="5857892"/>
            <a:ext cx="2143140" cy="64633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s-CL" dirty="0" smtClean="0"/>
              <a:t>Representación del átomo de litio</a:t>
            </a:r>
            <a:endParaRPr lang="es-CL" dirty="0"/>
          </a:p>
        </p:txBody>
      </p:sp>
      <p:sp>
        <p:nvSpPr>
          <p:cNvPr id="15" name="14 Flecha arriba"/>
          <p:cNvSpPr/>
          <p:nvPr/>
        </p:nvSpPr>
        <p:spPr>
          <a:xfrm>
            <a:off x="7643834" y="5214950"/>
            <a:ext cx="500066" cy="57150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17" name="16 Conector recto de flecha"/>
          <p:cNvCxnSpPr/>
          <p:nvPr/>
        </p:nvCxnSpPr>
        <p:spPr>
          <a:xfrm rot="10800000" flipV="1">
            <a:off x="1142976" y="4786322"/>
            <a:ext cx="785818" cy="50006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817</Words>
  <Application>Microsoft Office PowerPoint</Application>
  <PresentationFormat>Presentación en pantalla (4:3)</PresentationFormat>
  <Paragraphs>81</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IMPORTANTE: RETROALIMENTACIÓN DE EVALUACIÓN FORMATIVA (28 AL 2 DE OCTUBRE)</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IMPORTANTE: RETROALIMENTACIÓN DE EVALUACIÓN FORMATIVA (28 AL 2 DE OCTUBRE)</dc:title>
  <dc:creator>Paulina</dc:creator>
  <cp:lastModifiedBy>Paulina</cp:lastModifiedBy>
  <cp:revision>2</cp:revision>
  <dcterms:created xsi:type="dcterms:W3CDTF">2020-10-04T04:15:53Z</dcterms:created>
  <dcterms:modified xsi:type="dcterms:W3CDTF">2020-10-04T22:00:42Z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439352</vt:lpwstr>
  </property>
  <property fmtid="{D5CDD505-2E9C-101B-9397-08002B2CF9AE}" name="NXPowerLiteSettings" pid="3">
    <vt:lpwstr>C7000400038000</vt:lpwstr>
  </property>
  <property fmtid="{D5CDD505-2E9C-101B-9397-08002B2CF9AE}" name="NXPowerLiteVersion" pid="4">
    <vt:lpwstr>S9.0.1</vt:lpwstr>
  </property>
</Properties>
</file>