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9/5/2020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18960"/>
            <a:ext cx="8689976" cy="2509213"/>
          </a:xfrm>
        </p:spPr>
        <p:txBody>
          <a:bodyPr/>
          <a:lstStyle/>
          <a:p>
            <a:r>
              <a:rPr lang="es-CL" dirty="0" smtClean="0"/>
              <a:t>la </a:t>
            </a:r>
            <a:r>
              <a:rPr lang="es-CL" dirty="0"/>
              <a:t>educación </a:t>
            </a:r>
            <a:r>
              <a:rPr lang="es-CL" dirty="0" smtClean="0"/>
              <a:t>física en tiempos modernos</a:t>
            </a:r>
            <a:endParaRPr lang="es-CL" dirty="0"/>
          </a:p>
        </p:txBody>
      </p:sp>
      <p:sp>
        <p:nvSpPr>
          <p:cNvPr id="3" name="Subtítulo 2"/>
          <p:cNvSpPr>
            <a:spLocks noGrp="1"/>
          </p:cNvSpPr>
          <p:nvPr>
            <p:ph type="subTitle" idx="1"/>
          </p:nvPr>
        </p:nvSpPr>
        <p:spPr>
          <a:xfrm>
            <a:off x="0" y="3982779"/>
            <a:ext cx="8689976" cy="1371599"/>
          </a:xfrm>
        </p:spPr>
        <p:txBody>
          <a:bodyPr>
            <a:normAutofit fontScale="55000" lnSpcReduction="20000"/>
          </a:bodyPr>
          <a:lstStyle/>
          <a:p>
            <a:r>
              <a:rPr lang="es-CL" dirty="0"/>
              <a:t>OA Priorizado OA 05: Promover y participar en una variedad de actividades físicas y/o deportivas de su interés y que se desarrollan en su comunidad escolar y/o en su entorno; por ejemplo: Promover la práctica regular de actividad física y deportiva. Participar en la organización de una variedad de actividades físicas y/o deportivas que sean de interés personal y de la comunidad. Utilizar estrategias para promover la práctica regular de actividad física; por ejemplo: elaborar afiches o diarios murales, entre otros.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56" y="1473566"/>
            <a:ext cx="2867427" cy="5030574"/>
          </a:xfrm>
          <a:prstGeom prst="rect">
            <a:avLst/>
          </a:prstGeom>
        </p:spPr>
      </p:pic>
    </p:spTree>
    <p:extLst>
      <p:ext uri="{BB962C8B-B14F-4D97-AF65-F5344CB8AC3E}">
        <p14:creationId xmlns:p14="http://schemas.microsoft.com/office/powerpoint/2010/main" val="258598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106957" y="718597"/>
            <a:ext cx="10363826" cy="3424107"/>
          </a:xfrm>
        </p:spPr>
        <p:txBody>
          <a:bodyPr>
            <a:normAutofit/>
          </a:bodyPr>
          <a:lstStyle/>
          <a:p>
            <a:pPr marL="0" indent="0">
              <a:buNone/>
            </a:pPr>
            <a:r>
              <a:rPr lang="es-CL" sz="1400" dirty="0"/>
              <a:t>En Italia el juego de pala era uno de los ejercicios de los caballeros: Anónimo 1570-80</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169" y="1209607"/>
            <a:ext cx="6946073" cy="4814474"/>
          </a:xfrm>
          <a:prstGeom prst="rect">
            <a:avLst/>
          </a:prstGeom>
        </p:spPr>
      </p:pic>
    </p:spTree>
    <p:extLst>
      <p:ext uri="{BB962C8B-B14F-4D97-AF65-F5344CB8AC3E}">
        <p14:creationId xmlns:p14="http://schemas.microsoft.com/office/powerpoint/2010/main" val="22460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042562" y="821627"/>
            <a:ext cx="10363826" cy="3424107"/>
          </a:xfrm>
        </p:spPr>
        <p:txBody>
          <a:bodyPr>
            <a:normAutofit/>
          </a:bodyPr>
          <a:lstStyle/>
          <a:p>
            <a:pPr marL="0" indent="0">
              <a:buNone/>
            </a:pPr>
            <a:r>
              <a:rPr lang="es-CL" sz="1400" dirty="0"/>
              <a:t>A partir del siglo XVII se puso de moda entre la gente elegante del norte de Francia, pasando a jugarse en lugares </a:t>
            </a:r>
            <a:r>
              <a:rPr lang="es-CL" sz="1400" dirty="0" smtClean="0"/>
              <a:t>cerrados</a:t>
            </a:r>
          </a:p>
          <a:p>
            <a:pPr marL="0" indent="0">
              <a:buNone/>
            </a:pPr>
            <a:endParaRPr lang="es-CL" sz="1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0" y="1279302"/>
            <a:ext cx="3575698" cy="4751758"/>
          </a:xfrm>
          <a:prstGeom prst="rect">
            <a:avLst/>
          </a:prstGeom>
        </p:spPr>
      </p:pic>
    </p:spTree>
    <p:extLst>
      <p:ext uri="{BB962C8B-B14F-4D97-AF65-F5344CB8AC3E}">
        <p14:creationId xmlns:p14="http://schemas.microsoft.com/office/powerpoint/2010/main" val="346697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16720" y="1818714"/>
            <a:ext cx="3065173" cy="4833224"/>
          </a:xfrm>
        </p:spPr>
      </p:pic>
      <p:sp>
        <p:nvSpPr>
          <p:cNvPr id="5" name="Rectángulo 4"/>
          <p:cNvSpPr/>
          <p:nvPr/>
        </p:nvSpPr>
        <p:spPr>
          <a:xfrm>
            <a:off x="1021410" y="726411"/>
            <a:ext cx="10762758" cy="3108543"/>
          </a:xfrm>
          <a:prstGeom prst="rect">
            <a:avLst/>
          </a:prstGeom>
        </p:spPr>
        <p:txBody>
          <a:bodyPr wrap="square">
            <a:spAutoFit/>
          </a:bodyPr>
          <a:lstStyle/>
          <a:p>
            <a:r>
              <a:rPr lang="es-CL" sz="1400" dirty="0" smtClean="0"/>
              <a:t>EL POLO ES UN DEPORTE EN EL QUE DOS EQUIPOS CONTRARIOS, MONTADOS A CABALLO, INTENTAN LLEVAR UNA PEQUEÑA PELOTA HACIA LA PORTERÍA DEL RIVAL, FORMADA POR DOS POSTES</a:t>
            </a:r>
          </a:p>
          <a:p>
            <a:endParaRPr lang="es-CL" sz="1400" dirty="0"/>
          </a:p>
          <a:p>
            <a:endParaRPr lang="es-CL" sz="1400" dirty="0" smtClean="0"/>
          </a:p>
          <a:p>
            <a:r>
              <a:rPr lang="es-CL" sz="1400" dirty="0" smtClean="0"/>
              <a:t>LA PRIMERA ESCUELA DE EQUITACIÓN FUE FUNDADA POR EL CONDE DE FIASCHI EN EL AÑO 1539 EN LA CIUDAD ITALIANA DE FERRARA, Y TODO APUNTA A QUE FUE LA PRIMERA ESCUELA DE EQUITACIÓN DE LA QUE SE TIENE NOTICIA.</a:t>
            </a:r>
          </a:p>
          <a:p>
            <a:endParaRPr lang="es-CL" sz="1400" dirty="0" smtClean="0"/>
          </a:p>
          <a:p>
            <a:endParaRPr lang="es-CL" sz="1400" dirty="0"/>
          </a:p>
          <a:p>
            <a:endParaRPr lang="es-CL" sz="1400" dirty="0" smtClean="0"/>
          </a:p>
          <a:p>
            <a:endParaRPr lang="es-CL" sz="1400" dirty="0"/>
          </a:p>
          <a:p>
            <a:endParaRPr lang="es-CL" sz="1400" dirty="0" smtClean="0"/>
          </a:p>
          <a:p>
            <a:endParaRPr lang="es-CL" sz="1400" dirty="0"/>
          </a:p>
          <a:p>
            <a:endParaRPr lang="es-CL" sz="1400" dirty="0" smtClean="0"/>
          </a:p>
          <a:p>
            <a:endParaRPr lang="es-CL" sz="14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678" y="2589983"/>
            <a:ext cx="5074403" cy="3475966"/>
          </a:xfrm>
          <a:prstGeom prst="rect">
            <a:avLst/>
          </a:prstGeom>
        </p:spPr>
      </p:pic>
    </p:spTree>
    <p:extLst>
      <p:ext uri="{BB962C8B-B14F-4D97-AF65-F5344CB8AC3E}">
        <p14:creationId xmlns:p14="http://schemas.microsoft.com/office/powerpoint/2010/main" val="343548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0338" y="384721"/>
            <a:ext cx="10364451" cy="1596177"/>
          </a:xfrm>
        </p:spPr>
        <p:txBody>
          <a:bodyPr/>
          <a:lstStyle/>
          <a:p>
            <a:r>
              <a:rPr lang="es-CL" dirty="0" smtClean="0"/>
              <a:t>¡Actividad!</a:t>
            </a:r>
            <a:endParaRPr lang="es-CL" dirty="0"/>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46875" y="171976"/>
            <a:ext cx="3829050" cy="1676400"/>
          </a:xfrm>
        </p:spPr>
      </p:pic>
      <p:sp>
        <p:nvSpPr>
          <p:cNvPr id="5" name="CuadroTexto 4"/>
          <p:cNvSpPr txBox="1"/>
          <p:nvPr/>
        </p:nvSpPr>
        <p:spPr>
          <a:xfrm>
            <a:off x="241018" y="2193643"/>
            <a:ext cx="8834907" cy="4154984"/>
          </a:xfrm>
          <a:prstGeom prst="rect">
            <a:avLst/>
          </a:prstGeom>
          <a:noFill/>
        </p:spPr>
        <p:txBody>
          <a:bodyPr wrap="square" rtlCol="0">
            <a:spAutoFit/>
          </a:bodyPr>
          <a:lstStyle/>
          <a:p>
            <a:pPr algn="just"/>
            <a:r>
              <a:rPr lang="es-CL" sz="2200" dirty="0" smtClean="0"/>
              <a:t>Responde en tu cuaderno las siguientes preguntas:</a:t>
            </a:r>
          </a:p>
          <a:p>
            <a:pPr algn="just"/>
            <a:endParaRPr lang="es-CL" sz="2200" dirty="0"/>
          </a:p>
          <a:p>
            <a:pPr marL="342900" indent="-342900" algn="just">
              <a:buAutoNum type="arabicParenR"/>
            </a:pPr>
            <a:r>
              <a:rPr lang="es-CL" sz="2200" dirty="0" smtClean="0"/>
              <a:t>¿Qué deportes surgieron en los tiempos modernos?</a:t>
            </a:r>
          </a:p>
          <a:p>
            <a:pPr marL="342900" indent="-342900" algn="just">
              <a:buAutoNum type="arabicParenR"/>
            </a:pPr>
            <a:r>
              <a:rPr lang="es-CL" sz="2200" dirty="0" smtClean="0"/>
              <a:t>¿Cuál es la importancia de la Ilustración en el desarrollo de la educación física? </a:t>
            </a:r>
          </a:p>
          <a:p>
            <a:pPr marL="342900" indent="-342900" algn="just">
              <a:buAutoNum type="arabicParenR"/>
            </a:pPr>
            <a:r>
              <a:rPr lang="es-CL" sz="2200" dirty="0" smtClean="0"/>
              <a:t>¿Cuál es la importancia de estos personajes? ¿Qué descubrieron? </a:t>
            </a:r>
          </a:p>
          <a:p>
            <a:pPr algn="just"/>
            <a:endParaRPr lang="es-CL" sz="2200" dirty="0"/>
          </a:p>
          <a:p>
            <a:pPr algn="just"/>
            <a:r>
              <a:rPr lang="es-CL" sz="2200" dirty="0" smtClean="0"/>
              <a:t>-León </a:t>
            </a:r>
            <a:r>
              <a:rPr lang="es-CL" sz="2200" dirty="0"/>
              <a:t>Bautista </a:t>
            </a:r>
            <a:endParaRPr lang="es-CL" sz="2200" dirty="0" smtClean="0"/>
          </a:p>
          <a:p>
            <a:pPr algn="just"/>
            <a:r>
              <a:rPr lang="es-CL" sz="2200" dirty="0"/>
              <a:t>-Vittorio Da </a:t>
            </a:r>
            <a:r>
              <a:rPr lang="es-CL" sz="2200" dirty="0" err="1"/>
              <a:t>Feltre</a:t>
            </a:r>
            <a:r>
              <a:rPr lang="es-CL" sz="2200" dirty="0"/>
              <a:t> </a:t>
            </a:r>
            <a:endParaRPr lang="es-CL" sz="2200" dirty="0" smtClean="0"/>
          </a:p>
          <a:p>
            <a:pPr algn="just"/>
            <a:r>
              <a:rPr lang="es-CL" sz="2200" dirty="0"/>
              <a:t>-Mercurialis</a:t>
            </a:r>
            <a:endParaRPr lang="es-CL" sz="2200" dirty="0" smtClean="0"/>
          </a:p>
          <a:p>
            <a:pPr algn="just"/>
            <a:endParaRPr lang="es-CL" sz="2200" dirty="0" smtClean="0"/>
          </a:p>
          <a:p>
            <a:pPr marL="342900" indent="-342900" algn="just">
              <a:buAutoNum type="arabicParenR"/>
            </a:pPr>
            <a:endParaRPr lang="es-CL" sz="2200" dirty="0"/>
          </a:p>
        </p:txBody>
      </p:sp>
    </p:spTree>
    <p:extLst>
      <p:ext uri="{BB962C8B-B14F-4D97-AF65-F5344CB8AC3E}">
        <p14:creationId xmlns:p14="http://schemas.microsoft.com/office/powerpoint/2010/main" val="3425379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986" y="283667"/>
            <a:ext cx="10364451" cy="1596177"/>
          </a:xfrm>
        </p:spPr>
        <p:txBody>
          <a:bodyPr>
            <a:normAutofit/>
          </a:bodyPr>
          <a:lstStyle/>
          <a:p>
            <a:r>
              <a:rPr lang="es-CL" sz="2400" dirty="0"/>
              <a:t>Los numerosos tratados que se realizaron, en estos siglos, muestran la sensibilidad de los intelectuales en relación con la preparación física del hombre.</a:t>
            </a:r>
          </a:p>
        </p:txBody>
      </p:sp>
      <p:sp>
        <p:nvSpPr>
          <p:cNvPr id="3" name="Marcador de contenido 2"/>
          <p:cNvSpPr>
            <a:spLocks noGrp="1"/>
          </p:cNvSpPr>
          <p:nvPr>
            <p:ph sz="quarter" idx="13"/>
          </p:nvPr>
        </p:nvSpPr>
        <p:spPr>
          <a:xfrm>
            <a:off x="913774" y="2367092"/>
            <a:ext cx="10363826" cy="3776131"/>
          </a:xfrm>
        </p:spPr>
        <p:txBody>
          <a:bodyPr>
            <a:normAutofit/>
          </a:bodyPr>
          <a:lstStyle/>
          <a:p>
            <a:pPr algn="just"/>
            <a:r>
              <a:rPr lang="es-CL" sz="1600" dirty="0"/>
              <a:t>León Bautista Alberti, en su “Libro de la Familia”, habla de la Educación Física que hay que dispensar a los hijos y a los niños en general</a:t>
            </a:r>
            <a:r>
              <a:rPr lang="es-CL" sz="1600" dirty="0" smtClean="0"/>
              <a:t>. </a:t>
            </a:r>
            <a:r>
              <a:rPr lang="es-CL" sz="1600" dirty="0" err="1" smtClean="0"/>
              <a:t>Vergerio</a:t>
            </a:r>
            <a:r>
              <a:rPr lang="es-CL" sz="1600" dirty="0" smtClean="0"/>
              <a:t> </a:t>
            </a:r>
            <a:r>
              <a:rPr lang="es-CL" sz="1600" dirty="0"/>
              <a:t>en su obra “Educación del gentilhombre", realizó la primera exposición clara del nuevo concepto humanista de la educación como medio más apropiado para el cultivo de la técnica militar.</a:t>
            </a:r>
          </a:p>
          <a:p>
            <a:pPr algn="just"/>
            <a:r>
              <a:rPr lang="es-CL" sz="1600" dirty="0" smtClean="0"/>
              <a:t>Vittorio </a:t>
            </a:r>
            <a:r>
              <a:rPr lang="es-CL" sz="1600" dirty="0"/>
              <a:t>Da </a:t>
            </a:r>
            <a:r>
              <a:rPr lang="es-CL" sz="1600" dirty="0" err="1"/>
              <a:t>Feltre</a:t>
            </a:r>
            <a:r>
              <a:rPr lang="es-CL" sz="1600" dirty="0"/>
              <a:t> fue director del </a:t>
            </a:r>
            <a:r>
              <a:rPr lang="es-CL" sz="1600" dirty="0" err="1"/>
              <a:t>Gymnasium</a:t>
            </a:r>
            <a:r>
              <a:rPr lang="es-CL" sz="1600" dirty="0"/>
              <a:t> </a:t>
            </a:r>
            <a:r>
              <a:rPr lang="es-CL" sz="1600" dirty="0" err="1"/>
              <a:t>Paratino</a:t>
            </a:r>
            <a:r>
              <a:rPr lang="es-CL" sz="1600" dirty="0"/>
              <a:t> de </a:t>
            </a:r>
            <a:r>
              <a:rPr lang="es-CL" sz="1600" dirty="0" err="1"/>
              <a:t>Manttua</a:t>
            </a:r>
            <a:r>
              <a:rPr lang="es-CL" sz="1600" dirty="0"/>
              <a:t>, donde estudiaron los hijos de la familia Gonzaga y también los hijos de otras familias aristocráticas. Fue la mejor y más famosa escuela de la Europa de su tiempo, en la que se impartía una educación predominantemente intelectual con la inclusión de juegos y ejercicios físicos. No dejó nada escrito sobre sus métodos, pero se sabe que utilizó la natación, la carrera y la marcha como ejercicios </a:t>
            </a:r>
            <a:r>
              <a:rPr lang="es-CL" sz="1600" dirty="0" smtClean="0"/>
              <a:t>saludables </a:t>
            </a:r>
          </a:p>
          <a:p>
            <a:pPr algn="just"/>
            <a:r>
              <a:rPr lang="es-CL" sz="1600" dirty="0" smtClean="0"/>
              <a:t>Mercurialis </a:t>
            </a:r>
            <a:r>
              <a:rPr lang="es-CL" sz="1600" dirty="0"/>
              <a:t>fue el redescubridor de la antigua gimnástica griega, aunque con un sentido más medido e higiénico de los ejercicios.</a:t>
            </a:r>
          </a:p>
        </p:txBody>
      </p:sp>
    </p:spTree>
    <p:extLst>
      <p:ext uri="{BB962C8B-B14F-4D97-AF65-F5344CB8AC3E}">
        <p14:creationId xmlns:p14="http://schemas.microsoft.com/office/powerpoint/2010/main" val="3545818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5970" y="396495"/>
            <a:ext cx="3492243" cy="5624739"/>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226" y="443021"/>
            <a:ext cx="3906994" cy="5531685"/>
          </a:xfrm>
          <a:prstGeom prst="rect">
            <a:avLst/>
          </a:prstGeom>
        </p:spPr>
      </p:pic>
    </p:spTree>
    <p:extLst>
      <p:ext uri="{BB962C8B-B14F-4D97-AF65-F5344CB8AC3E}">
        <p14:creationId xmlns:p14="http://schemas.microsoft.com/office/powerpoint/2010/main" val="19624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772732"/>
            <a:ext cx="10363826" cy="5018467"/>
          </a:xfrm>
        </p:spPr>
        <p:txBody>
          <a:bodyPr>
            <a:normAutofit/>
          </a:bodyPr>
          <a:lstStyle/>
          <a:p>
            <a:pPr marL="0" indent="0">
              <a:buNone/>
            </a:pPr>
            <a:endParaRPr lang="es-CL" sz="1800" dirty="0" smtClean="0"/>
          </a:p>
          <a:p>
            <a:pPr marL="0" indent="0">
              <a:buNone/>
            </a:pPr>
            <a:r>
              <a:rPr lang="es-CL" sz="1400" b="1" u="sng" dirty="0" smtClean="0"/>
              <a:t>Mercurialis:</a:t>
            </a:r>
            <a:endParaRPr lang="es-CL" sz="1400" b="1" u="sng" dirty="0"/>
          </a:p>
          <a:p>
            <a:pPr marL="0" indent="0">
              <a:buNone/>
            </a:pPr>
            <a:r>
              <a:rPr lang="es-CL" sz="1400" dirty="0" smtClean="0"/>
              <a:t>traduce </a:t>
            </a:r>
            <a:r>
              <a:rPr lang="es-CL" sz="1400" dirty="0"/>
              <a:t>tanto a Platón como a Galeno, mezcla las teorías filosóficas con las </a:t>
            </a:r>
            <a:r>
              <a:rPr lang="es-CL" sz="1400" dirty="0" smtClean="0"/>
              <a:t>médicas. Su </a:t>
            </a:r>
            <a:r>
              <a:rPr lang="es-CL" sz="1400" dirty="0"/>
              <a:t>tipo de Gimnasia se basa en la teoría de los “ Humores” que formuló primero Hipócrates. Era un contenido fundamentalmente médico y es lo que se conoce en la actualidad como profiláctico: prevención de las enfermedades: “Si haces gimnasia, previenes las enfermedades </a:t>
            </a:r>
            <a:r>
              <a:rPr lang="es-CL" sz="1400" dirty="0" smtClean="0"/>
              <a:t>“Mercurialis </a:t>
            </a:r>
            <a:r>
              <a:rPr lang="es-CL" sz="1400" dirty="0"/>
              <a:t>también habla de otro tipo de actividades físicas, más globales y generales: marcha, equitación, navegación, pesca. Juegos: siendo partidario de los antiguos: ( Pelota, Disco, Palma, Lucha</a:t>
            </a:r>
            <a:r>
              <a:rPr lang="es-CL" sz="1400" dirty="0" smtClean="0"/>
              <a:t>..).</a:t>
            </a:r>
          </a:p>
          <a:p>
            <a:pPr marL="0" indent="0">
              <a:buNone/>
            </a:pPr>
            <a:endParaRPr lang="es-CL" sz="1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757" y="3075903"/>
            <a:ext cx="2962409" cy="3622218"/>
          </a:xfrm>
          <a:prstGeom prst="rect">
            <a:avLst/>
          </a:prstGeom>
        </p:spPr>
      </p:pic>
    </p:spTree>
    <p:extLst>
      <p:ext uri="{BB962C8B-B14F-4D97-AF65-F5344CB8AC3E}">
        <p14:creationId xmlns:p14="http://schemas.microsoft.com/office/powerpoint/2010/main" val="27515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0"/>
            <a:ext cx="10364451" cy="1596177"/>
          </a:xfrm>
        </p:spPr>
        <p:txBody>
          <a:bodyPr/>
          <a:lstStyle/>
          <a:p>
            <a:r>
              <a:rPr lang="es-CL" dirty="0"/>
              <a:t>LA ILUSTRACION: EL SIGLO DE LAS LUCES</a:t>
            </a:r>
          </a:p>
        </p:txBody>
      </p:sp>
      <p:sp>
        <p:nvSpPr>
          <p:cNvPr id="3" name="Marcador de contenido 2"/>
          <p:cNvSpPr>
            <a:spLocks noGrp="1"/>
          </p:cNvSpPr>
          <p:nvPr>
            <p:ph sz="quarter" idx="13"/>
          </p:nvPr>
        </p:nvSpPr>
        <p:spPr>
          <a:xfrm>
            <a:off x="914399" y="1322978"/>
            <a:ext cx="10363826" cy="4665698"/>
          </a:xfrm>
        </p:spPr>
        <p:txBody>
          <a:bodyPr>
            <a:noAutofit/>
          </a:bodyPr>
          <a:lstStyle/>
          <a:p>
            <a:pPr marL="0" indent="0" algn="just">
              <a:buNone/>
            </a:pPr>
            <a:r>
              <a:rPr lang="es-CL" sz="1400" dirty="0"/>
              <a:t>La Ilustración en palabras de KANT, propone una rápida y radical revolución del saber pedagógico. En su obra “Pedagogía” escribe un capítulo dedicado a la Educación Física.</a:t>
            </a:r>
          </a:p>
          <a:p>
            <a:pPr marL="0" indent="0" algn="just">
              <a:buNone/>
            </a:pPr>
            <a:r>
              <a:rPr lang="es-CL" sz="1400" dirty="0"/>
              <a:t>La educación no es sólo importante en la formación individual de un ciudadano, como lo era antes, sino que toma rango de utilidad pública. Dentro del terreno de la educación física, el siglo XVIII es el siglo de la reflexión </a:t>
            </a:r>
            <a:r>
              <a:rPr lang="es-CL" sz="1400" dirty="0" smtClean="0"/>
              <a:t>físico-educativa .</a:t>
            </a:r>
            <a:r>
              <a:rPr lang="es-CL" sz="1400" dirty="0"/>
              <a:t>J.J.ROUSSEAU en su obra “Emilio o la educación”, donde a través de su trama argumental trata de mostrar las ventajas de la vida en contacto con la naturaleza, y el ejercicio físico como parte de la educación. Rousseau pensaba que un cuerpo ha de ser vigoroso para obedecer al alma.</a:t>
            </a:r>
          </a:p>
          <a:p>
            <a:pPr marL="0" indent="0" algn="just">
              <a:buNone/>
            </a:pPr>
            <a:r>
              <a:rPr lang="es-CL" sz="1400" dirty="0"/>
              <a:t>FROEBBEL fue uno de los introductores de los juegos en la educación.</a:t>
            </a:r>
          </a:p>
          <a:p>
            <a:pPr marL="0" indent="0" algn="just">
              <a:buNone/>
            </a:pPr>
            <a:r>
              <a:rPr lang="es-CL" sz="1400" dirty="0"/>
              <a:t>JOVELLANOS, político e ilustrado español, con gran influencia en la Corte de Carlos III. Llegaría a ser ministro. A este ilustrado se le debe la elaboración de un bien concebido “Plan de Educación Pública”, en el que figuraba ampliamente representado el ejercicio físico.</a:t>
            </a:r>
          </a:p>
          <a:p>
            <a:pPr marL="0" indent="0" algn="just">
              <a:buNone/>
            </a:pPr>
            <a:r>
              <a:rPr lang="es-CL" sz="1400" dirty="0"/>
              <a:t>RABELAIS en su obra “</a:t>
            </a:r>
            <a:r>
              <a:rPr lang="es-CL" sz="1400" dirty="0" err="1"/>
              <a:t>Gargantúa</a:t>
            </a:r>
            <a:r>
              <a:rPr lang="es-CL" sz="1400" dirty="0"/>
              <a:t> y </a:t>
            </a:r>
            <a:r>
              <a:rPr lang="es-CL" sz="1400" dirty="0" err="1"/>
              <a:t>Pantagruel</a:t>
            </a:r>
            <a:r>
              <a:rPr lang="es-CL" sz="1400" dirty="0"/>
              <a:t>” aconseja cabalgar, manejar la espada, levantar pesas, practicar la lucha, el salto, la natación, etc.</a:t>
            </a:r>
          </a:p>
        </p:txBody>
      </p:sp>
    </p:spTree>
    <p:extLst>
      <p:ext uri="{BB962C8B-B14F-4D97-AF65-F5344CB8AC3E}">
        <p14:creationId xmlns:p14="http://schemas.microsoft.com/office/powerpoint/2010/main" val="127574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50110"/>
            <a:ext cx="10364451" cy="1596177"/>
          </a:xfrm>
        </p:spPr>
        <p:txBody>
          <a:bodyPr/>
          <a:lstStyle/>
          <a:p>
            <a:r>
              <a:rPr lang="es-CL" dirty="0"/>
              <a:t>ACTIVIDADES FÍSICAS EN LA EDAD MODERNA</a:t>
            </a:r>
          </a:p>
        </p:txBody>
      </p:sp>
      <p:sp>
        <p:nvSpPr>
          <p:cNvPr id="3" name="Marcador de contenido 2"/>
          <p:cNvSpPr>
            <a:spLocks noGrp="1"/>
          </p:cNvSpPr>
          <p:nvPr>
            <p:ph sz="quarter" idx="13"/>
          </p:nvPr>
        </p:nvSpPr>
        <p:spPr>
          <a:xfrm>
            <a:off x="626" y="1995451"/>
            <a:ext cx="11277600" cy="3789009"/>
          </a:xfrm>
        </p:spPr>
        <p:txBody>
          <a:bodyPr>
            <a:normAutofit/>
          </a:bodyPr>
          <a:lstStyle/>
          <a:p>
            <a:pPr marL="0" indent="0">
              <a:buNone/>
            </a:pPr>
            <a:r>
              <a:rPr lang="es-CL" sz="1400" dirty="0"/>
              <a:t>La </a:t>
            </a:r>
            <a:r>
              <a:rPr lang="es-CL" sz="1400" dirty="0" smtClean="0"/>
              <a:t>caza Sigue </a:t>
            </a:r>
            <a:r>
              <a:rPr lang="es-CL" sz="1400" dirty="0"/>
              <a:t>estando entre las actividades físicas preferidas en la Edad </a:t>
            </a:r>
            <a:r>
              <a:rPr lang="es-CL" sz="1400" dirty="0" smtClean="0"/>
              <a:t>Moderna. </a:t>
            </a:r>
          </a:p>
          <a:p>
            <a:pPr marL="0" indent="0">
              <a:buNone/>
            </a:pPr>
            <a:r>
              <a:rPr lang="es-CL" sz="1400" dirty="0" smtClean="0"/>
              <a:t>Paolo </a:t>
            </a:r>
            <a:r>
              <a:rPr lang="es-CL" sz="1400" dirty="0"/>
              <a:t>Uccello: "La caza en el bosque", siglo XV</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706" y="3078587"/>
            <a:ext cx="6364587" cy="2418543"/>
          </a:xfrm>
          <a:prstGeom prst="rect">
            <a:avLst/>
          </a:prstGeom>
        </p:spPr>
      </p:pic>
    </p:spTree>
    <p:extLst>
      <p:ext uri="{BB962C8B-B14F-4D97-AF65-F5344CB8AC3E}">
        <p14:creationId xmlns:p14="http://schemas.microsoft.com/office/powerpoint/2010/main" val="4130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91802" y="332230"/>
            <a:ext cx="10363826" cy="6525770"/>
          </a:xfrm>
        </p:spPr>
        <p:txBody>
          <a:bodyPr>
            <a:normAutofit/>
          </a:bodyPr>
          <a:lstStyle/>
          <a:p>
            <a:pPr marL="0" indent="0">
              <a:buNone/>
            </a:pPr>
            <a:r>
              <a:rPr lang="es-CL" sz="1400" dirty="0" err="1"/>
              <a:t>Pieter</a:t>
            </a:r>
            <a:r>
              <a:rPr lang="es-CL" sz="1400" dirty="0"/>
              <a:t> Brueghel el Viejo, “Los cazadores en la nieve”, </a:t>
            </a:r>
            <a:r>
              <a:rPr lang="es-CL" sz="1400" dirty="0" smtClean="0"/>
              <a:t>1565</a:t>
            </a:r>
          </a:p>
          <a:p>
            <a:pPr marL="0" indent="0">
              <a:buNone/>
            </a:pPr>
            <a:endParaRPr lang="es-CL" sz="1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190" y="1049293"/>
            <a:ext cx="7609948" cy="4243923"/>
          </a:xfrm>
          <a:prstGeom prst="rect">
            <a:avLst/>
          </a:prstGeom>
        </p:spPr>
      </p:pic>
    </p:spTree>
    <p:extLst>
      <p:ext uri="{BB962C8B-B14F-4D97-AF65-F5344CB8AC3E}">
        <p14:creationId xmlns:p14="http://schemas.microsoft.com/office/powerpoint/2010/main" val="72824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7713" y="296546"/>
            <a:ext cx="10364451" cy="1081494"/>
          </a:xfrm>
        </p:spPr>
        <p:txBody>
          <a:bodyPr>
            <a:normAutofit/>
          </a:bodyPr>
          <a:lstStyle/>
          <a:p>
            <a:r>
              <a:rPr lang="es-CL" sz="3200" dirty="0"/>
              <a:t>Juegos de raqueta y pala</a:t>
            </a:r>
          </a:p>
        </p:txBody>
      </p:sp>
      <p:sp>
        <p:nvSpPr>
          <p:cNvPr id="3" name="Marcador de contenido 2"/>
          <p:cNvSpPr>
            <a:spLocks noGrp="1"/>
          </p:cNvSpPr>
          <p:nvPr>
            <p:ph sz="quarter" idx="13"/>
          </p:nvPr>
        </p:nvSpPr>
        <p:spPr>
          <a:xfrm>
            <a:off x="913774" y="2045120"/>
            <a:ext cx="10363826" cy="3424107"/>
          </a:xfrm>
        </p:spPr>
        <p:txBody>
          <a:bodyPr>
            <a:normAutofit/>
          </a:bodyPr>
          <a:lstStyle/>
          <a:p>
            <a:pPr marL="0" indent="0" algn="just">
              <a:buNone/>
            </a:pPr>
            <a:r>
              <a:rPr lang="es-CL" sz="1400" dirty="0"/>
              <a:t>Los diversos tipos de tenis europeo procedían de los antiguos juegos de bote y golpeo. Tuvieron un éxito muy prolongado. En el siglo XIV ya se fabricaban raquetas con cuerdas (de tripas de animales). Los partidos se disputaban por varios jugadores en las plazas de las ciudades. Se utilizaban las paredes y las formas arquitectónicas de las casas como parte del terreno de juego. En 1559 se publicó el primer tratado de juegos de raqueta y pelota, escrito por Antonio </a:t>
            </a:r>
            <a:r>
              <a:rPr lang="es-CL" sz="1400" dirty="0" err="1"/>
              <a:t>Scainio</a:t>
            </a:r>
            <a:r>
              <a:rPr lang="es-CL" sz="1400" dirty="0"/>
              <a:t>. El tenis fue practicado posteriormente por los aristócratas en los palacios y castillos, por lo que se le denominó tenis real</a:t>
            </a:r>
            <a:r>
              <a:rPr lang="es-CL" sz="1800" dirty="0"/>
              <a:t>.</a:t>
            </a:r>
          </a:p>
        </p:txBody>
      </p:sp>
    </p:spTree>
    <p:extLst>
      <p:ext uri="{BB962C8B-B14F-4D97-AF65-F5344CB8AC3E}">
        <p14:creationId xmlns:p14="http://schemas.microsoft.com/office/powerpoint/2010/main" val="289054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93534" y="344980"/>
            <a:ext cx="7085316" cy="5623970"/>
          </a:xfrm>
        </p:spPr>
      </p:pic>
    </p:spTree>
    <p:extLst>
      <p:ext uri="{BB962C8B-B14F-4D97-AF65-F5344CB8AC3E}">
        <p14:creationId xmlns:p14="http://schemas.microsoft.com/office/powerpoint/2010/main" val="270819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38</TotalTime>
  <Words>968</Words>
  <Application>Microsoft Office PowerPoint</Application>
  <PresentationFormat>Panorámica</PresentationFormat>
  <Paragraphs>43</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Tw Cen MT</vt:lpstr>
      <vt:lpstr>Gota</vt:lpstr>
      <vt:lpstr>la educación física en tiempos modernos</vt:lpstr>
      <vt:lpstr>Los numerosos tratados que se realizaron, en estos siglos, muestran la sensibilidad de los intelectuales en relación con la preparación física del hombre.</vt:lpstr>
      <vt:lpstr>Presentación de PowerPoint</vt:lpstr>
      <vt:lpstr>Presentación de PowerPoint</vt:lpstr>
      <vt:lpstr>LA ILUSTRACION: EL SIGLO DE LAS LUCES</vt:lpstr>
      <vt:lpstr>ACTIVIDADES FÍSICAS EN LA EDAD MODERNA</vt:lpstr>
      <vt:lpstr>Presentación de PowerPoint</vt:lpstr>
      <vt:lpstr>Juegos de raqueta y pala</vt:lpstr>
      <vt:lpstr>Presentación de PowerPoint</vt:lpstr>
      <vt:lpstr>Presentación de PowerPoint</vt:lpstr>
      <vt:lpstr>Presentación de PowerPoint</vt:lpstr>
      <vt:lpstr>Presentación de PowerPoint</vt:lpstr>
      <vt:lpstr>¡Actividad!</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educación física durante el Renacimiento</dc:title>
  <dc:creator>N°3</dc:creator>
  <cp:lastModifiedBy>N°3</cp:lastModifiedBy>
  <cp:revision>5</cp:revision>
  <dcterms:created xsi:type="dcterms:W3CDTF">2020-09-06T02:31:56Z</dcterms:created>
  <dcterms:modified xsi:type="dcterms:W3CDTF">2020-09-06T03:10:47Z</dcterms:modified>
</cp:coreProperties>
</file>