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B5086F-C15F-484C-8EC4-0D5BC7DDB029}" type="datetimeFigureOut">
              <a:rPr lang="es-ES" smtClean="0"/>
              <a:t>04/09/2020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C481BAD-06F0-4585-9291-953FCAD6718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ernan.martinez@laprovidenciarecoleta.cl" TargetMode="External"/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5984" y="4714884"/>
            <a:ext cx="6172200" cy="1371600"/>
          </a:xfrm>
        </p:spPr>
        <p:txBody>
          <a:bodyPr>
            <a:normAutofit/>
          </a:bodyPr>
          <a:lstStyle/>
          <a:p>
            <a:r>
              <a:rPr lang="es-MX" sz="2800" dirty="0" smtClean="0">
                <a:latin typeface="Gabriola" pitchFamily="82" charset="0"/>
              </a:rPr>
              <a:t>Objetivo: </a:t>
            </a:r>
            <a:r>
              <a:rPr lang="es-MX" sz="2800" b="0" dirty="0" smtClean="0">
                <a:latin typeface="Gabriola" pitchFamily="82" charset="0"/>
              </a:rPr>
              <a:t>Resolver ecuaciones de primer grado con una incógnita</a:t>
            </a:r>
            <a:endParaRPr lang="es-ES" sz="2800" b="0" dirty="0">
              <a:latin typeface="Gabriola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500298" y="2285992"/>
            <a:ext cx="561243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MX" sz="9600" b="1" cap="all" dirty="0" smtClean="0">
                <a:ln w="0">
                  <a:solidFill>
                    <a:schemeClr val="tx1"/>
                  </a:solidFill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reflection blurRad="12700" stA="50000" endPos="50000" dist="5000" dir="5400000" sy="-100000" rotWithShape="0"/>
                </a:effectLst>
                <a:latin typeface="Gabriola" pitchFamily="82" charset="0"/>
              </a:rPr>
              <a:t>ecuaciones</a:t>
            </a:r>
            <a:endParaRPr lang="es-ES" sz="5400" b="1" cap="all" dirty="0">
              <a:ln w="0">
                <a:solidFill>
                  <a:schemeClr val="tx1"/>
                </a:solidFill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reflection blurRad="12700" stA="50000" endPos="50000" dist="5000" dir="5400000" sy="-100000" rotWithShape="0"/>
              </a:effectLst>
              <a:latin typeface="Gabriola" pitchFamily="82" charset="0"/>
            </a:endParaRPr>
          </a:p>
        </p:txBody>
      </p:sp>
      <p:pic>
        <p:nvPicPr>
          <p:cNvPr id="7" name="6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38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43240" y="274638"/>
            <a:ext cx="4781560" cy="796908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Gabriola" pitchFamily="82" charset="0"/>
              </a:rPr>
              <a:t>Lenguaje algebraico</a:t>
            </a:r>
            <a:endParaRPr lang="es-ES" sz="3600" b="1" dirty="0">
              <a:latin typeface="Gabriola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186766" cy="5143536"/>
          </a:xfrm>
        </p:spPr>
        <p:txBody>
          <a:bodyPr>
            <a:normAutofit lnSpcReduction="10000"/>
          </a:bodyPr>
          <a:lstStyle/>
          <a:p>
            <a:r>
              <a:rPr lang="es-MX" dirty="0" smtClean="0">
                <a:latin typeface="Cambria" pitchFamily="18" charset="0"/>
                <a:ea typeface="Cambria" pitchFamily="18" charset="0"/>
              </a:rPr>
              <a:t>El lenguaje algebraico nos sirve para </a:t>
            </a:r>
            <a:r>
              <a:rPr lang="es-MX" b="1" dirty="0" smtClean="0">
                <a:latin typeface="Cambria" pitchFamily="18" charset="0"/>
                <a:ea typeface="Cambria" pitchFamily="18" charset="0"/>
              </a:rPr>
              <a:t>EXPRESAR</a:t>
            </a:r>
            <a:r>
              <a:rPr lang="es-MX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s-MX" dirty="0" smtClean="0">
                <a:latin typeface="Cambria" pitchFamily="18" charset="0"/>
                <a:ea typeface="Cambria" pitchFamily="18" charset="0"/>
              </a:rPr>
              <a:t>de manera matemática, diferentes situaciones o “problemas” de la vida diaria.</a:t>
            </a:r>
          </a:p>
          <a:p>
            <a:r>
              <a:rPr lang="es-MX" dirty="0" smtClean="0">
                <a:latin typeface="Cambria" pitchFamily="18" charset="0"/>
                <a:ea typeface="Cambria" pitchFamily="18" charset="0"/>
              </a:rPr>
              <a:t>Para representar información escrita en lenguaje natural con </a:t>
            </a:r>
            <a:r>
              <a:rPr lang="es-MX" b="1" dirty="0" smtClean="0">
                <a:latin typeface="Cambria" pitchFamily="18" charset="0"/>
                <a:ea typeface="Cambria" pitchFamily="18" charset="0"/>
              </a:rPr>
              <a:t>lenguaje algebraico, </a:t>
            </a:r>
            <a:r>
              <a:rPr lang="es-MX" dirty="0" smtClean="0">
                <a:latin typeface="Cambria" pitchFamily="18" charset="0"/>
                <a:ea typeface="Cambria" pitchFamily="18" charset="0"/>
              </a:rPr>
              <a:t>puedes relacionar palabras de uso común con operaciones matemáticas.</a:t>
            </a:r>
          </a:p>
          <a:p>
            <a:pPr algn="ctr">
              <a:buNone/>
            </a:pPr>
            <a:r>
              <a:rPr lang="es-MX" dirty="0" smtClean="0">
                <a:solidFill>
                  <a:srgbClr val="00B050"/>
                </a:solidFill>
                <a:latin typeface="Cambria" pitchFamily="18" charset="0"/>
                <a:ea typeface="Cambria" pitchFamily="18" charset="0"/>
              </a:rPr>
              <a:t>Ejemplos:</a:t>
            </a:r>
          </a:p>
          <a:p>
            <a:pPr lvl="1"/>
            <a:r>
              <a:rPr lang="es-MX" i="1" dirty="0" smtClean="0">
                <a:latin typeface="Cambria" pitchFamily="18" charset="0"/>
                <a:ea typeface="Cambria" pitchFamily="18" charset="0"/>
              </a:rPr>
              <a:t>“más” y “aumentado” se relacionan con la adición (+)</a:t>
            </a:r>
          </a:p>
          <a:p>
            <a:pPr lvl="1"/>
            <a:r>
              <a:rPr lang="es-MX" i="1" dirty="0" smtClean="0">
                <a:latin typeface="Cambria" pitchFamily="18" charset="0"/>
                <a:ea typeface="Cambria" pitchFamily="18" charset="0"/>
              </a:rPr>
              <a:t>“diferencia” y “disminuido” se asocian con la sustracción (-)</a:t>
            </a:r>
          </a:p>
          <a:p>
            <a:pPr lvl="1"/>
            <a:r>
              <a:rPr lang="es-MX" i="1" dirty="0" smtClean="0">
                <a:latin typeface="Cambria" pitchFamily="18" charset="0"/>
                <a:ea typeface="Cambria" pitchFamily="18" charset="0"/>
              </a:rPr>
              <a:t>“el producto entre” corresponde al resultado de la multiplicación.</a:t>
            </a:r>
          </a:p>
          <a:p>
            <a:pPr lvl="1"/>
            <a:r>
              <a:rPr lang="es-MX" i="1" dirty="0" smtClean="0">
                <a:latin typeface="Cambria" pitchFamily="18" charset="0"/>
                <a:ea typeface="Cambria" pitchFamily="18" charset="0"/>
              </a:rPr>
              <a:t>“el doble de un número (X) aumentado en 5” se podría representar como </a:t>
            </a:r>
            <a:r>
              <a:rPr lang="es-MX" i="1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 2X +5</a:t>
            </a:r>
            <a:endParaRPr lang="es-MX" i="1" dirty="0" smtClean="0">
              <a:latin typeface="Cambria" pitchFamily="18" charset="0"/>
              <a:ea typeface="Cambria" pitchFamily="18" charset="0"/>
            </a:endParaRPr>
          </a:p>
          <a:p>
            <a:pPr lvl="1"/>
            <a:r>
              <a:rPr lang="es-MX" i="1" dirty="0" smtClean="0">
                <a:latin typeface="Cambria" pitchFamily="18" charset="0"/>
                <a:ea typeface="Cambria" pitchFamily="18" charset="0"/>
              </a:rPr>
              <a:t>“el triple de un número(B) disminuido en otro número(C)” se podría representar como </a:t>
            </a:r>
            <a:r>
              <a:rPr lang="es-MX" i="1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 3B – C</a:t>
            </a:r>
          </a:p>
          <a:p>
            <a:pPr lvl="1">
              <a:buNone/>
            </a:pPr>
            <a:endParaRPr lang="es-MX" i="1" dirty="0" smtClean="0">
              <a:latin typeface="Cambria" pitchFamily="18" charset="0"/>
              <a:ea typeface="Cambria" pitchFamily="18" charset="0"/>
              <a:sym typeface="Wingdings" pitchFamily="2" charset="2"/>
            </a:endParaRPr>
          </a:p>
        </p:txBody>
      </p:sp>
      <p:sp>
        <p:nvSpPr>
          <p:cNvPr id="4" name="3 Llamada de nube"/>
          <p:cNvSpPr/>
          <p:nvPr/>
        </p:nvSpPr>
        <p:spPr>
          <a:xfrm>
            <a:off x="0" y="0"/>
            <a:ext cx="2500298" cy="1000108"/>
          </a:xfrm>
          <a:prstGeom prst="cloudCallout">
            <a:avLst>
              <a:gd name="adj1" fmla="val 32086"/>
              <a:gd name="adj2" fmla="val 721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Recordemos</a:t>
            </a:r>
            <a:endParaRPr lang="es-ES" dirty="0"/>
          </a:p>
        </p:txBody>
      </p:sp>
      <p:pic>
        <p:nvPicPr>
          <p:cNvPr id="5" name="4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5 CuadroTexto"/>
          <p:cNvSpPr txBox="1"/>
          <p:nvPr/>
        </p:nvSpPr>
        <p:spPr>
          <a:xfrm>
            <a:off x="7786710" y="0"/>
            <a:ext cx="1332000" cy="396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1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r>
              <a:rPr lang="es-MX" b="1" dirty="0" smtClean="0"/>
              <a:t>Observa el siguiente video: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1000108"/>
            <a:ext cx="7467600" cy="571504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https://www.youtube.com/watch?v=UNWFLuUfiX4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571472" y="1785926"/>
            <a:ext cx="7467600" cy="64294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Actividad 1:</a:t>
            </a:r>
            <a:endParaRPr kumimoji="0" lang="es-ES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4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410" name="Picture 2" descr="Seguimos Aprendiendo Sobre Nuestro Cuerpo - Lessons - Tes Teac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214289"/>
            <a:ext cx="1571636" cy="1571637"/>
          </a:xfrm>
          <a:prstGeom prst="rect">
            <a:avLst/>
          </a:prstGeom>
          <a:noFill/>
        </p:spPr>
      </p:pic>
      <p:sp>
        <p:nvSpPr>
          <p:cNvPr id="7" name="2 Marcador de contenido"/>
          <p:cNvSpPr txBox="1">
            <a:spLocks/>
          </p:cNvSpPr>
          <p:nvPr/>
        </p:nvSpPr>
        <p:spPr>
          <a:xfrm>
            <a:off x="71406" y="2571744"/>
            <a:ext cx="7858180" cy="35719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s-MX" sz="2400" b="1" u="sng" dirty="0" smtClean="0"/>
              <a:t>Representa</a:t>
            </a:r>
            <a:r>
              <a:rPr lang="es-MX" sz="2400" dirty="0" smtClean="0"/>
              <a:t> con lenguaje algebraico cada enunciado.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lphaUcPeriod"/>
              <a:tabLst/>
              <a:defRPr/>
            </a:pPr>
            <a:r>
              <a:rPr lang="es-MX" sz="2400" dirty="0" smtClean="0"/>
              <a:t>La mitad de un número más once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lphaUcPeriod"/>
              <a:tabLst/>
              <a:defRPr/>
            </a:pPr>
            <a:r>
              <a:rPr lang="es-MX" sz="2400" dirty="0" smtClean="0"/>
              <a:t>El producto entre un número y veinticinco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lphaUcPeriod"/>
              <a:tabLst/>
              <a:defRPr/>
            </a:pPr>
            <a:r>
              <a:rPr lang="es-MX" sz="2400" dirty="0" smtClean="0"/>
              <a:t>La diferencia entre el triple de un número y nueve equivale a tres.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lphaUcPeriod"/>
              <a:tabLst/>
              <a:defRPr/>
            </a:pPr>
            <a:r>
              <a:rPr lang="es-MX" sz="2400" dirty="0" smtClean="0"/>
              <a:t>La suma entre el triple de un número y el doble de él.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lphaUcPeriod"/>
              <a:tabLst/>
              <a:defRPr/>
            </a:pPr>
            <a:endParaRPr lang="es-MX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7429520" y="3071810"/>
            <a:ext cx="1428760" cy="4286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7429520" y="3714752"/>
            <a:ext cx="1428760" cy="4286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 redondeado"/>
          <p:cNvSpPr/>
          <p:nvPr/>
        </p:nvSpPr>
        <p:spPr>
          <a:xfrm>
            <a:off x="7429520" y="4429132"/>
            <a:ext cx="1428760" cy="4286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 redondeado"/>
          <p:cNvSpPr/>
          <p:nvPr/>
        </p:nvSpPr>
        <p:spPr>
          <a:xfrm>
            <a:off x="7429520" y="5143512"/>
            <a:ext cx="1428760" cy="4286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7786710" y="0"/>
            <a:ext cx="1332000" cy="396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1</a:t>
            </a:r>
            <a:endParaRPr lang="es-ES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928662" y="6072206"/>
            <a:ext cx="3143272" cy="571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/>
              <a:t>Enviar  esta actividad al correo</a:t>
            </a:r>
            <a:endParaRPr lang="es-ES" sz="1200" dirty="0"/>
          </a:p>
        </p:txBody>
      </p:sp>
      <p:pic>
        <p:nvPicPr>
          <p:cNvPr id="14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 cstate="print"/>
          <a:srcRect l="11628" t="7693" r="12790" b="3845"/>
          <a:stretch>
            <a:fillRect/>
          </a:stretch>
        </p:blipFill>
        <p:spPr bwMode="auto">
          <a:xfrm>
            <a:off x="3357554" y="6143644"/>
            <a:ext cx="543550" cy="480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0"/>
            <a:ext cx="7467600" cy="1011222"/>
          </a:xfrm>
        </p:spPr>
        <p:txBody>
          <a:bodyPr/>
          <a:lstStyle/>
          <a:p>
            <a:pPr algn="ctr"/>
            <a:r>
              <a:rPr lang="es-MX" dirty="0" smtClean="0"/>
              <a:t>¿Qué es una ecuación?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71472" y="1142984"/>
            <a:ext cx="7467600" cy="3357586"/>
          </a:xfrm>
        </p:spPr>
        <p:txBody>
          <a:bodyPr/>
          <a:lstStyle/>
          <a:p>
            <a:r>
              <a:rPr lang="es-MX" i="1" dirty="0" smtClean="0"/>
              <a:t>Una </a:t>
            </a:r>
            <a:r>
              <a:rPr lang="es-MX" b="1" i="1" dirty="0" smtClean="0"/>
              <a:t>ecuación</a:t>
            </a:r>
            <a:r>
              <a:rPr lang="es-MX" i="1" dirty="0" smtClean="0"/>
              <a:t> es una </a:t>
            </a:r>
            <a:r>
              <a:rPr lang="es-MX" b="1" i="1" dirty="0" smtClean="0">
                <a:solidFill>
                  <a:srgbClr val="FF0000"/>
                </a:solidFill>
              </a:rPr>
              <a:t>igualdad</a:t>
            </a:r>
            <a:r>
              <a:rPr lang="es-MX" i="1" dirty="0" smtClean="0"/>
              <a:t> entre dos expresiones algebraicas en la que hay uno o varios valores desconocidos o </a:t>
            </a:r>
            <a:r>
              <a:rPr lang="es-MX" b="1" i="1" dirty="0" smtClean="0"/>
              <a:t>incógnitas</a:t>
            </a:r>
            <a:r>
              <a:rPr lang="es-MX" i="1" dirty="0" smtClean="0"/>
              <a:t> a los que, por lo general, se les asigna una letra para representarlos.</a:t>
            </a:r>
          </a:p>
          <a:p>
            <a:r>
              <a:rPr lang="es-MX" i="1" dirty="0" smtClean="0"/>
              <a:t>Por lo general, se ocupan las últimas letras del abecedario: “x”, “y” o “z”, aunque podemos ocupar cualquier otra letra.</a:t>
            </a:r>
          </a:p>
          <a:p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38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0" name="AutoShape 2" descr="Qué es Ecuaciones de Primer Grado? » Su Definición y Significado [2020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2" name="AutoShape 4" descr="Qué es Ecuaciones de Primer Grado? » Su Definición y Significado [2020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54" name="Picture 6" descr="Qué es Ecuaciones de Primer Grado? » Su Definición y Significado [2020]"/>
          <p:cNvPicPr>
            <a:picLocks noChangeAspect="1" noChangeArrowheads="1"/>
          </p:cNvPicPr>
          <p:nvPr/>
        </p:nvPicPr>
        <p:blipFill>
          <a:blip r:embed="rId3"/>
          <a:srcRect l="7292" t="35625" r="60416" b="45625"/>
          <a:stretch>
            <a:fillRect/>
          </a:stretch>
        </p:blipFill>
        <p:spPr bwMode="auto">
          <a:xfrm rot="19733802">
            <a:off x="311051" y="4908608"/>
            <a:ext cx="2214578" cy="7143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056" name="Picture 8" descr="Qué es Ecuaciones de Primer Grado? » Su Definición y Significado [2020]"/>
          <p:cNvPicPr>
            <a:picLocks noChangeAspect="1" noChangeArrowheads="1"/>
          </p:cNvPicPr>
          <p:nvPr/>
        </p:nvPicPr>
        <p:blipFill>
          <a:blip r:embed="rId3"/>
          <a:srcRect l="9375" t="69375" r="63541" b="11875"/>
          <a:stretch>
            <a:fillRect/>
          </a:stretch>
        </p:blipFill>
        <p:spPr bwMode="auto">
          <a:xfrm>
            <a:off x="2071670" y="5500702"/>
            <a:ext cx="1857388" cy="7143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058" name="Picture 10" descr="Qué es Ecuaciones de Primer Grado? » Su Definición y Significado [2020]"/>
          <p:cNvPicPr>
            <a:picLocks noChangeAspect="1" noChangeArrowheads="1"/>
          </p:cNvPicPr>
          <p:nvPr/>
        </p:nvPicPr>
        <p:blipFill>
          <a:blip r:embed="rId3"/>
          <a:srcRect l="58334" t="63750" r="19791"/>
          <a:stretch>
            <a:fillRect/>
          </a:stretch>
        </p:blipFill>
        <p:spPr bwMode="auto">
          <a:xfrm rot="725712">
            <a:off x="4301079" y="4835006"/>
            <a:ext cx="1500198" cy="13811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060" name="Picture 12" descr="Qué es Ecuaciones de Primer Grado? » Su Definición y Significado [2020]"/>
          <p:cNvPicPr>
            <a:picLocks noChangeAspect="1" noChangeArrowheads="1"/>
          </p:cNvPicPr>
          <p:nvPr/>
        </p:nvPicPr>
        <p:blipFill>
          <a:blip r:embed="rId3"/>
          <a:srcRect l="55496" t="34411" r="13541" b="47500"/>
          <a:stretch>
            <a:fillRect/>
          </a:stretch>
        </p:blipFill>
        <p:spPr bwMode="auto">
          <a:xfrm rot="1209675">
            <a:off x="6143921" y="4324209"/>
            <a:ext cx="2123408" cy="68917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1" name="10 CuadroTexto"/>
          <p:cNvSpPr txBox="1"/>
          <p:nvPr/>
        </p:nvSpPr>
        <p:spPr>
          <a:xfrm>
            <a:off x="7786710" y="0"/>
            <a:ext cx="129715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2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5984" y="142852"/>
            <a:ext cx="3067048" cy="654032"/>
          </a:xfrm>
        </p:spPr>
        <p:txBody>
          <a:bodyPr/>
          <a:lstStyle/>
          <a:p>
            <a:pPr algn="r"/>
            <a:r>
              <a:rPr lang="es-MX" b="1" dirty="0" smtClean="0"/>
              <a:t>Ejemplo</a:t>
            </a:r>
            <a:r>
              <a:rPr lang="es-MX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2214554"/>
            <a:ext cx="8786842" cy="4259398"/>
          </a:xfrm>
        </p:spPr>
        <p:txBody>
          <a:bodyPr/>
          <a:lstStyle/>
          <a:p>
            <a:r>
              <a:rPr lang="es-MX" dirty="0" smtClean="0"/>
              <a:t>Pasos a seguir:</a:t>
            </a:r>
          </a:p>
          <a:p>
            <a:pPr marL="822960" lvl="1" indent="-457200">
              <a:buFont typeface="+mj-lt"/>
              <a:buAutoNum type="arabicPeriod"/>
            </a:pPr>
            <a:r>
              <a:rPr lang="es-MX" dirty="0" smtClean="0"/>
              <a:t>Identifica la incógnita y asígnale una letra</a:t>
            </a:r>
          </a:p>
          <a:p>
            <a:pPr marL="822960" lvl="1" indent="-457200" algn="ctr">
              <a:buNone/>
            </a:pPr>
            <a:r>
              <a:rPr lang="es-MX" i="1" dirty="0" smtClean="0">
                <a:solidFill>
                  <a:srgbClr val="00B050"/>
                </a:solidFill>
              </a:rPr>
              <a:t>X = edad actual de Andrea</a:t>
            </a:r>
          </a:p>
          <a:p>
            <a:pPr marL="822960" lvl="1" indent="-457200" algn="ctr">
              <a:buNone/>
            </a:pPr>
            <a:endParaRPr lang="es-MX" i="1" dirty="0" smtClean="0"/>
          </a:p>
          <a:p>
            <a:pPr marL="822960" lvl="1" indent="-457200">
              <a:buFont typeface="+mj-lt"/>
              <a:buAutoNum type="arabicPeriod" startAt="2"/>
            </a:pPr>
            <a:r>
              <a:rPr lang="es-MX" dirty="0" smtClean="0"/>
              <a:t>Utiliza simbología matemática para representar el enunciado.</a:t>
            </a:r>
            <a:endParaRPr lang="es-MX" dirty="0" smtClean="0"/>
          </a:p>
          <a:p>
            <a:pPr marL="457200" indent="-457200">
              <a:buNone/>
            </a:pPr>
            <a:r>
              <a:rPr lang="es-MX" sz="1900" dirty="0" smtClean="0">
                <a:solidFill>
                  <a:srgbClr val="FF0000"/>
                </a:solidFill>
                <a:latin typeface="Bookman Old Style" pitchFamily="18" charset="0"/>
              </a:rPr>
              <a:t>Si </a:t>
            </a:r>
            <a:r>
              <a:rPr lang="es-MX" sz="1900" dirty="0" smtClean="0">
                <a:solidFill>
                  <a:srgbClr val="FF0000"/>
                </a:solidFill>
                <a:latin typeface="Bookman Old Style" pitchFamily="18" charset="0"/>
              </a:rPr>
              <a:t>el doble de la edad de Andrea </a:t>
            </a:r>
            <a:r>
              <a:rPr lang="es-MX" sz="1900" dirty="0" smtClean="0">
                <a:solidFill>
                  <a:srgbClr val="00B0F0"/>
                </a:solidFill>
                <a:latin typeface="Bookman Old Style" pitchFamily="18" charset="0"/>
              </a:rPr>
              <a:t>se le suman </a:t>
            </a: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Bookman Old Style" pitchFamily="18" charset="0"/>
              </a:rPr>
              <a:t>6 años </a:t>
            </a:r>
            <a:r>
              <a:rPr lang="es-MX" sz="1900" dirty="0" smtClean="0">
                <a:solidFill>
                  <a:srgbClr val="00B050"/>
                </a:solidFill>
                <a:latin typeface="Bookman Old Style" pitchFamily="18" charset="0"/>
              </a:rPr>
              <a:t>resultan </a:t>
            </a:r>
            <a:r>
              <a:rPr lang="es-MX" sz="1900" dirty="0" smtClean="0">
                <a:solidFill>
                  <a:srgbClr val="7030A0"/>
                </a:solidFill>
                <a:latin typeface="Bookman Old Style" pitchFamily="18" charset="0"/>
              </a:rPr>
              <a:t>28 años</a:t>
            </a:r>
            <a:endParaRPr lang="es-ES" sz="1900" dirty="0" smtClean="0">
              <a:solidFill>
                <a:srgbClr val="7030A0"/>
              </a:solidFill>
              <a:latin typeface="Bookman Old Style" pitchFamily="18" charset="0"/>
            </a:endParaRPr>
          </a:p>
          <a:p>
            <a:pPr marL="822960" lvl="1" indent="-457200">
              <a:buNone/>
            </a:pPr>
            <a:endParaRPr lang="es-MX" dirty="0" smtClean="0"/>
          </a:p>
          <a:p>
            <a:pPr marL="822960" lvl="1" indent="-457200">
              <a:buNone/>
            </a:pPr>
            <a:r>
              <a:rPr lang="es-MX" b="1" i="1" dirty="0" smtClean="0">
                <a:solidFill>
                  <a:srgbClr val="FF0000"/>
                </a:solidFill>
              </a:rPr>
              <a:t>                  2X</a:t>
            </a:r>
            <a:r>
              <a:rPr lang="es-MX" b="1" i="1" dirty="0" smtClean="0"/>
              <a:t>                                </a:t>
            </a:r>
            <a:r>
              <a:rPr lang="es-MX" b="1" i="1" dirty="0" smtClean="0">
                <a:solidFill>
                  <a:srgbClr val="00B0F0"/>
                </a:solidFill>
              </a:rPr>
              <a:t>+</a:t>
            </a:r>
            <a:r>
              <a:rPr lang="es-MX" b="1" i="1" dirty="0" smtClean="0"/>
              <a:t>              </a:t>
            </a:r>
            <a:r>
              <a:rPr lang="es-MX" b="1" i="1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es-MX" b="1" i="1" dirty="0" smtClean="0"/>
              <a:t>           </a:t>
            </a:r>
            <a:r>
              <a:rPr lang="es-MX" b="1" i="1" dirty="0" smtClean="0">
                <a:solidFill>
                  <a:srgbClr val="00B050"/>
                </a:solidFill>
              </a:rPr>
              <a:t>=</a:t>
            </a:r>
            <a:r>
              <a:rPr lang="es-MX" b="1" i="1" dirty="0" smtClean="0"/>
              <a:t>          </a:t>
            </a:r>
            <a:r>
              <a:rPr lang="es-MX" b="1" i="1" dirty="0" smtClean="0">
                <a:solidFill>
                  <a:srgbClr val="7030A0"/>
                </a:solidFill>
              </a:rPr>
              <a:t>28</a:t>
            </a:r>
          </a:p>
          <a:p>
            <a:pPr marL="822960" lvl="1" indent="-457200">
              <a:buFont typeface="+mj-lt"/>
              <a:buAutoNum type="arabicPeriod" startAt="3"/>
            </a:pPr>
            <a:r>
              <a:rPr lang="es-MX" dirty="0" smtClean="0"/>
              <a:t>Luego la edad de Andrea se puede calcular mediante la ecuación 2X + 6 = 28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500034" y="928670"/>
            <a:ext cx="7448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  <a:latin typeface="Bahnschrift Condensed" pitchFamily="34" charset="0"/>
              </a:rPr>
              <a:t>Representemos el siguiente enunciado y determinemos la ecuación que permite calcular la edad de Andrea</a:t>
            </a:r>
            <a:endParaRPr lang="es-ES" dirty="0">
              <a:solidFill>
                <a:srgbClr val="FF0000"/>
              </a:solidFill>
              <a:latin typeface="Bahnschrift Condense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28596" y="1702346"/>
            <a:ext cx="821537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00B050"/>
                </a:solidFill>
                <a:latin typeface="Bookman Old Style" pitchFamily="18" charset="0"/>
              </a:rPr>
              <a:t>Si el doble de la edad de Andrea se le suman 6 años resultan 28 años</a:t>
            </a:r>
            <a:endParaRPr lang="es-ES" dirty="0">
              <a:latin typeface="Bookman Old Style" pitchFamily="18" charset="0"/>
            </a:endParaRPr>
          </a:p>
        </p:txBody>
      </p:sp>
      <p:sp>
        <p:nvSpPr>
          <p:cNvPr id="6" name="5 Abrir llave"/>
          <p:cNvSpPr/>
          <p:nvPr/>
        </p:nvSpPr>
        <p:spPr>
          <a:xfrm rot="16200000">
            <a:off x="1964513" y="2678901"/>
            <a:ext cx="428628" cy="378621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Abrir llave"/>
          <p:cNvSpPr/>
          <p:nvPr/>
        </p:nvSpPr>
        <p:spPr>
          <a:xfrm rot="16200000">
            <a:off x="4643438" y="3857628"/>
            <a:ext cx="428628" cy="142876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Abrir llave"/>
          <p:cNvSpPr/>
          <p:nvPr/>
        </p:nvSpPr>
        <p:spPr>
          <a:xfrm rot="16200000">
            <a:off x="6786578" y="4071943"/>
            <a:ext cx="428628" cy="10001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Abrir llave"/>
          <p:cNvSpPr/>
          <p:nvPr/>
        </p:nvSpPr>
        <p:spPr>
          <a:xfrm rot="16200000">
            <a:off x="7786710" y="4071942"/>
            <a:ext cx="428628" cy="10001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Abrir llave"/>
          <p:cNvSpPr/>
          <p:nvPr/>
        </p:nvSpPr>
        <p:spPr>
          <a:xfrm rot="16200000">
            <a:off x="5822165" y="4107662"/>
            <a:ext cx="428628" cy="92869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10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38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11 CuadroTexto"/>
          <p:cNvSpPr txBox="1"/>
          <p:nvPr/>
        </p:nvSpPr>
        <p:spPr>
          <a:xfrm>
            <a:off x="7786710" y="0"/>
            <a:ext cx="129715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2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7467600" cy="654032"/>
          </a:xfrm>
        </p:spPr>
        <p:txBody>
          <a:bodyPr/>
          <a:lstStyle/>
          <a:p>
            <a:r>
              <a:rPr lang="es-MX" dirty="0" smtClean="0"/>
              <a:t>Actividad 2: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2844" y="1214422"/>
            <a:ext cx="8001056" cy="5045216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s-MX" dirty="0" smtClean="0"/>
              <a:t>	a. El cociente entre un número y 10 </a:t>
            </a:r>
            <a:r>
              <a:rPr lang="es-MX" b="1" dirty="0" smtClean="0"/>
              <a:t>es</a:t>
            </a:r>
            <a:r>
              <a:rPr lang="es-MX" dirty="0" smtClean="0"/>
              <a:t> 180</a:t>
            </a:r>
          </a:p>
          <a:p>
            <a:pPr marL="457200" indent="-457200">
              <a:buNone/>
            </a:pPr>
            <a:endParaRPr lang="es-MX" dirty="0" smtClean="0"/>
          </a:p>
          <a:p>
            <a:pPr marL="457200" indent="-457200">
              <a:buNone/>
            </a:pPr>
            <a:endParaRPr lang="es-MX" sz="1050" dirty="0" smtClean="0"/>
          </a:p>
          <a:p>
            <a:pPr marL="457200" indent="-457200">
              <a:buNone/>
            </a:pPr>
            <a:r>
              <a:rPr lang="es-MX" dirty="0" smtClean="0"/>
              <a:t>	b. La diferencia entre un número y 10 </a:t>
            </a:r>
            <a:r>
              <a:rPr lang="es-MX" b="1" dirty="0" smtClean="0"/>
              <a:t>es</a:t>
            </a:r>
            <a:r>
              <a:rPr lang="es-MX" dirty="0" smtClean="0"/>
              <a:t> 180</a:t>
            </a:r>
          </a:p>
          <a:p>
            <a:pPr marL="457200" indent="-457200">
              <a:spcAft>
                <a:spcPts val="600"/>
              </a:spcAft>
              <a:buNone/>
            </a:pPr>
            <a:endParaRPr lang="es-MX" dirty="0" smtClean="0"/>
          </a:p>
          <a:p>
            <a:pPr marL="457200" indent="-457200">
              <a:spcAft>
                <a:spcPts val="600"/>
              </a:spcAft>
              <a:buNone/>
            </a:pPr>
            <a:endParaRPr lang="es-MX" sz="900" dirty="0" smtClean="0"/>
          </a:p>
          <a:p>
            <a:pPr marL="457200" indent="-457200">
              <a:spcAft>
                <a:spcPts val="600"/>
              </a:spcAft>
              <a:buNone/>
            </a:pPr>
            <a:r>
              <a:rPr lang="es-MX" dirty="0" smtClean="0"/>
              <a:t>	c. Un número aumentado en 35 resulta 264 </a:t>
            </a:r>
          </a:p>
          <a:p>
            <a:pPr marL="457200" indent="-457200">
              <a:buNone/>
            </a:pPr>
            <a:r>
              <a:rPr lang="es-MX" dirty="0" smtClean="0"/>
              <a:t>	</a:t>
            </a:r>
          </a:p>
          <a:p>
            <a:pPr marL="457200" indent="-457200">
              <a:buNone/>
            </a:pPr>
            <a:r>
              <a:rPr lang="es-MX" dirty="0" smtClean="0"/>
              <a:t>	</a:t>
            </a:r>
            <a:r>
              <a:rPr lang="es-MX" dirty="0" smtClean="0"/>
              <a:t>d. Un ciclista ha recorrido 8km en una carrera. Si la meta está a los 40km, ¿cuánto le falta por recorrer?</a:t>
            </a:r>
          </a:p>
          <a:p>
            <a:pPr marL="457200" indent="-457200">
              <a:buFont typeface="+mj-lt"/>
              <a:buAutoNum type="alphaUcPeriod"/>
            </a:pP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642910" y="1714488"/>
            <a:ext cx="600079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642910" y="2857496"/>
            <a:ext cx="600079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642910" y="4000504"/>
            <a:ext cx="600079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642910" y="5357826"/>
            <a:ext cx="600079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38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9 CuadroTexto"/>
          <p:cNvSpPr txBox="1"/>
          <p:nvPr/>
        </p:nvSpPr>
        <p:spPr>
          <a:xfrm>
            <a:off x="7786710" y="0"/>
            <a:ext cx="129715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2</a:t>
            </a:r>
            <a:endParaRPr lang="es-ES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2214546" y="6143644"/>
            <a:ext cx="3143272" cy="571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/>
              <a:t>Enviar  esta actividad al correo</a:t>
            </a:r>
            <a:endParaRPr lang="es-ES" sz="1200" dirty="0"/>
          </a:p>
        </p:txBody>
      </p:sp>
      <p:pic>
        <p:nvPicPr>
          <p:cNvPr id="12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3" cstate="print"/>
          <a:srcRect l="11628" t="7693" r="12790" b="3845"/>
          <a:stretch>
            <a:fillRect/>
          </a:stretch>
        </p:blipFill>
        <p:spPr bwMode="auto">
          <a:xfrm>
            <a:off x="4643438" y="6215082"/>
            <a:ext cx="543550" cy="480833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357158" y="785794"/>
            <a:ext cx="7215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Representa los siguientes enunciado como ecuación: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44" y="0"/>
            <a:ext cx="7467600" cy="571480"/>
          </a:xfrm>
        </p:spPr>
        <p:txBody>
          <a:bodyPr/>
          <a:lstStyle/>
          <a:p>
            <a:r>
              <a:rPr lang="es-MX" b="1" dirty="0" smtClean="0"/>
              <a:t>Ecuaciones y balanzas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715008" y="571480"/>
            <a:ext cx="3143272" cy="4929222"/>
          </a:xfrm>
        </p:spPr>
        <p:txBody>
          <a:bodyPr>
            <a:normAutofit/>
          </a:bodyPr>
          <a:lstStyle/>
          <a:p>
            <a:r>
              <a:rPr lang="es-MX" dirty="0" smtClean="0"/>
              <a:t>Escribe la ecuación que representa cada balanza en equilibrio.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7786710" y="0"/>
            <a:ext cx="129715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3</a:t>
            </a:r>
            <a:endParaRPr lang="es-E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17115" t="17198" r="50887" b="7396"/>
          <a:stretch>
            <a:fillRect/>
          </a:stretch>
        </p:blipFill>
        <p:spPr bwMode="auto">
          <a:xfrm>
            <a:off x="428596" y="571480"/>
            <a:ext cx="4616848" cy="61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142844" y="6429396"/>
            <a:ext cx="4000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s-MX" sz="1400" dirty="0" smtClean="0">
                <a:solidFill>
                  <a:srgbClr val="00B0F0"/>
                </a:solidFill>
                <a:latin typeface="Cambria Math" pitchFamily="18" charset="0"/>
                <a:ea typeface="Cambria Math" pitchFamily="18" charset="0"/>
              </a:rPr>
              <a:t>CUADERNO DE EJERCICIOS - PÁGINA 57</a:t>
            </a:r>
            <a:endParaRPr lang="es-ES" sz="1400" dirty="0"/>
          </a:p>
        </p:txBody>
      </p:sp>
      <p:sp>
        <p:nvSpPr>
          <p:cNvPr id="8" name="7 Rectángulo redondeado"/>
          <p:cNvSpPr/>
          <p:nvPr/>
        </p:nvSpPr>
        <p:spPr>
          <a:xfrm>
            <a:off x="5572132" y="3571876"/>
            <a:ext cx="3143272" cy="571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/>
              <a:t>Enviar  esta actividad al correo</a:t>
            </a:r>
            <a:endParaRPr lang="es-ES" sz="1200" dirty="0"/>
          </a:p>
        </p:txBody>
      </p:sp>
      <p:pic>
        <p:nvPicPr>
          <p:cNvPr id="9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3" cstate="print"/>
          <a:srcRect l="11628" t="7693" r="12790" b="3845"/>
          <a:stretch>
            <a:fillRect/>
          </a:stretch>
        </p:blipFill>
        <p:spPr bwMode="auto">
          <a:xfrm>
            <a:off x="8001024" y="3643314"/>
            <a:ext cx="543550" cy="480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14480" y="1997839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Envía la fotografía de las actividades con este símbolo al correo correspondiente.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6°A</a:t>
            </a:r>
            <a:r>
              <a:rPr lang="es-MX" dirty="0" smtClean="0">
                <a:sym typeface="Wingdings" pitchFamily="2" charset="2"/>
              </a:rPr>
              <a:t> </a:t>
            </a:r>
            <a:r>
              <a:rPr lang="es-MX" dirty="0" smtClean="0">
                <a:sym typeface="Wingdings" pitchFamily="2" charset="2"/>
                <a:hlinkClick r:id="rId2"/>
              </a:rPr>
              <a:t>lorena.ureta@laprovidenciarecoleta.cl</a:t>
            </a:r>
            <a:endParaRPr lang="es-MX" dirty="0" smtClean="0">
              <a:sym typeface="Wingdings" pitchFamily="2" charset="2"/>
            </a:endParaRPr>
          </a:p>
          <a:p>
            <a:r>
              <a:rPr lang="es-MX" dirty="0" smtClean="0">
                <a:sym typeface="Wingdings" pitchFamily="2" charset="2"/>
              </a:rPr>
              <a:t>6°B  </a:t>
            </a:r>
            <a:r>
              <a:rPr lang="es-MX" dirty="0" smtClean="0">
                <a:sym typeface="Wingdings" pitchFamily="2" charset="2"/>
                <a:hlinkClick r:id="rId3"/>
              </a:rPr>
              <a:t>hernan.martinez@laprovidenciarecoleta.cl</a:t>
            </a:r>
            <a:endParaRPr lang="es-MX" dirty="0" smtClean="0">
              <a:sym typeface="Wingdings" pitchFamily="2" charset="2"/>
            </a:endParaRPr>
          </a:p>
          <a:p>
            <a:endParaRPr lang="es-ES" dirty="0"/>
          </a:p>
        </p:txBody>
      </p:sp>
      <p:sp>
        <p:nvSpPr>
          <p:cNvPr id="3" name="2 Rectángulo redondeado"/>
          <p:cNvSpPr/>
          <p:nvPr/>
        </p:nvSpPr>
        <p:spPr>
          <a:xfrm>
            <a:off x="2571736" y="2786058"/>
            <a:ext cx="3143272" cy="571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/>
              <a:t>Enviar  esta actividad al correo</a:t>
            </a:r>
            <a:endParaRPr lang="es-ES" sz="1200" dirty="0"/>
          </a:p>
        </p:txBody>
      </p:sp>
      <p:pic>
        <p:nvPicPr>
          <p:cNvPr id="4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 cstate="print"/>
          <a:srcRect l="11628" t="7693" r="12790" b="3845"/>
          <a:stretch>
            <a:fillRect/>
          </a:stretch>
        </p:blipFill>
        <p:spPr bwMode="auto">
          <a:xfrm>
            <a:off x="5000628" y="2857496"/>
            <a:ext cx="543550" cy="480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130</TotalTime>
  <Words>445</Words>
  <Application>Microsoft Office PowerPoint</Application>
  <PresentationFormat>Presentación en pantalla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Diapositiva 1</vt:lpstr>
      <vt:lpstr>Lenguaje algebraico</vt:lpstr>
      <vt:lpstr>Observa el siguiente video:</vt:lpstr>
      <vt:lpstr>¿Qué es una ecuación?</vt:lpstr>
      <vt:lpstr>Ejemplo:</vt:lpstr>
      <vt:lpstr>Actividad 2:</vt:lpstr>
      <vt:lpstr>Ecuaciones y balanzas</vt:lpstr>
      <vt:lpstr>Diapositiva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ecuaciones</dc:title>
  <dc:creator>MEDIACION ESCOLAR</dc:creator>
  <cp:lastModifiedBy>MEDIACION ESCOLAR</cp:lastModifiedBy>
  <cp:revision>16</cp:revision>
  <dcterms:created xsi:type="dcterms:W3CDTF">2020-09-04T22:30:01Z</dcterms:created>
  <dcterms:modified xsi:type="dcterms:W3CDTF">2020-09-05T00:40:21Z</dcterms:modified>
</cp:coreProperties>
</file>