
<file path=[Content_Types].xml><?xml version="1.0" encoding="utf-8"?>
<Types xmlns="http://schemas.openxmlformats.org/package/2006/content-types">
  <Default ContentType="image/png" Extension="png"/>
  <Default ContentType="image/jpeg" Extension="jpeg"/>
  <Default ContentType="application/vnd.openxmlformats-package.relationships+xml" Extension="rels"/>
  <Default ContentType="application/xml" Extension="xml"/>
  <Default ContentType="image/jpeg" Extension="jpg"/>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DD4535B8-298E-4EFF-A45F-B2BC83486936}" type="datetimeFigureOut">
              <a:rPr lang="es-CL" smtClean="0"/>
              <a:t>06-09-2020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D4574F3C-52D3-4C5C-8E05-AA824D1F3AEC}" type="slidenum">
              <a:rPr lang="es-CL" smtClean="0"/>
              <a:t>‹Nº›</a:t>
            </a:fld>
            <a:endParaRPr lang="es-CL"/>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85299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Date Placeholder 2"/>
          <p:cNvSpPr>
            <a:spLocks noGrp="1"/>
          </p:cNvSpPr>
          <p:nvPr>
            <p:ph type="dt" sz="half" idx="10"/>
          </p:nvPr>
        </p:nvSpPr>
        <p:spPr/>
        <p:txBody>
          <a:bodyPr/>
          <a:lstStyle/>
          <a:p>
            <a:fld id="{DD4535B8-298E-4EFF-A45F-B2BC83486936}" type="datetimeFigureOut">
              <a:rPr lang="es-CL" smtClean="0"/>
              <a:t>06-09-2020</a:t>
            </a:fld>
            <a:endParaRPr lang="es-CL"/>
          </a:p>
        </p:txBody>
      </p:sp>
      <p:sp>
        <p:nvSpPr>
          <p:cNvPr id="4" name="Footer Placeholder 3"/>
          <p:cNvSpPr>
            <a:spLocks noGrp="1"/>
          </p:cNvSpPr>
          <p:nvPr>
            <p:ph type="ftr" sz="quarter" idx="11"/>
          </p:nvPr>
        </p:nvSpPr>
        <p:spPr/>
        <p:txBody>
          <a:bodyPr/>
          <a:lstStyle/>
          <a:p>
            <a:endParaRPr lang="es-CL"/>
          </a:p>
        </p:txBody>
      </p:sp>
      <p:sp>
        <p:nvSpPr>
          <p:cNvPr id="5" name="Slide Number Placeholder 4"/>
          <p:cNvSpPr>
            <a:spLocks noGrp="1"/>
          </p:cNvSpPr>
          <p:nvPr>
            <p:ph type="sldNum" sz="quarter" idx="12"/>
          </p:nvPr>
        </p:nvSpPr>
        <p:spPr/>
        <p:txBody>
          <a:bodyPr/>
          <a:lstStyle/>
          <a:p>
            <a:fld id="{D4574F3C-52D3-4C5C-8E05-AA824D1F3AEC}" type="slidenum">
              <a:rPr lang="es-CL" smtClean="0"/>
              <a:t>‹Nº›</a:t>
            </a:fld>
            <a:endParaRPr lang="es-CL"/>
          </a:p>
        </p:txBody>
      </p:sp>
    </p:spTree>
    <p:extLst>
      <p:ext uri="{BB962C8B-B14F-4D97-AF65-F5344CB8AC3E}">
        <p14:creationId xmlns:p14="http://schemas.microsoft.com/office/powerpoint/2010/main" val="40625654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DD4535B8-298E-4EFF-A45F-B2BC83486936}" type="datetimeFigureOut">
              <a:rPr lang="es-CL" smtClean="0"/>
              <a:t>06-09-2020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D4574F3C-52D3-4C5C-8E05-AA824D1F3AEC}" type="slidenum">
              <a:rPr lang="es-CL" smtClean="0"/>
              <a:t>‹Nº›</a:t>
            </a:fld>
            <a:endParaRPr lang="es-CL"/>
          </a:p>
        </p:txBody>
      </p:sp>
    </p:spTree>
    <p:extLst>
      <p:ext uri="{BB962C8B-B14F-4D97-AF65-F5344CB8AC3E}">
        <p14:creationId xmlns:p14="http://schemas.microsoft.com/office/powerpoint/2010/main" val="32592110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DD4535B8-298E-4EFF-A45F-B2BC83486936}" type="datetimeFigureOut">
              <a:rPr lang="es-CL" smtClean="0"/>
              <a:t>06-09-2020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D4574F3C-52D3-4C5C-8E05-AA824D1F3AEC}" type="slidenum">
              <a:rPr lang="es-CL" smtClean="0"/>
              <a:t>‹Nº›</a:t>
            </a:fld>
            <a:endParaRPr lang="es-CL"/>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1585813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DD4535B8-298E-4EFF-A45F-B2BC83486936}" type="datetimeFigureOut">
              <a:rPr lang="es-CL" smtClean="0"/>
              <a:t>06-09-2020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D4574F3C-52D3-4C5C-8E05-AA824D1F3AEC}" type="slidenum">
              <a:rPr lang="es-CL" smtClean="0"/>
              <a:t>‹Nº›</a:t>
            </a:fld>
            <a:endParaRPr lang="es-CL"/>
          </a:p>
        </p:txBody>
      </p:sp>
    </p:spTree>
    <p:extLst>
      <p:ext uri="{BB962C8B-B14F-4D97-AF65-F5344CB8AC3E}">
        <p14:creationId xmlns:p14="http://schemas.microsoft.com/office/powerpoint/2010/main" val="42067232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s-ES" smtClean="0"/>
              <a:t>Haga clic para modificar el estilo de texto del patrón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DD4535B8-298E-4EFF-A45F-B2BC83486936}" type="datetimeFigureOut">
              <a:rPr lang="es-CL" smtClean="0"/>
              <a:t>06-09-2020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D4574F3C-52D3-4C5C-8E05-AA824D1F3AEC}" type="slidenum">
              <a:rPr lang="es-CL" smtClean="0"/>
              <a:t>‹Nº›</a:t>
            </a:fld>
            <a:endParaRPr lang="es-CL"/>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4972202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s-ES" smtClean="0"/>
              <a:t>Haga clic para modificar el estilo de texto del patrón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DD4535B8-298E-4EFF-A45F-B2BC83486936}" type="datetimeFigureOut">
              <a:rPr lang="es-CL" smtClean="0"/>
              <a:t>06-09-2020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D4574F3C-52D3-4C5C-8E05-AA824D1F3AEC}" type="slidenum">
              <a:rPr lang="es-CL" smtClean="0"/>
              <a:t>‹Nº›</a:t>
            </a:fld>
            <a:endParaRPr lang="es-CL"/>
          </a:p>
        </p:txBody>
      </p:sp>
    </p:spTree>
    <p:extLst>
      <p:ext uri="{BB962C8B-B14F-4D97-AF65-F5344CB8AC3E}">
        <p14:creationId xmlns:p14="http://schemas.microsoft.com/office/powerpoint/2010/main" val="36891242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DD4535B8-298E-4EFF-A45F-B2BC83486936}" type="datetimeFigureOut">
              <a:rPr lang="es-CL" smtClean="0"/>
              <a:t>06-09-2020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D4574F3C-52D3-4C5C-8E05-AA824D1F3AEC}" type="slidenum">
              <a:rPr lang="es-CL" smtClean="0"/>
              <a:t>‹Nº›</a:t>
            </a:fld>
            <a:endParaRPr lang="es-CL"/>
          </a:p>
        </p:txBody>
      </p:sp>
    </p:spTree>
    <p:extLst>
      <p:ext uri="{BB962C8B-B14F-4D97-AF65-F5344CB8AC3E}">
        <p14:creationId xmlns:p14="http://schemas.microsoft.com/office/powerpoint/2010/main" val="7604394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DD4535B8-298E-4EFF-A45F-B2BC83486936}" type="datetimeFigureOut">
              <a:rPr lang="es-CL" smtClean="0"/>
              <a:t>06-09-2020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D4574F3C-52D3-4C5C-8E05-AA824D1F3AEC}" type="slidenum">
              <a:rPr lang="es-CL" smtClean="0"/>
              <a:t>‹Nº›</a:t>
            </a:fld>
            <a:endParaRPr lang="es-CL"/>
          </a:p>
        </p:txBody>
      </p:sp>
    </p:spTree>
    <p:extLst>
      <p:ext uri="{BB962C8B-B14F-4D97-AF65-F5344CB8AC3E}">
        <p14:creationId xmlns:p14="http://schemas.microsoft.com/office/powerpoint/2010/main" val="11397779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nchor="ct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DD4535B8-298E-4EFF-A45F-B2BC83486936}" type="datetimeFigureOut">
              <a:rPr lang="es-CL" smtClean="0"/>
              <a:t>06-09-2020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D4574F3C-52D3-4C5C-8E05-AA824D1F3AEC}" type="slidenum">
              <a:rPr lang="es-CL" smtClean="0"/>
              <a:t>‹Nº›</a:t>
            </a:fld>
            <a:endParaRPr lang="es-CL"/>
          </a:p>
        </p:txBody>
      </p:sp>
    </p:spTree>
    <p:extLst>
      <p:ext uri="{BB962C8B-B14F-4D97-AF65-F5344CB8AC3E}">
        <p14:creationId xmlns:p14="http://schemas.microsoft.com/office/powerpoint/2010/main" val="2512416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DD4535B8-298E-4EFF-A45F-B2BC83486936}" type="datetimeFigureOut">
              <a:rPr lang="es-CL" smtClean="0"/>
              <a:t>06-09-2020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D4574F3C-52D3-4C5C-8E05-AA824D1F3AEC}" type="slidenum">
              <a:rPr lang="es-CL" smtClean="0"/>
              <a:t>‹Nº›</a:t>
            </a:fld>
            <a:endParaRPr lang="es-CL"/>
          </a:p>
        </p:txBody>
      </p:sp>
    </p:spTree>
    <p:extLst>
      <p:ext uri="{BB962C8B-B14F-4D97-AF65-F5344CB8AC3E}">
        <p14:creationId xmlns:p14="http://schemas.microsoft.com/office/powerpoint/2010/main" val="17121374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DD4535B8-298E-4EFF-A45F-B2BC83486936}" type="datetimeFigureOut">
              <a:rPr lang="es-CL" smtClean="0"/>
              <a:t>06-09-2020</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D4574F3C-52D3-4C5C-8E05-AA824D1F3AEC}" type="slidenum">
              <a:rPr lang="es-CL" smtClean="0"/>
              <a:t>‹Nº›</a:t>
            </a:fld>
            <a:endParaRPr lang="es-CL"/>
          </a:p>
        </p:txBody>
      </p:sp>
    </p:spTree>
    <p:extLst>
      <p:ext uri="{BB962C8B-B14F-4D97-AF65-F5344CB8AC3E}">
        <p14:creationId xmlns:p14="http://schemas.microsoft.com/office/powerpoint/2010/main" val="348708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DD4535B8-298E-4EFF-A45F-B2BC83486936}" type="datetimeFigureOut">
              <a:rPr lang="es-CL" smtClean="0"/>
              <a:t>06-09-2020</a:t>
            </a:fld>
            <a:endParaRPr lang="es-CL"/>
          </a:p>
        </p:txBody>
      </p:sp>
      <p:sp>
        <p:nvSpPr>
          <p:cNvPr id="8" name="Footer Placeholder 7"/>
          <p:cNvSpPr>
            <a:spLocks noGrp="1"/>
          </p:cNvSpPr>
          <p:nvPr>
            <p:ph type="ftr" sz="quarter" idx="11"/>
          </p:nvPr>
        </p:nvSpPr>
        <p:spPr/>
        <p:txBody>
          <a:bodyPr/>
          <a:lstStyle/>
          <a:p>
            <a:endParaRPr lang="es-CL"/>
          </a:p>
        </p:txBody>
      </p:sp>
      <p:sp>
        <p:nvSpPr>
          <p:cNvPr id="9" name="Slide Number Placeholder 8"/>
          <p:cNvSpPr>
            <a:spLocks noGrp="1"/>
          </p:cNvSpPr>
          <p:nvPr>
            <p:ph type="sldNum" sz="quarter" idx="12"/>
          </p:nvPr>
        </p:nvSpPr>
        <p:spPr/>
        <p:txBody>
          <a:bodyPr/>
          <a:lstStyle/>
          <a:p>
            <a:fld id="{D4574F3C-52D3-4C5C-8E05-AA824D1F3AEC}" type="slidenum">
              <a:rPr lang="es-CL" smtClean="0"/>
              <a:t>‹Nº›</a:t>
            </a:fld>
            <a:endParaRPr lang="es-CL"/>
          </a:p>
        </p:txBody>
      </p:sp>
    </p:spTree>
    <p:extLst>
      <p:ext uri="{BB962C8B-B14F-4D97-AF65-F5344CB8AC3E}">
        <p14:creationId xmlns:p14="http://schemas.microsoft.com/office/powerpoint/2010/main" val="1209961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DD4535B8-298E-4EFF-A45F-B2BC83486936}" type="datetimeFigureOut">
              <a:rPr lang="es-CL" smtClean="0"/>
              <a:t>06-09-2020</a:t>
            </a:fld>
            <a:endParaRPr lang="es-CL"/>
          </a:p>
        </p:txBody>
      </p:sp>
      <p:sp>
        <p:nvSpPr>
          <p:cNvPr id="4" name="Footer Placeholder 3"/>
          <p:cNvSpPr>
            <a:spLocks noGrp="1"/>
          </p:cNvSpPr>
          <p:nvPr>
            <p:ph type="ftr" sz="quarter" idx="11"/>
          </p:nvPr>
        </p:nvSpPr>
        <p:spPr/>
        <p:txBody>
          <a:bodyPr/>
          <a:lstStyle/>
          <a:p>
            <a:endParaRPr lang="es-CL"/>
          </a:p>
        </p:txBody>
      </p:sp>
      <p:sp>
        <p:nvSpPr>
          <p:cNvPr id="5" name="Slide Number Placeholder 4"/>
          <p:cNvSpPr>
            <a:spLocks noGrp="1"/>
          </p:cNvSpPr>
          <p:nvPr>
            <p:ph type="sldNum" sz="quarter" idx="12"/>
          </p:nvPr>
        </p:nvSpPr>
        <p:spPr/>
        <p:txBody>
          <a:bodyPr/>
          <a:lstStyle/>
          <a:p>
            <a:fld id="{D4574F3C-52D3-4C5C-8E05-AA824D1F3AEC}" type="slidenum">
              <a:rPr lang="es-CL" smtClean="0"/>
              <a:t>‹Nº›</a:t>
            </a:fld>
            <a:endParaRPr lang="es-CL"/>
          </a:p>
        </p:txBody>
      </p:sp>
    </p:spTree>
    <p:extLst>
      <p:ext uri="{BB962C8B-B14F-4D97-AF65-F5344CB8AC3E}">
        <p14:creationId xmlns:p14="http://schemas.microsoft.com/office/powerpoint/2010/main" val="33520727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4535B8-298E-4EFF-A45F-B2BC83486936}" type="datetimeFigureOut">
              <a:rPr lang="es-CL" smtClean="0"/>
              <a:t>06-09-2020</a:t>
            </a:fld>
            <a:endParaRPr lang="es-CL"/>
          </a:p>
        </p:txBody>
      </p:sp>
      <p:sp>
        <p:nvSpPr>
          <p:cNvPr id="3" name="Footer Placeholder 2"/>
          <p:cNvSpPr>
            <a:spLocks noGrp="1"/>
          </p:cNvSpPr>
          <p:nvPr>
            <p:ph type="ftr" sz="quarter" idx="11"/>
          </p:nvPr>
        </p:nvSpPr>
        <p:spPr/>
        <p:txBody>
          <a:bodyPr/>
          <a:lstStyle/>
          <a:p>
            <a:endParaRPr lang="es-CL"/>
          </a:p>
        </p:txBody>
      </p:sp>
      <p:sp>
        <p:nvSpPr>
          <p:cNvPr id="4" name="Slide Number Placeholder 3"/>
          <p:cNvSpPr>
            <a:spLocks noGrp="1"/>
          </p:cNvSpPr>
          <p:nvPr>
            <p:ph type="sldNum" sz="quarter" idx="12"/>
          </p:nvPr>
        </p:nvSpPr>
        <p:spPr/>
        <p:txBody>
          <a:bodyPr/>
          <a:lstStyle/>
          <a:p>
            <a:fld id="{D4574F3C-52D3-4C5C-8E05-AA824D1F3AEC}" type="slidenum">
              <a:rPr lang="es-CL" smtClean="0"/>
              <a:t>‹Nº›</a:t>
            </a:fld>
            <a:endParaRPr lang="es-CL"/>
          </a:p>
        </p:txBody>
      </p:sp>
    </p:spTree>
    <p:extLst>
      <p:ext uri="{BB962C8B-B14F-4D97-AF65-F5344CB8AC3E}">
        <p14:creationId xmlns:p14="http://schemas.microsoft.com/office/powerpoint/2010/main" val="6292001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DD4535B8-298E-4EFF-A45F-B2BC83486936}" type="datetimeFigureOut">
              <a:rPr lang="es-CL" smtClean="0"/>
              <a:t>06-09-2020</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D4574F3C-52D3-4C5C-8E05-AA824D1F3AEC}" type="slidenum">
              <a:rPr lang="es-CL" smtClean="0"/>
              <a:t>‹Nº›</a:t>
            </a:fld>
            <a:endParaRPr lang="es-CL"/>
          </a:p>
        </p:txBody>
      </p:sp>
    </p:spTree>
    <p:extLst>
      <p:ext uri="{BB962C8B-B14F-4D97-AF65-F5344CB8AC3E}">
        <p14:creationId xmlns:p14="http://schemas.microsoft.com/office/powerpoint/2010/main" val="9339288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s-ES" smtClean="0"/>
              <a:t>Haga clic para modificar el estilo de título del patrón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DD4535B8-298E-4EFF-A45F-B2BC83486936}" type="datetimeFigureOut">
              <a:rPr lang="es-CL" smtClean="0"/>
              <a:t>06-09-2020</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D4574F3C-52D3-4C5C-8E05-AA824D1F3AEC}" type="slidenum">
              <a:rPr lang="es-CL" smtClean="0"/>
              <a:t>‹Nº›</a:t>
            </a:fld>
            <a:endParaRPr lang="es-CL"/>
          </a:p>
        </p:txBody>
      </p:sp>
    </p:spTree>
    <p:extLst>
      <p:ext uri="{BB962C8B-B14F-4D97-AF65-F5344CB8AC3E}">
        <p14:creationId xmlns:p14="http://schemas.microsoft.com/office/powerpoint/2010/main" val="39006625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DD4535B8-298E-4EFF-A45F-B2BC83486936}" type="datetimeFigureOut">
              <a:rPr lang="es-CL" smtClean="0"/>
              <a:t>06-09-2020</a:t>
            </a:fld>
            <a:endParaRPr lang="es-CL"/>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s-CL"/>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4574F3C-52D3-4C5C-8E05-AA824D1F3AEC}" type="slidenum">
              <a:rPr lang="es-CL" smtClean="0"/>
              <a:t>‹Nº›</a:t>
            </a:fld>
            <a:endParaRPr lang="es-CL"/>
          </a:p>
        </p:txBody>
      </p:sp>
    </p:spTree>
    <p:extLst>
      <p:ext uri="{BB962C8B-B14F-4D97-AF65-F5344CB8AC3E}">
        <p14:creationId xmlns:p14="http://schemas.microsoft.com/office/powerpoint/2010/main" val="1399713048"/>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arget="../media/image3.jpeg" Type="http://schemas.openxmlformats.org/officeDocument/2006/relationships/image"/><Relationship Id="rId2" Target="../media/image2.jpg" Type="http://schemas.openxmlformats.org/officeDocument/2006/relationships/image"/><Relationship Id="rId1" Target="../slideLayouts/slideLayout2.xml" Type="http://schemas.openxmlformats.org/officeDocument/2006/relationships/slideLayout"/></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slideLayout" Target="../slideLayouts/slideLayout2.xml"/><Relationship Id="rId4" Type="http://schemas.openxmlformats.org/officeDocument/2006/relationships/image" Target="../media/image10.jpg"/></Relationships>
</file>

<file path=ppt/slides/_rels/slide7.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image" Target="../media/image1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2509685" y="323385"/>
            <a:ext cx="9144000" cy="1663234"/>
          </a:xfrm>
        </p:spPr>
        <p:txBody>
          <a:bodyPr>
            <a:normAutofit/>
          </a:bodyPr>
          <a:lstStyle/>
          <a:p>
            <a:r>
              <a:rPr lang="es-CL" b="1" dirty="0" smtClean="0"/>
              <a:t>Juego y deporte  en la Civilización</a:t>
            </a:r>
            <a:endParaRPr lang="es-CL" b="1" dirty="0"/>
          </a:p>
        </p:txBody>
      </p:sp>
      <p:sp>
        <p:nvSpPr>
          <p:cNvPr id="3" name="Subtítulo 2"/>
          <p:cNvSpPr>
            <a:spLocks noGrp="1"/>
          </p:cNvSpPr>
          <p:nvPr>
            <p:ph type="subTitle" idx="1"/>
          </p:nvPr>
        </p:nvSpPr>
        <p:spPr>
          <a:xfrm>
            <a:off x="0" y="5361527"/>
            <a:ext cx="9144000" cy="1496473"/>
          </a:xfrm>
        </p:spPr>
        <p:txBody>
          <a:bodyPr>
            <a:normAutofit/>
          </a:bodyPr>
          <a:lstStyle/>
          <a:p>
            <a:r>
              <a:rPr lang="es-CL" sz="1800" b="1" dirty="0" smtClean="0">
                <a:solidFill>
                  <a:srgbClr val="C00000"/>
                </a:solidFill>
              </a:rPr>
              <a:t>Objetivo priorizado OA 11: Practicar actividades físicas, demostrando comportamientos seguros, como: realizar un calentamiento en forma apropiada; utilizar de manera adecuada los materiales y las instalaciones para evitar el riesgo personal y de otros; escuchar y seguir instrucciones; asegurar de que el espacio está libre de obstáculos.</a:t>
            </a:r>
            <a:endParaRPr lang="es-CL" sz="1800" b="1" dirty="0">
              <a:solidFill>
                <a:srgbClr val="C00000"/>
              </a:solidFill>
            </a:endParaRPr>
          </a:p>
        </p:txBody>
      </p:sp>
    </p:spTree>
    <p:extLst>
      <p:ext uri="{BB962C8B-B14F-4D97-AF65-F5344CB8AC3E}">
        <p14:creationId xmlns:p14="http://schemas.microsoft.com/office/powerpoint/2010/main" val="1323048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276427" y="316467"/>
            <a:ext cx="2672835" cy="800219"/>
          </a:xfrm>
          <a:prstGeom prst="rect">
            <a:avLst/>
          </a:prstGeom>
        </p:spPr>
        <p:txBody>
          <a:bodyPr wrap="square">
            <a:spAutoFit/>
          </a:bodyPr>
          <a:lstStyle/>
          <a:p>
            <a:endParaRPr lang="es-CL" dirty="0"/>
          </a:p>
          <a:p>
            <a:r>
              <a:rPr lang="es-CL" sz="2800" b="1" u="sng" dirty="0"/>
              <a:t>¡</a:t>
            </a:r>
            <a:r>
              <a:rPr lang="es-CL" sz="2500" b="1" u="sng" dirty="0" smtClean="0"/>
              <a:t>ACTIVIDAD</a:t>
            </a:r>
            <a:r>
              <a:rPr lang="es-CL" sz="2500" b="1" u="sng" dirty="0"/>
              <a:t>!</a:t>
            </a:r>
          </a:p>
        </p:txBody>
      </p:sp>
      <p:sp>
        <p:nvSpPr>
          <p:cNvPr id="5" name="CuadroTexto 4"/>
          <p:cNvSpPr txBox="1"/>
          <p:nvPr/>
        </p:nvSpPr>
        <p:spPr>
          <a:xfrm>
            <a:off x="557561" y="1103971"/>
            <a:ext cx="10749776" cy="5016758"/>
          </a:xfrm>
          <a:prstGeom prst="rect">
            <a:avLst/>
          </a:prstGeom>
          <a:noFill/>
        </p:spPr>
        <p:txBody>
          <a:bodyPr wrap="square" rtlCol="0">
            <a:spAutoFit/>
          </a:bodyPr>
          <a:lstStyle/>
          <a:p>
            <a:endParaRPr lang="es-CL" sz="2000" dirty="0" smtClean="0"/>
          </a:p>
          <a:p>
            <a:endParaRPr lang="es-CL" sz="2000" dirty="0"/>
          </a:p>
          <a:p>
            <a:endParaRPr lang="es-CL" sz="2000" dirty="0" smtClean="0"/>
          </a:p>
          <a:p>
            <a:r>
              <a:rPr lang="es-CL" sz="2000" dirty="0" smtClean="0"/>
              <a:t>Responde en tú cuaderno las siguientes preguntas, según lo leído en esta presentación: </a:t>
            </a:r>
          </a:p>
          <a:p>
            <a:endParaRPr lang="es-CL" sz="2000" dirty="0"/>
          </a:p>
          <a:p>
            <a:pPr marL="342900" indent="-342900">
              <a:buAutoNum type="arabicParenR"/>
            </a:pPr>
            <a:r>
              <a:rPr lang="es-CL" sz="2000" dirty="0" smtClean="0"/>
              <a:t>¿Por qué crees que los Aztecas presentaban un mayor desarrollo de actividades deportivas y juegos? </a:t>
            </a:r>
          </a:p>
          <a:p>
            <a:pPr marL="342900" indent="-342900">
              <a:buAutoNum type="arabicParenR"/>
            </a:pPr>
            <a:endParaRPr lang="es-CL" sz="2000" dirty="0"/>
          </a:p>
          <a:p>
            <a:pPr marL="342900" indent="-342900">
              <a:buAutoNum type="arabicParenR"/>
            </a:pPr>
            <a:endParaRPr lang="es-CL" sz="2000" dirty="0" smtClean="0"/>
          </a:p>
          <a:p>
            <a:pPr marL="342900" indent="-342900">
              <a:buAutoNum type="arabicParenR"/>
            </a:pPr>
            <a:r>
              <a:rPr lang="es-CL" sz="2000" dirty="0" smtClean="0"/>
              <a:t>¿En qué consistía la gimnasia azteca? Describe</a:t>
            </a:r>
          </a:p>
          <a:p>
            <a:pPr marL="342900" indent="-342900">
              <a:buAutoNum type="arabicParenR"/>
            </a:pPr>
            <a:endParaRPr lang="es-CL" sz="2000" dirty="0"/>
          </a:p>
          <a:p>
            <a:pPr marL="342900" indent="-342900">
              <a:buAutoNum type="arabicParenR"/>
            </a:pPr>
            <a:endParaRPr lang="es-CL" sz="2000" dirty="0" smtClean="0"/>
          </a:p>
          <a:p>
            <a:pPr marL="342900" indent="-342900">
              <a:buAutoNum type="arabicParenR"/>
            </a:pPr>
            <a:endParaRPr lang="es-CL" sz="2000" dirty="0"/>
          </a:p>
          <a:p>
            <a:pPr marL="342900" indent="-342900">
              <a:buAutoNum type="arabicParenR"/>
            </a:pPr>
            <a:r>
              <a:rPr lang="es-CL" sz="2000" dirty="0" smtClean="0"/>
              <a:t>¿Por qué crees tú que estos pueblos se dedicaban a practicar deporte y diferentes tipos de entrenamientos? </a:t>
            </a:r>
            <a:endParaRPr lang="es-CL" sz="2000" dirty="0"/>
          </a:p>
        </p:txBody>
      </p:sp>
      <p:pic>
        <p:nvPicPr>
          <p:cNvPr id="3" name="Imagen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31395" y="316467"/>
            <a:ext cx="1526146" cy="1526146"/>
          </a:xfrm>
          <a:prstGeom prst="rect">
            <a:avLst/>
          </a:prstGeom>
        </p:spPr>
      </p:pic>
    </p:spTree>
    <p:extLst>
      <p:ext uri="{BB962C8B-B14F-4D97-AF65-F5344CB8AC3E}">
        <p14:creationId xmlns:p14="http://schemas.microsoft.com/office/powerpoint/2010/main" val="3079041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nodeType="clickEffect">
                                  <p:stCondLst>
                                    <p:cond delay="0"/>
                                  </p:stCondLst>
                                  <p:childTnLst>
                                    <p:animEffect transition="out" filter="fade">
                                      <p:cBhvr>
                                        <p:cTn id="6" dur="500" tmFilter="0, 0; .2, .5; .8, .5; 1, 0"/>
                                        <p:tgtEl>
                                          <p:spTgt spid="3"/>
                                        </p:tgtEl>
                                      </p:cBhvr>
                                    </p:animEffect>
                                    <p:animScale>
                                      <p:cBhvr>
                                        <p:cTn id="7" dur="250"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a:blip r:embed="rId2"/>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2757268" y="-349046"/>
            <a:ext cx="10515600" cy="1325563"/>
          </a:xfrm>
        </p:spPr>
        <p:txBody>
          <a:bodyPr>
            <a:normAutofit/>
          </a:bodyPr>
          <a:lstStyle/>
          <a:p>
            <a:r>
              <a:rPr lang="es-CL" sz="3200" b="1" dirty="0" smtClean="0"/>
              <a:t>Recordando la clase anterior</a:t>
            </a:r>
            <a:endParaRPr lang="es-CL" sz="3200" b="1" dirty="0"/>
          </a:p>
        </p:txBody>
      </p:sp>
      <p:pic>
        <p:nvPicPr>
          <p:cNvPr id="4" name="Marcador de contenido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9793578" y="0"/>
            <a:ext cx="1584608" cy="1891635"/>
          </a:xfrm>
          <a:effectLst>
            <a:reflection stA="0" endPos="65000" dist="50800" dir="5400000" sy="-100000" algn="bl" rotWithShape="0"/>
          </a:effectLst>
          <a:scene3d>
            <a:camera prst="orthographicFront">
              <a:rot lat="0" lon="600000" rev="3600000"/>
            </a:camera>
            <a:lightRig rig="threePt" dir="t"/>
          </a:scene3d>
        </p:spPr>
      </p:pic>
    </p:spTree>
    <p:extLst>
      <p:ext uri="{BB962C8B-B14F-4D97-AF65-F5344CB8AC3E}">
        <p14:creationId xmlns:p14="http://schemas.microsoft.com/office/powerpoint/2010/main" val="428142878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nodeType="clickEffect">
                                  <p:stCondLst>
                                    <p:cond delay="0"/>
                                  </p:stCondLst>
                                  <p:childTnLst>
                                    <p:animEffect transition="out" filter="fade">
                                      <p:cBhvr>
                                        <p:cTn id="6" dur="500" tmFilter="0, 0; .2, .5; .8, .5; 1, 0"/>
                                        <p:tgtEl>
                                          <p:spTgt spid="4"/>
                                        </p:tgtEl>
                                      </p:cBhvr>
                                    </p:animEffect>
                                    <p:animScale>
                                      <p:cBhvr>
                                        <p:cTn id="7" dur="250" autoRev="1" fill="hold"/>
                                        <p:tgtEl>
                                          <p:spTgt spid="4"/>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61757" y="0"/>
            <a:ext cx="10515600" cy="1325563"/>
          </a:xfrm>
        </p:spPr>
        <p:txBody>
          <a:bodyPr>
            <a:normAutofit/>
          </a:bodyPr>
          <a:lstStyle/>
          <a:p>
            <a:r>
              <a:rPr lang="es-CL" sz="3600" b="1" dirty="0" smtClean="0"/>
              <a:t>Juego y deporte  en la Civilización Azteca, Inca y maya</a:t>
            </a:r>
            <a:endParaRPr lang="es-CL" sz="3600" b="1" dirty="0"/>
          </a:p>
        </p:txBody>
      </p:sp>
      <p:sp>
        <p:nvSpPr>
          <p:cNvPr id="5" name="Marcador de contenido 4"/>
          <p:cNvSpPr>
            <a:spLocks noGrp="1"/>
          </p:cNvSpPr>
          <p:nvPr>
            <p:ph idx="1"/>
          </p:nvPr>
        </p:nvSpPr>
        <p:spPr>
          <a:xfrm>
            <a:off x="632281" y="745281"/>
            <a:ext cx="10715222" cy="3615267"/>
          </a:xfrm>
        </p:spPr>
        <p:txBody>
          <a:bodyPr>
            <a:normAutofit/>
          </a:bodyPr>
          <a:lstStyle/>
          <a:p>
            <a:pPr marL="0" indent="0">
              <a:buNone/>
            </a:pPr>
            <a:r>
              <a:rPr lang="es-CL" sz="2200" dirty="0" smtClean="0">
                <a:solidFill>
                  <a:schemeClr val="tx1"/>
                </a:solidFill>
              </a:rPr>
              <a:t>DIFERENTES ORGANIZACIONES TRIBALES, CIVILIZACIONES PRIMITIVAS Y CULTURAS EN GENERAL HAN VENIDO DESARROLLANDO NUMEROSAS FORMAS Y ACTIVIDADES MOTRICES CON SIGNIFICADOS SOCIALMENTE RELEVANTES PARA ESA ÉPOCA COMO LA CAZA Y LA PESCA, RITOS Y DANZAS SAGRADOS, FESTIVALES, JUEGOS, DEPORTES Y OTRAS.</a:t>
            </a:r>
          </a:p>
          <a:p>
            <a:endParaRPr lang="es-CL" dirty="0"/>
          </a:p>
        </p:txBody>
      </p:sp>
      <p:pic>
        <p:nvPicPr>
          <p:cNvPr id="6" name="Imagen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199756" y="3334217"/>
            <a:ext cx="5420137" cy="3131115"/>
          </a:xfrm>
          <a:prstGeom prst="rect">
            <a:avLst/>
          </a:prstGeom>
        </p:spPr>
      </p:pic>
    </p:spTree>
    <p:extLst>
      <p:ext uri="{BB962C8B-B14F-4D97-AF65-F5344CB8AC3E}">
        <p14:creationId xmlns:p14="http://schemas.microsoft.com/office/powerpoint/2010/main" val="409427185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mph" presetSubtype="0" fill="remove" nodeType="clickEffect">
                                  <p:stCondLst>
                                    <p:cond delay="0"/>
                                  </p:stCondLst>
                                  <p:childTnLst>
                                    <p:animClr clrSpc="rgb" dir="cw">
                                      <p:cBhvr override="childStyle">
                                        <p:cTn id="6" dur="250" autoRev="1" fill="remove"/>
                                        <p:tgtEl>
                                          <p:spTgt spid="6"/>
                                        </p:tgtEl>
                                        <p:attrNameLst>
                                          <p:attrName>style.color</p:attrName>
                                        </p:attrNameLst>
                                      </p:cBhvr>
                                      <p:to>
                                        <a:schemeClr val="bg1"/>
                                      </p:to>
                                    </p:animClr>
                                    <p:animClr clrSpc="rgb" dir="cw">
                                      <p:cBhvr>
                                        <p:cTn id="7" dur="250" autoRev="1" fill="remove"/>
                                        <p:tgtEl>
                                          <p:spTgt spid="6"/>
                                        </p:tgtEl>
                                        <p:attrNameLst>
                                          <p:attrName>fillcolor</p:attrName>
                                        </p:attrNameLst>
                                      </p:cBhvr>
                                      <p:to>
                                        <a:schemeClr val="bg1"/>
                                      </p:to>
                                    </p:animClr>
                                    <p:set>
                                      <p:cBhvr>
                                        <p:cTn id="8" dur="250" autoRev="1" fill="remove"/>
                                        <p:tgtEl>
                                          <p:spTgt spid="6"/>
                                        </p:tgtEl>
                                        <p:attrNameLst>
                                          <p:attrName>fill.type</p:attrName>
                                        </p:attrNameLst>
                                      </p:cBhvr>
                                      <p:to>
                                        <p:strVal val="solid"/>
                                      </p:to>
                                    </p:set>
                                    <p:set>
                                      <p:cBhvr>
                                        <p:cTn id="9" dur="250" autoRev="1" fill="remove"/>
                                        <p:tgtEl>
                                          <p:spTgt spid="6"/>
                                        </p:tgtEl>
                                        <p:attrNameLst>
                                          <p:attrName>fill.on</p:attrName>
                                        </p:attrNameLst>
                                      </p:cBhvr>
                                      <p:to>
                                        <p:strVal val="true"/>
                                      </p:to>
                                    </p:set>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ipe(down)">
                                      <p:cBhvr>
                                        <p:cTn id="14" dur="580">
                                          <p:stCondLst>
                                            <p:cond delay="0"/>
                                          </p:stCondLst>
                                        </p:cTn>
                                        <p:tgtEl>
                                          <p:spTgt spid="2"/>
                                        </p:tgtEl>
                                      </p:cBhvr>
                                    </p:animEffect>
                                    <p:anim calcmode="lin" valueType="num">
                                      <p:cBhvr>
                                        <p:cTn id="15"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20" dur="26">
                                          <p:stCondLst>
                                            <p:cond delay="650"/>
                                          </p:stCondLst>
                                        </p:cTn>
                                        <p:tgtEl>
                                          <p:spTgt spid="2"/>
                                        </p:tgtEl>
                                      </p:cBhvr>
                                      <p:to x="100000" y="60000"/>
                                    </p:animScale>
                                    <p:animScale>
                                      <p:cBhvr>
                                        <p:cTn id="21" dur="166" decel="50000">
                                          <p:stCondLst>
                                            <p:cond delay="676"/>
                                          </p:stCondLst>
                                        </p:cTn>
                                        <p:tgtEl>
                                          <p:spTgt spid="2"/>
                                        </p:tgtEl>
                                      </p:cBhvr>
                                      <p:to x="100000" y="100000"/>
                                    </p:animScale>
                                    <p:animScale>
                                      <p:cBhvr>
                                        <p:cTn id="22" dur="26">
                                          <p:stCondLst>
                                            <p:cond delay="1312"/>
                                          </p:stCondLst>
                                        </p:cTn>
                                        <p:tgtEl>
                                          <p:spTgt spid="2"/>
                                        </p:tgtEl>
                                      </p:cBhvr>
                                      <p:to x="100000" y="80000"/>
                                    </p:animScale>
                                    <p:animScale>
                                      <p:cBhvr>
                                        <p:cTn id="23" dur="166" decel="50000">
                                          <p:stCondLst>
                                            <p:cond delay="1338"/>
                                          </p:stCondLst>
                                        </p:cTn>
                                        <p:tgtEl>
                                          <p:spTgt spid="2"/>
                                        </p:tgtEl>
                                      </p:cBhvr>
                                      <p:to x="100000" y="100000"/>
                                    </p:animScale>
                                    <p:animScale>
                                      <p:cBhvr>
                                        <p:cTn id="24" dur="26">
                                          <p:stCondLst>
                                            <p:cond delay="1642"/>
                                          </p:stCondLst>
                                        </p:cTn>
                                        <p:tgtEl>
                                          <p:spTgt spid="2"/>
                                        </p:tgtEl>
                                      </p:cBhvr>
                                      <p:to x="100000" y="90000"/>
                                    </p:animScale>
                                    <p:animScale>
                                      <p:cBhvr>
                                        <p:cTn id="25" dur="166" decel="50000">
                                          <p:stCondLst>
                                            <p:cond delay="1668"/>
                                          </p:stCondLst>
                                        </p:cTn>
                                        <p:tgtEl>
                                          <p:spTgt spid="2"/>
                                        </p:tgtEl>
                                      </p:cBhvr>
                                      <p:to x="100000" y="100000"/>
                                    </p:animScale>
                                    <p:animScale>
                                      <p:cBhvr>
                                        <p:cTn id="26" dur="26">
                                          <p:stCondLst>
                                            <p:cond delay="1808"/>
                                          </p:stCondLst>
                                        </p:cTn>
                                        <p:tgtEl>
                                          <p:spTgt spid="2"/>
                                        </p:tgtEl>
                                      </p:cBhvr>
                                      <p:to x="100000" y="95000"/>
                                    </p:animScale>
                                    <p:animScale>
                                      <p:cBhvr>
                                        <p:cTn id="27" dur="166" decel="50000">
                                          <p:stCondLst>
                                            <p:cond delay="1834"/>
                                          </p:stCondLst>
                                        </p:cTn>
                                        <p:tgtEl>
                                          <p:spTgt spid="2"/>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371279" y="-107978"/>
            <a:ext cx="6534614" cy="3615267"/>
          </a:xfrm>
        </p:spPr>
        <p:txBody>
          <a:bodyPr>
            <a:normAutofit fontScale="85000" lnSpcReduction="20000"/>
          </a:bodyPr>
          <a:lstStyle/>
          <a:p>
            <a:pPr marL="0" indent="0">
              <a:buNone/>
            </a:pPr>
            <a:endParaRPr lang="es-CL" b="1" dirty="0" smtClean="0">
              <a:solidFill>
                <a:schemeClr val="bg1"/>
              </a:solidFill>
            </a:endParaRPr>
          </a:p>
          <a:p>
            <a:pPr marL="0" indent="0">
              <a:buNone/>
            </a:pPr>
            <a:endParaRPr lang="es-CL" b="1" dirty="0">
              <a:solidFill>
                <a:schemeClr val="bg1"/>
              </a:solidFill>
            </a:endParaRPr>
          </a:p>
          <a:p>
            <a:pPr marL="0" indent="0">
              <a:buNone/>
            </a:pPr>
            <a:endParaRPr lang="es-CL" b="1" dirty="0" smtClean="0">
              <a:solidFill>
                <a:schemeClr val="bg1"/>
              </a:solidFill>
            </a:endParaRPr>
          </a:p>
          <a:p>
            <a:pPr marL="0" indent="0">
              <a:buNone/>
            </a:pPr>
            <a:endParaRPr lang="es-CL" b="1" dirty="0">
              <a:solidFill>
                <a:schemeClr val="bg1"/>
              </a:solidFill>
            </a:endParaRPr>
          </a:p>
          <a:p>
            <a:pPr marL="0" indent="0">
              <a:buNone/>
            </a:pPr>
            <a:endParaRPr lang="es-CL" b="1" dirty="0" smtClean="0">
              <a:solidFill>
                <a:schemeClr val="bg1"/>
              </a:solidFill>
            </a:endParaRPr>
          </a:p>
          <a:p>
            <a:pPr marL="0" indent="0">
              <a:buNone/>
            </a:pPr>
            <a:r>
              <a:rPr lang="es-CL" dirty="0" smtClean="0">
                <a:solidFill>
                  <a:schemeClr val="tx1"/>
                </a:solidFill>
              </a:rPr>
              <a:t>LA CIVILIZACIÓN AZTECA REPRESENTA, QUIZÁS, UNA DE LAS CULTURAS PRECOLOMBINAS MÁS IMPORTANTES, EN CUANTO AL DESARROLLO DE ACTIVIDADES LÚDICAS Y TAMBIÉN DEPORTIVAS. LOS JUEGOS ELEGIDOS POR LOS NIÑOS AZTECAS ERAN VARIADOS:</a:t>
            </a:r>
          </a:p>
          <a:p>
            <a:pPr marL="0" indent="0">
              <a:buNone/>
            </a:pPr>
            <a:r>
              <a:rPr lang="es-CL" dirty="0" smtClean="0">
                <a:solidFill>
                  <a:schemeClr val="tx1"/>
                </a:solidFill>
              </a:rPr>
              <a:t> JUGUETES ELABORADOS POR ELLOS MISMOS O BIEN POR SUS PADRES COMO MUÑECOS ARTICULADOS O PEONZAS.</a:t>
            </a:r>
          </a:p>
          <a:p>
            <a:endParaRPr lang="es-CL" dirty="0"/>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3821151" cy="2865863"/>
          </a:xfrm>
          <a:prstGeom prst="rect">
            <a:avLst/>
          </a:prstGeom>
        </p:spPr>
      </p:pic>
      <p:pic>
        <p:nvPicPr>
          <p:cNvPr id="5" name="Imagen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61712" y="3901115"/>
            <a:ext cx="3532270" cy="2402463"/>
          </a:xfrm>
          <a:prstGeom prst="rect">
            <a:avLst/>
          </a:prstGeom>
        </p:spPr>
      </p:pic>
    </p:spTree>
    <p:extLst>
      <p:ext uri="{BB962C8B-B14F-4D97-AF65-F5344CB8AC3E}">
        <p14:creationId xmlns:p14="http://schemas.microsoft.com/office/powerpoint/2010/main" val="54283530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16787" y="-486178"/>
            <a:ext cx="8534400" cy="3615267"/>
          </a:xfrm>
        </p:spPr>
        <p:txBody>
          <a:bodyPr>
            <a:normAutofit/>
          </a:bodyPr>
          <a:lstStyle/>
          <a:p>
            <a:pPr marL="0" indent="0">
              <a:buNone/>
            </a:pPr>
            <a:r>
              <a:rPr lang="es-CL" sz="1700" dirty="0" smtClean="0">
                <a:solidFill>
                  <a:schemeClr val="tx1"/>
                </a:solidFill>
              </a:rPr>
              <a:t>OTRO JUEGO CARACTERÍSTICO DE LOS NIÑOS DE LA INFANCIA EN LA ACTUALIDAD, ERA UNO DENOMINADO CHALKE MUIA, "MOSCA DE METAL" O "MOSCA COBRIZA" O "MOSCA DE BRONCE" Y QUE SE CONOCE ACTUALMENTE CON EL NOMBRE DE "GALLINA CIEGA" O"GALLITO CIEGO". </a:t>
            </a:r>
            <a:endParaRPr lang="es-CL" sz="1700" dirty="0">
              <a:solidFill>
                <a:schemeClr val="tx1"/>
              </a:solidFill>
            </a:endParaRPr>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82603" y="2691415"/>
            <a:ext cx="3808212" cy="2856159"/>
          </a:xfrm>
          <a:prstGeom prst="rect">
            <a:avLst/>
          </a:prstGeom>
        </p:spPr>
      </p:pic>
    </p:spTree>
    <p:extLst>
      <p:ext uri="{BB962C8B-B14F-4D97-AF65-F5344CB8AC3E}">
        <p14:creationId xmlns:p14="http://schemas.microsoft.com/office/powerpoint/2010/main" val="22553520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8" presetClass="emph" presetSubtype="0" fill="hold" nodeType="clickEffect">
                                  <p:stCondLst>
                                    <p:cond delay="0"/>
                                  </p:stCondLst>
                                  <p:childTnLst>
                                    <p:animRot by="21600000">
                                      <p:cBhvr>
                                        <p:cTn id="11" dur="2000" fill="hold"/>
                                        <p:tgtEl>
                                          <p:spTgt spid="3">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84965" y="695461"/>
            <a:ext cx="8534400" cy="4301542"/>
          </a:xfrm>
        </p:spPr>
        <p:txBody>
          <a:bodyPr>
            <a:noAutofit/>
          </a:bodyPr>
          <a:lstStyle/>
          <a:p>
            <a:r>
              <a:rPr lang="es-CL" sz="1500" dirty="0" smtClean="0"/>
              <a:t>las carreras</a:t>
            </a:r>
            <a:br>
              <a:rPr lang="es-CL" sz="1500" dirty="0" smtClean="0"/>
            </a:br>
            <a:r>
              <a:rPr lang="es-CL" sz="1500" dirty="0" smtClean="0"/>
              <a:t>la caza</a:t>
            </a:r>
            <a:br>
              <a:rPr lang="es-CL" sz="1500" dirty="0" smtClean="0"/>
            </a:br>
            <a:r>
              <a:rPr lang="es-CL" sz="1500" dirty="0" smtClean="0"/>
              <a:t>la gimnasia </a:t>
            </a:r>
            <a:br>
              <a:rPr lang="es-CL" sz="1500" dirty="0" smtClean="0"/>
            </a:br>
            <a:r>
              <a:rPr lang="es-CL" sz="1500" dirty="0" smtClean="0"/>
              <a:t>halterofilia </a:t>
            </a:r>
            <a:r>
              <a:rPr lang="es-CL" sz="1500" dirty="0"/>
              <a:t>y </a:t>
            </a:r>
            <a:r>
              <a:rPr lang="es-CL" sz="1500" dirty="0" smtClean="0"/>
              <a:t>lucha</a:t>
            </a:r>
            <a:r>
              <a:rPr lang="es-CL" sz="1500" dirty="0"/>
              <a:t/>
            </a:r>
            <a:br>
              <a:rPr lang="es-CL" sz="1500" dirty="0"/>
            </a:br>
            <a:r>
              <a:rPr lang="es-CL" sz="1500" dirty="0" smtClean="0"/>
              <a:t> montaña</a:t>
            </a:r>
            <a:br>
              <a:rPr lang="es-CL" sz="1500" dirty="0" smtClean="0"/>
            </a:br>
            <a:r>
              <a:rPr lang="es-CL" sz="1500" dirty="0" smtClean="0"/>
              <a:t>natación</a:t>
            </a:r>
            <a:br>
              <a:rPr lang="es-CL" sz="1500" dirty="0" smtClean="0"/>
            </a:br>
            <a:r>
              <a:rPr lang="es-CL" sz="1500" dirty="0" smtClean="0"/>
              <a:t> pesca</a:t>
            </a:r>
            <a:br>
              <a:rPr lang="es-CL" sz="1500" dirty="0" smtClean="0"/>
            </a:br>
            <a:r>
              <a:rPr lang="es-CL" sz="1500" dirty="0" smtClean="0"/>
              <a:t> </a:t>
            </a:r>
            <a:r>
              <a:rPr lang="es-CL" sz="1500" dirty="0"/>
              <a:t>remo y </a:t>
            </a:r>
            <a:r>
              <a:rPr lang="es-CL" sz="1500" dirty="0" smtClean="0"/>
              <a:t>navegación</a:t>
            </a:r>
            <a:br>
              <a:rPr lang="es-CL" sz="1500" dirty="0" smtClean="0"/>
            </a:br>
            <a:r>
              <a:rPr lang="es-CL" sz="1500" dirty="0" smtClean="0"/>
              <a:t> tiro</a:t>
            </a:r>
            <a:br>
              <a:rPr lang="es-CL" sz="1500" dirty="0" smtClean="0"/>
            </a:br>
            <a:r>
              <a:rPr lang="es-CL" sz="1500" dirty="0" smtClean="0"/>
              <a:t> </a:t>
            </a:r>
            <a:r>
              <a:rPr lang="es-CL" sz="1500" dirty="0"/>
              <a:t>el volador. Xochipaina "correr por la flor", esta prueba se celebraba en la fiesta en honor a la diosa </a:t>
            </a:r>
            <a:r>
              <a:rPr lang="es-CL" sz="1500" dirty="0" smtClean="0"/>
              <a:t>Chiuacoaltl</a:t>
            </a:r>
            <a:endParaRPr lang="es-CL" sz="1500" dirty="0"/>
          </a:p>
        </p:txBody>
      </p:sp>
      <p:sp>
        <p:nvSpPr>
          <p:cNvPr id="3" name="Marcador de contenido 2"/>
          <p:cNvSpPr>
            <a:spLocks noGrp="1"/>
          </p:cNvSpPr>
          <p:nvPr>
            <p:ph idx="1"/>
          </p:nvPr>
        </p:nvSpPr>
        <p:spPr>
          <a:xfrm>
            <a:off x="413754" y="235040"/>
            <a:ext cx="11627991" cy="1452093"/>
          </a:xfrm>
        </p:spPr>
        <p:txBody>
          <a:bodyPr>
            <a:normAutofit/>
          </a:bodyPr>
          <a:lstStyle/>
          <a:p>
            <a:pPr marL="0" indent="0">
              <a:buNone/>
            </a:pPr>
            <a:r>
              <a:rPr lang="es-CL" sz="2800" b="1" dirty="0">
                <a:solidFill>
                  <a:schemeClr val="bg1"/>
                </a:solidFill>
              </a:rPr>
              <a:t>Las actividades deportivas que practicaron los aztecas </a:t>
            </a:r>
            <a:r>
              <a:rPr lang="es-CL" sz="2800" b="1" dirty="0" smtClean="0">
                <a:solidFill>
                  <a:schemeClr val="bg1"/>
                </a:solidFill>
              </a:rPr>
              <a:t>fueron:</a:t>
            </a:r>
            <a:endParaRPr lang="es-CL" sz="2800" b="1" dirty="0">
              <a:solidFill>
                <a:schemeClr val="bg1"/>
              </a:solidFill>
            </a:endParaRPr>
          </a:p>
        </p:txBody>
      </p:sp>
      <p:pic>
        <p:nvPicPr>
          <p:cNvPr id="6" name="Imagen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19365" y="1581419"/>
            <a:ext cx="2540000" cy="3276600"/>
          </a:xfrm>
          <a:prstGeom prst="rect">
            <a:avLst/>
          </a:prstGeom>
        </p:spPr>
      </p:pic>
      <p:pic>
        <p:nvPicPr>
          <p:cNvPr id="7" name="Imagen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6011" y="4157059"/>
            <a:ext cx="1905000" cy="2400300"/>
          </a:xfrm>
          <a:prstGeom prst="rect">
            <a:avLst/>
          </a:prstGeom>
        </p:spPr>
      </p:pic>
      <p:pic>
        <p:nvPicPr>
          <p:cNvPr id="8" name="Imagen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31011" y="4056845"/>
            <a:ext cx="2103885" cy="2600729"/>
          </a:xfrm>
          <a:prstGeom prst="rect">
            <a:avLst/>
          </a:prstGeom>
        </p:spPr>
      </p:pic>
    </p:spTree>
    <p:extLst>
      <p:ext uri="{BB962C8B-B14F-4D97-AF65-F5344CB8AC3E}">
        <p14:creationId xmlns:p14="http://schemas.microsoft.com/office/powerpoint/2010/main" val="281817656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nodeType="clickEffect">
                                  <p:stCondLst>
                                    <p:cond delay="0"/>
                                  </p:stCondLst>
                                  <p:childTnLst>
                                    <p:animRot by="120000">
                                      <p:cBhvr>
                                        <p:cTn id="6" dur="100" fill="hold">
                                          <p:stCondLst>
                                            <p:cond delay="0"/>
                                          </p:stCondLst>
                                        </p:cTn>
                                        <p:tgtEl>
                                          <p:spTgt spid="3">
                                            <p:txEl>
                                              <p:pRg st="0" end="0"/>
                                            </p:txEl>
                                          </p:spTgt>
                                        </p:tgtEl>
                                        <p:attrNameLst>
                                          <p:attrName>r</p:attrName>
                                        </p:attrNameLst>
                                      </p:cBhvr>
                                    </p:animRot>
                                    <p:animRot by="-240000">
                                      <p:cBhvr>
                                        <p:cTn id="7" dur="200" fill="hold">
                                          <p:stCondLst>
                                            <p:cond delay="200"/>
                                          </p:stCondLst>
                                        </p:cTn>
                                        <p:tgtEl>
                                          <p:spTgt spid="3">
                                            <p:txEl>
                                              <p:pRg st="0" end="0"/>
                                            </p:txEl>
                                          </p:spTgt>
                                        </p:tgtEl>
                                        <p:attrNameLst>
                                          <p:attrName>r</p:attrName>
                                        </p:attrNameLst>
                                      </p:cBhvr>
                                    </p:animRot>
                                    <p:animRot by="240000">
                                      <p:cBhvr>
                                        <p:cTn id="8" dur="200" fill="hold">
                                          <p:stCondLst>
                                            <p:cond delay="400"/>
                                          </p:stCondLst>
                                        </p:cTn>
                                        <p:tgtEl>
                                          <p:spTgt spid="3">
                                            <p:txEl>
                                              <p:pRg st="0" end="0"/>
                                            </p:txEl>
                                          </p:spTgt>
                                        </p:tgtEl>
                                        <p:attrNameLst>
                                          <p:attrName>r</p:attrName>
                                        </p:attrNameLst>
                                      </p:cBhvr>
                                    </p:animRot>
                                    <p:animRot by="-240000">
                                      <p:cBhvr>
                                        <p:cTn id="9" dur="200" fill="hold">
                                          <p:stCondLst>
                                            <p:cond delay="600"/>
                                          </p:stCondLst>
                                        </p:cTn>
                                        <p:tgtEl>
                                          <p:spTgt spid="3">
                                            <p:txEl>
                                              <p:pRg st="0" end="0"/>
                                            </p:txEl>
                                          </p:spTgt>
                                        </p:tgtEl>
                                        <p:attrNameLst>
                                          <p:attrName>r</p:attrName>
                                        </p:attrNameLst>
                                      </p:cBhvr>
                                    </p:animRot>
                                    <p:animRot by="120000">
                                      <p:cBhvr>
                                        <p:cTn id="10" dur="200" fill="hold">
                                          <p:stCondLst>
                                            <p:cond delay="800"/>
                                          </p:stCondLst>
                                        </p:cTn>
                                        <p:tgtEl>
                                          <p:spTgt spid="3">
                                            <p:txEl>
                                              <p:pRg st="0" end="0"/>
                                            </p:txEl>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26" presetClass="emph" presetSubtype="0" fill="hold" grpId="0" nodeType="clickEffect">
                                  <p:stCondLst>
                                    <p:cond delay="0"/>
                                  </p:stCondLst>
                                  <p:childTnLst>
                                    <p:animEffect transition="out" filter="fade">
                                      <p:cBhvr>
                                        <p:cTn id="14" dur="500" tmFilter="0, 0; .2, .5; .8, .5; 1, 0"/>
                                        <p:tgtEl>
                                          <p:spTgt spid="2"/>
                                        </p:tgtEl>
                                      </p:cBhvr>
                                    </p:animEffect>
                                    <p:animScale>
                                      <p:cBhvr>
                                        <p:cTn id="15" dur="250" autoRev="1" fill="hold"/>
                                        <p:tgtEl>
                                          <p:spTgt spid="2"/>
                                        </p:tgtEl>
                                      </p:cBhvr>
                                      <p:by x="105000" y="105000"/>
                                    </p:animScale>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7"/>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8"/>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84212" y="685801"/>
            <a:ext cx="8534400" cy="1902854"/>
          </a:xfrm>
        </p:spPr>
        <p:txBody>
          <a:bodyPr>
            <a:noAutofit/>
          </a:bodyPr>
          <a:lstStyle/>
          <a:p>
            <a:pPr marL="0" indent="0" algn="just">
              <a:buNone/>
            </a:pPr>
            <a:r>
              <a:rPr lang="es-CL" sz="1800" dirty="0" smtClean="0">
                <a:solidFill>
                  <a:schemeClr val="tx1"/>
                </a:solidFill>
              </a:rPr>
              <a:t>Los </a:t>
            </a:r>
            <a:r>
              <a:rPr lang="es-CL" sz="1800" dirty="0">
                <a:solidFill>
                  <a:schemeClr val="tx1"/>
                </a:solidFill>
              </a:rPr>
              <a:t>gimnastas aztecas recibían el nombre de mayotuncuepani, realizaban diversos ejercicios acrobáticos, como subirse tres hombres sobre los hombros de un compañero, el último de la columna saltaba y hacia diversos movimientos antes de bajar; otro ejercicio que hace notar la destreza y la agilidad de los gimnastas aztecas, consistía en que uno de estos se acostara sobre sus espaldas manteniendo con sus pies una viga de madera cilíndrica, con la cual realizaba distintos movimientos.</a:t>
            </a:r>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02211" y="3178098"/>
            <a:ext cx="5098402" cy="3546715"/>
          </a:xfrm>
          <a:prstGeom prst="rect">
            <a:avLst/>
          </a:prstGeom>
        </p:spPr>
      </p:pic>
    </p:spTree>
    <p:extLst>
      <p:ext uri="{BB962C8B-B14F-4D97-AF65-F5344CB8AC3E}">
        <p14:creationId xmlns:p14="http://schemas.microsoft.com/office/powerpoint/2010/main" val="381943969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8" presetClass="emph" presetSubtype="0" fill="hold" nodeType="clickEffect">
                                  <p:stCondLst>
                                    <p:cond delay="0"/>
                                  </p:stCondLst>
                                  <p:childTnLst>
                                    <p:animRot by="21600000">
                                      <p:cBhvr>
                                        <p:cTn id="10" dur="2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017432"/>
            <a:ext cx="8534400" cy="3966693"/>
          </a:xfrm>
        </p:spPr>
        <p:txBody>
          <a:bodyPr>
            <a:normAutofit/>
          </a:bodyPr>
          <a:lstStyle/>
          <a:p>
            <a:r>
              <a:rPr lang="es-CL" sz="1600" cap="none" dirty="0" smtClean="0"/>
              <a:t>LOS NIÑOS CONOCÍAN LA PEONZA O TROMPO QUE, COMO ANTES SE HA PODIDO DESCRIBIR FUERON, JUGUETES UTILIZADOS POR NIÑOS EN CULTURAS COMO LA GRECO-ROMANA Y EN LA CIVILIZACIÓN AZTECA.</a:t>
            </a:r>
            <a:br>
              <a:rPr lang="es-CL" sz="1600" cap="none" dirty="0" smtClean="0"/>
            </a:br>
            <a:r>
              <a:rPr lang="es-CL" sz="1600" cap="none" dirty="0" smtClean="0"/>
              <a:t/>
            </a:r>
            <a:br>
              <a:rPr lang="es-CL" sz="1600" cap="none" dirty="0" smtClean="0"/>
            </a:br>
            <a:r>
              <a:rPr lang="es-CL" sz="1600" cap="none" dirty="0" smtClean="0"/>
              <a:t>CON </a:t>
            </a:r>
            <a:r>
              <a:rPr lang="es-CL" sz="1600" cap="none" dirty="0" smtClean="0"/>
              <a:t>UNA ENORME PELOTA DE GOMA JUGABAN A UNA ESPECIE DE HOCKEY, TAMBIÉN A UN JUEGO SIMILAR AL TENIS, JUEGO QUE CONSISTÍA EN LANZAR AL AIRE UNA PELOTA CON UN ANCHO Y PESADO ARCABUZ. </a:t>
            </a:r>
            <a:br>
              <a:rPr lang="es-CL" sz="1600" cap="none" dirty="0" smtClean="0"/>
            </a:br>
            <a:r>
              <a:rPr lang="es-CL" sz="1600" cap="none" dirty="0" smtClean="0"/>
              <a:t>GALLOS FUE UN JUEGO QUE SE REALIZABA CON UN SAQUITO LLENO DE ARENA AL QUE SE LE AÑADÍAN UNAS PLUMAS EN UN EXTREMO (JUEGO SIMILAR AL BÁDMINTON EN LA ACTUALIDAD).</a:t>
            </a:r>
            <a:r>
              <a:rPr lang="es-CL" sz="1600" b="1" cap="none" dirty="0" smtClean="0"/>
              <a:t/>
            </a:r>
            <a:br>
              <a:rPr lang="es-CL" sz="1600" b="1" cap="none" dirty="0" smtClean="0"/>
            </a:br>
            <a:r>
              <a:rPr lang="es-CL" sz="1600" b="1" cap="none" dirty="0"/>
              <a:t/>
            </a:r>
            <a:br>
              <a:rPr lang="es-CL" sz="1600" b="1" cap="none" dirty="0"/>
            </a:br>
            <a:r>
              <a:rPr lang="es-CL" sz="1600" b="1" cap="none" dirty="0"/>
              <a:t> </a:t>
            </a:r>
          </a:p>
        </p:txBody>
      </p:sp>
      <p:sp>
        <p:nvSpPr>
          <p:cNvPr id="3" name="Marcador de contenido 2"/>
          <p:cNvSpPr>
            <a:spLocks noGrp="1"/>
          </p:cNvSpPr>
          <p:nvPr>
            <p:ph idx="1"/>
          </p:nvPr>
        </p:nvSpPr>
        <p:spPr>
          <a:xfrm>
            <a:off x="297846" y="0"/>
            <a:ext cx="8534400" cy="1143000"/>
          </a:xfrm>
        </p:spPr>
        <p:txBody>
          <a:bodyPr>
            <a:normAutofit/>
          </a:bodyPr>
          <a:lstStyle/>
          <a:p>
            <a:pPr marL="0" indent="0">
              <a:buNone/>
            </a:pPr>
            <a:r>
              <a:rPr lang="es-CL" sz="2400" b="1" u="sng" dirty="0" smtClean="0">
                <a:solidFill>
                  <a:schemeClr val="bg1"/>
                </a:solidFill>
              </a:rPr>
              <a:t>El juego y deporte </a:t>
            </a:r>
            <a:r>
              <a:rPr lang="es-CL" sz="2400" b="1" u="sng" dirty="0">
                <a:solidFill>
                  <a:schemeClr val="bg1"/>
                </a:solidFill>
              </a:rPr>
              <a:t>en las </a:t>
            </a:r>
            <a:r>
              <a:rPr lang="es-CL" sz="2400" b="1" u="sng" dirty="0" smtClean="0">
                <a:solidFill>
                  <a:schemeClr val="bg1"/>
                </a:solidFill>
              </a:rPr>
              <a:t>cultura Inca</a:t>
            </a:r>
            <a:endParaRPr lang="es-CL" sz="2400" b="1" u="sng" dirty="0">
              <a:solidFill>
                <a:schemeClr val="bg1"/>
              </a:solidFill>
            </a:endParaRPr>
          </a:p>
        </p:txBody>
      </p:sp>
      <p:pic>
        <p:nvPicPr>
          <p:cNvPr id="4" name="Imagen 3"/>
          <p:cNvPicPr>
            <a:picLocks noChangeAspect="1"/>
          </p:cNvPicPr>
          <p:nvPr/>
        </p:nvPicPr>
        <p:blipFill rotWithShape="1">
          <a:blip r:embed="rId2">
            <a:extLst>
              <a:ext uri="{28A0092B-C50C-407E-A947-70E740481C1C}">
                <a14:useLocalDpi xmlns:a14="http://schemas.microsoft.com/office/drawing/2010/main" val="0"/>
              </a:ext>
            </a:extLst>
          </a:blip>
          <a:srcRect b="13520"/>
          <a:stretch/>
        </p:blipFill>
        <p:spPr>
          <a:xfrm>
            <a:off x="5544796" y="4020721"/>
            <a:ext cx="3838172" cy="2653048"/>
          </a:xfrm>
          <a:prstGeom prst="rect">
            <a:avLst/>
          </a:prstGeom>
        </p:spPr>
      </p:pic>
      <p:pic>
        <p:nvPicPr>
          <p:cNvPr id="5" name="Imagen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39180" y="218537"/>
            <a:ext cx="3676180" cy="2237519"/>
          </a:xfrm>
          <a:prstGeom prst="rect">
            <a:avLst/>
          </a:prstGeom>
        </p:spPr>
      </p:pic>
    </p:spTree>
    <p:extLst>
      <p:ext uri="{BB962C8B-B14F-4D97-AF65-F5344CB8AC3E}">
        <p14:creationId xmlns:p14="http://schemas.microsoft.com/office/powerpoint/2010/main" val="392526006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76707"/>
            <a:ext cx="8534400" cy="4552682"/>
          </a:xfrm>
        </p:spPr>
        <p:txBody>
          <a:bodyPr>
            <a:noAutofit/>
          </a:bodyPr>
          <a:lstStyle/>
          <a:p>
            <a:pPr algn="just"/>
            <a:r>
              <a:rPr lang="es-CL" sz="1800" cap="none" dirty="0"/>
              <a:t>L</a:t>
            </a:r>
            <a:r>
              <a:rPr lang="es-CL" sz="1800" cap="none" dirty="0" smtClean="0"/>
              <a:t>os mayas concebían al juego de pelota como un ritual. El juego de pelota representa los orígenes del universo y pretende reactivar los mitos de la creación del maíz y otros fenómenos astronómicos. Este es un rito de iniciación, muerte y renacimiento que legitima la acción militar y el poder político. la lucha (de jugadores, astros o la pelota) puede representar el encuentro entre los gemelos (del </a:t>
            </a:r>
            <a:r>
              <a:rPr lang="es-CL" sz="1800" cap="none" dirty="0" err="1" smtClean="0"/>
              <a:t>popol</a:t>
            </a:r>
            <a:r>
              <a:rPr lang="es-CL" sz="1800" cap="none" dirty="0" smtClean="0"/>
              <a:t> </a:t>
            </a:r>
            <a:r>
              <a:rPr lang="es-CL" sz="1800" cap="none" dirty="0" err="1" smtClean="0"/>
              <a:t>vuh</a:t>
            </a:r>
            <a:r>
              <a:rPr lang="es-CL" sz="1800" cap="none" dirty="0" smtClean="0"/>
              <a:t>) y los dioses del inframundo. Este juego tuvo diversas variantes según la época y el lugar, por general se utilizaba una pelota hecha de caucho que se golpeaba con la cintura, las rodillas, los hombros y los codos.</a:t>
            </a:r>
            <a:br>
              <a:rPr lang="es-CL" sz="1800" cap="none" dirty="0" smtClean="0"/>
            </a:br>
            <a:r>
              <a:rPr lang="es-CL" sz="1800" cap="none" dirty="0" err="1" smtClean="0"/>
              <a:t>tlachtli</a:t>
            </a:r>
            <a:r>
              <a:rPr lang="es-CL" sz="1800" cap="none" dirty="0" smtClean="0"/>
              <a:t> en náhuatl, </a:t>
            </a:r>
            <a:r>
              <a:rPr lang="es-CL" sz="1800" cap="none" dirty="0" err="1" smtClean="0"/>
              <a:t>pokyab</a:t>
            </a:r>
            <a:r>
              <a:rPr lang="es-CL" sz="1800" cap="none" dirty="0" smtClean="0"/>
              <a:t> o </a:t>
            </a:r>
            <a:r>
              <a:rPr lang="es-CL" sz="1800" cap="none" dirty="0" err="1" smtClean="0"/>
              <a:t>pok-ta-pok</a:t>
            </a:r>
            <a:r>
              <a:rPr lang="es-CL" sz="1800" cap="none" dirty="0" smtClean="0"/>
              <a:t> en maya y </a:t>
            </a:r>
            <a:r>
              <a:rPr lang="es-CL" sz="1800" cap="none" dirty="0" err="1" smtClean="0"/>
              <a:t>taladzi</a:t>
            </a:r>
            <a:r>
              <a:rPr lang="es-CL" sz="1800" cap="none" dirty="0" smtClean="0"/>
              <a:t> en zapoteca. Son los nombres con que se conocía a una de las actividades sagradas en las culturas clásicas: el juego de pelotas, el cual se practicaba para conocer el designio de los dioses. el que perdía, era decapitado.</a:t>
            </a:r>
            <a:endParaRPr lang="es-CL" sz="1800" cap="none" dirty="0"/>
          </a:p>
        </p:txBody>
      </p:sp>
      <p:sp>
        <p:nvSpPr>
          <p:cNvPr id="3" name="Marcador de contenido 2"/>
          <p:cNvSpPr>
            <a:spLocks noGrp="1"/>
          </p:cNvSpPr>
          <p:nvPr>
            <p:ph idx="1"/>
          </p:nvPr>
        </p:nvSpPr>
        <p:spPr>
          <a:xfrm>
            <a:off x="130420" y="0"/>
            <a:ext cx="8534400" cy="1632397"/>
          </a:xfrm>
        </p:spPr>
        <p:txBody>
          <a:bodyPr/>
          <a:lstStyle/>
          <a:p>
            <a:pPr marL="0" indent="0">
              <a:buNone/>
            </a:pPr>
            <a:r>
              <a:rPr lang="es-CL" sz="2800" b="1" dirty="0">
                <a:solidFill>
                  <a:schemeClr val="bg1"/>
                </a:solidFill>
              </a:rPr>
              <a:t>El juego y deporte en las cultura </a:t>
            </a:r>
            <a:r>
              <a:rPr lang="es-CL" sz="2800" b="1" dirty="0" smtClean="0">
                <a:solidFill>
                  <a:schemeClr val="bg1"/>
                </a:solidFill>
              </a:rPr>
              <a:t>Maya</a:t>
            </a:r>
          </a:p>
          <a:p>
            <a:pPr marL="0" indent="0">
              <a:buNone/>
            </a:pPr>
            <a:endParaRPr lang="es-CL" sz="2800" b="1" dirty="0">
              <a:solidFill>
                <a:schemeClr val="bg1"/>
              </a:solidFill>
            </a:endParaRPr>
          </a:p>
          <a:p>
            <a:endParaRPr lang="es-CL"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54603" y="0"/>
            <a:ext cx="3537397" cy="2653048"/>
          </a:xfrm>
          <a:prstGeom prst="rect">
            <a:avLst/>
          </a:prstGeom>
        </p:spPr>
      </p:pic>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654603" y="3424707"/>
            <a:ext cx="3433293" cy="3433293"/>
          </a:xfrm>
          <a:prstGeom prst="rect">
            <a:avLst/>
          </a:prstGeom>
        </p:spPr>
      </p:pic>
    </p:spTree>
    <p:extLst>
      <p:ext uri="{BB962C8B-B14F-4D97-AF65-F5344CB8AC3E}">
        <p14:creationId xmlns:p14="http://schemas.microsoft.com/office/powerpoint/2010/main" val="1450693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Sector">
  <a:themeElements>
    <a:clrScheme name="Sector">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ector">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ector">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127</TotalTime>
  <Words>550</Words>
  <Application>Microsoft Office PowerPoint</Application>
  <PresentationFormat>Panorámica</PresentationFormat>
  <Paragraphs>35</Paragraphs>
  <Slides>10</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10</vt:i4>
      </vt:variant>
    </vt:vector>
  </HeadingPairs>
  <TitlesOfParts>
    <vt:vector size="13" baseType="lpstr">
      <vt:lpstr>Century Gothic</vt:lpstr>
      <vt:lpstr>Wingdings 3</vt:lpstr>
      <vt:lpstr>Sector</vt:lpstr>
      <vt:lpstr>Juego y deporte  en la Civilización</vt:lpstr>
      <vt:lpstr>Recordando la clase anterior</vt:lpstr>
      <vt:lpstr>Juego y deporte  en la Civilización Azteca, Inca y maya</vt:lpstr>
      <vt:lpstr>Presentación de PowerPoint</vt:lpstr>
      <vt:lpstr>Presentación de PowerPoint</vt:lpstr>
      <vt:lpstr>las carreras la caza la gimnasia  halterofilia y lucha  montaña natación  pesca  remo y navegación  tiro  el volador. Xochipaina "correr por la flor", esta prueba se celebraba en la fiesta en honor a la diosa Chiuacoaltl</vt:lpstr>
      <vt:lpstr>Presentación de PowerPoint</vt:lpstr>
      <vt:lpstr>LOS NIÑOS CONOCÍAN LA PEONZA O TROMPO QUE, COMO ANTES SE HA PODIDO DESCRIBIR FUERON, JUGUETES UTILIZADOS POR NIÑOS EN CULTURAS COMO LA GRECO-ROMANA Y EN LA CIVILIZACIÓN AZTECA.  CON UNA ENORME PELOTA DE GOMA JUGABAN A UNA ESPECIE DE HOCKEY, TAMBIÉN A UN JUEGO SIMILAR AL TENIS, JUEGO QUE CONSISTÍA EN LANZAR AL AIRE UNA PELOTA CON UN ANCHO Y PESADO ARCABUZ.  GALLOS FUE UN JUEGO QUE SE REALIZABA CON UN SAQUITO LLENO DE ARENA AL QUE SE LE AÑADÍAN UNAS PLUMAS EN UN EXTREMO (JUEGO SIMILAR AL BÁDMINTON EN LA ACTUALIDAD).   </vt:lpstr>
      <vt:lpstr>Los mayas concebían al juego de pelota como un ritual. El juego de pelota representa los orígenes del universo y pretende reactivar los mitos de la creación del maíz y otros fenómenos astronómicos. Este es un rito de iniciación, muerte y renacimiento que legitima la acción militar y el poder político. la lucha (de jugadores, astros o la pelota) puede representar el encuentro entre los gemelos (del popol vuh) y los dioses del inframundo. Este juego tuvo diversas variantes según la época y el lugar, por general se utilizaba una pelota hecha de caucho que se golpeaba con la cintura, las rodillas, los hombros y los codos. tlachtli en náhuatl, pokyab o pok-ta-pok en maya y taladzi en zapoteca. Son los nombres con que se conocía a una de las actividades sagradas en las culturas clásicas: el juego de pelotas, el cual se practicaba para conocer el designio de los dioses. el que perdía, era decapitado.</vt:lpstr>
      <vt:lpstr>Presentación de PowerPoint</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N°3</dc:creator>
  <cp:lastModifiedBy>N°3</cp:lastModifiedBy>
  <cp:revision>16</cp:revision>
  <dcterms:created xsi:type="dcterms:W3CDTF">2020-09-04T01:18:58Z</dcterms:created>
  <dcterms:modified xsi:type="dcterms:W3CDTF">2020-09-07T01:19:25Z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458699</vt:lpwstr>
  </property>
  <property fmtid="{D5CDD505-2E9C-101B-9397-08002B2CF9AE}" name="NXPowerLiteSettings" pid="3">
    <vt:lpwstr>C7000400038000</vt:lpwstr>
  </property>
  <property fmtid="{D5CDD505-2E9C-101B-9397-08002B2CF9AE}" name="NXPowerLiteVersion" pid="4">
    <vt:lpwstr>S9.0.1</vt:lpwstr>
  </property>
</Properties>
</file>