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19.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theme+xml" PartName="/ppt/theme/theme1.xml"/>
  <Default ContentType="image/jpeg" Extension="jpeg"/>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x-wmf" Extension="wmf"/>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58" r:id="rId14"/>
    <p:sldId id="259" r:id="rId15"/>
    <p:sldId id="260" r:id="rId16"/>
    <p:sldId id="261" r:id="rId17"/>
    <p:sldId id="262" r:id="rId18"/>
    <p:sldId id="263" r:id="rId19"/>
    <p:sldId id="265" r:id="rId2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979021D-46ED-4C26-85BF-4544790F813F}" type="datetimeFigureOut">
              <a:rPr lang="es-AR" smtClean="0"/>
              <a:pPr/>
              <a:t>24/9/2020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119BEB89-6B7D-4A08-89E0-A3C1D21F0512}"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979021D-46ED-4C26-85BF-4544790F813F}" type="datetimeFigureOut">
              <a:rPr lang="es-AR" smtClean="0"/>
              <a:pPr/>
              <a:t>24/9/2020</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9BEB89-6B7D-4A08-89E0-A3C1D21F0512}"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Género Lírico</a:t>
            </a:r>
            <a:endParaRPr lang="es-AR" dirty="0"/>
          </a:p>
        </p:txBody>
      </p:sp>
      <p:sp>
        <p:nvSpPr>
          <p:cNvPr id="3" name="2 Subtítulo"/>
          <p:cNvSpPr>
            <a:spLocks noGrp="1"/>
          </p:cNvSpPr>
          <p:nvPr>
            <p:ph type="subTitle" idx="1"/>
          </p:nvPr>
        </p:nvSpPr>
        <p:spPr/>
        <p:txBody>
          <a:bodyPr/>
          <a:lstStyle/>
          <a:p>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Igonzalez\Configuración local\Archivos temporales de Internet\Content.IE5\6QW2A231\MP900439295[1].jpg"/>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70000" lnSpcReduction="20000"/>
          </a:bodyPr>
          <a:lstStyle/>
          <a:p>
            <a:pPr lvl="0">
              <a:buNone/>
            </a:pPr>
            <a:r>
              <a:rPr lang="es-AR" dirty="0" smtClean="0"/>
              <a:t> </a:t>
            </a:r>
            <a:r>
              <a:rPr lang="es-MX" b="1" dirty="0" smtClean="0">
                <a:solidFill>
                  <a:srgbClr val="FF0000"/>
                </a:solidFill>
              </a:rPr>
              <a:t>Objeto lírico.</a:t>
            </a:r>
            <a:r>
              <a:rPr lang="es-MX" dirty="0" smtClean="0">
                <a:solidFill>
                  <a:srgbClr val="FF0000"/>
                </a:solidFill>
              </a:rPr>
              <a:t> Puede ser una persona, animal, cosa, objeto personificado que sirve al hablante lírico para expresar su interioridad.  Responde a la pregunta ¿De qué o quién se habla? </a:t>
            </a:r>
            <a:endParaRPr lang="es-AR" dirty="0" smtClean="0">
              <a:solidFill>
                <a:srgbClr val="FF0000"/>
              </a:solidFill>
            </a:endParaRPr>
          </a:p>
          <a:p>
            <a:pPr>
              <a:buNone/>
            </a:pPr>
            <a:r>
              <a:rPr lang="es-MX" sz="2100" dirty="0" smtClean="0">
                <a:solidFill>
                  <a:srgbClr val="FF0000"/>
                </a:solidFill>
              </a:rPr>
              <a:t>Ejemplo: </a:t>
            </a:r>
          </a:p>
          <a:p>
            <a:pPr>
              <a:buNone/>
            </a:pP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Vosotras, las familiares,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inevitables golosas,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vosotras, moscas vulgares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me evocáis todas las cosas.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Monotype Corsiva" pitchFamily="66" charset="0"/>
              </a:rPr>
              <a:t>				</a:t>
            </a:r>
            <a:r>
              <a:rPr lang="es-MX" sz="2100" b="1" dirty="0" smtClean="0">
                <a:solidFill>
                  <a:srgbClr val="FF0000"/>
                </a:solidFill>
              </a:rPr>
              <a:t>Objeto</a:t>
            </a:r>
            <a:r>
              <a:rPr lang="es-MX" sz="2100" dirty="0" smtClean="0">
                <a:solidFill>
                  <a:srgbClr val="FF0000"/>
                </a:solidFill>
              </a:rPr>
              <a:t>: las moscas. </a:t>
            </a:r>
            <a:endParaRPr lang="es-AR" sz="2100" dirty="0" smtClean="0">
              <a:solidFill>
                <a:srgbClr val="FF0000"/>
              </a:solidFill>
            </a:endParaRPr>
          </a:p>
          <a:p>
            <a:pPr>
              <a:buNone/>
            </a:pPr>
            <a:r>
              <a:rPr lang="es-MX" sz="2100" dirty="0" smtClean="0">
                <a:solidFill>
                  <a:srgbClr val="FF0000"/>
                </a:solidFill>
              </a:rPr>
              <a:t> </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Porque es áspera y fea,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porque todas sus ramas son grises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yo le tengo piedad a la higuera.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la higuera.</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Él pasó con otra , yo le vi pasar </a:t>
            </a:r>
          </a:p>
          <a:p>
            <a:pPr>
              <a:buNone/>
            </a:pPr>
            <a:r>
              <a:rPr lang="es-MX" sz="2100" dirty="0" smtClean="0">
                <a:solidFill>
                  <a:srgbClr val="FF0000"/>
                </a:solidFill>
                <a:latin typeface="Arial" pitchFamily="34" charset="0"/>
                <a:cs typeface="Arial" pitchFamily="34" charset="0"/>
              </a:rPr>
              <a:t>Siempre dulce el viento </a:t>
            </a:r>
          </a:p>
          <a:p>
            <a:pPr>
              <a:buNone/>
            </a:pPr>
            <a:r>
              <a:rPr lang="es-MX" sz="2100" dirty="0" smtClean="0">
                <a:solidFill>
                  <a:srgbClr val="FF0000"/>
                </a:solidFill>
                <a:latin typeface="Arial" pitchFamily="34" charset="0"/>
                <a:cs typeface="Arial" pitchFamily="34" charset="0"/>
              </a:rPr>
              <a:t>Y el camino en paz.</a:t>
            </a:r>
          </a:p>
          <a:p>
            <a:pPr>
              <a:buNone/>
            </a:pPr>
            <a:r>
              <a:rPr lang="es-AR" sz="2100" dirty="0" smtClean="0">
                <a:solidFill>
                  <a:srgbClr val="FF0000"/>
                </a:solidFill>
                <a:latin typeface="Arial" pitchFamily="34" charset="0"/>
                <a:cs typeface="Arial" pitchFamily="34" charset="0"/>
              </a:rPr>
              <a:t>Y estos ojos míseros </a:t>
            </a:r>
          </a:p>
          <a:p>
            <a:pPr>
              <a:buNone/>
            </a:pPr>
            <a:r>
              <a:rPr lang="es-AR" sz="2100" dirty="0" smtClean="0">
                <a:solidFill>
                  <a:srgbClr val="FF0000"/>
                </a:solidFill>
                <a:latin typeface="Arial" pitchFamily="34" charset="0"/>
                <a:cs typeface="Arial" pitchFamily="34" charset="0"/>
              </a:rPr>
              <a:t>Le vieron pasar </a:t>
            </a:r>
          </a:p>
          <a:p>
            <a:pPr>
              <a:buNone/>
            </a:pPr>
            <a:r>
              <a:rPr lang="es-MX" sz="2100" dirty="0" smtClean="0">
                <a:solidFill>
                  <a:srgbClr val="FF0000"/>
                </a:solidFill>
                <a:latin typeface="Monotype Corsiva" pitchFamily="66" charset="0"/>
              </a:rPr>
              <a:t>.</a:t>
            </a:r>
            <a:endParaRPr lang="es-AR" sz="2100" dirty="0" smtClean="0">
              <a:solidFill>
                <a:srgbClr val="FF0000"/>
              </a:solidFill>
              <a:latin typeface="Monotype Corsiva" pitchFamily="66"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el ser amado </a:t>
            </a:r>
            <a:endParaRPr lang="es-AR" sz="2100" dirty="0" smtClean="0">
              <a:solidFill>
                <a:srgbClr val="FF0000"/>
              </a:solidFill>
            </a:endParaRPr>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415880"/>
          </a:xfrm>
        </p:spPr>
        <p:txBody>
          <a:bodyPr>
            <a:normAutofit/>
          </a:bodyPr>
          <a:lstStyle/>
          <a:p>
            <a:r>
              <a:rPr lang="es-MX" b="1" dirty="0" smtClean="0">
                <a:latin typeface="Comic Sans MS" pitchFamily="66" charset="0"/>
              </a:rPr>
              <a:t>Estrofa. </a:t>
            </a:r>
            <a:r>
              <a:rPr lang="es-MX" dirty="0" smtClean="0">
                <a:latin typeface="Comic Sans MS" pitchFamily="66" charset="0"/>
              </a:rPr>
              <a:t>Conjunto de versos cuya forma se repite a lo largo de un poema, con características iguales.</a:t>
            </a:r>
            <a:endParaRPr lang="es-AR" dirty="0" smtClean="0">
              <a:latin typeface="Comic Sans MS" pitchFamily="66" charset="0"/>
            </a:endParaRPr>
          </a:p>
          <a:p>
            <a:r>
              <a:rPr lang="es-MX" dirty="0" smtClean="0">
                <a:latin typeface="Comic Sans MS" pitchFamily="66" charset="0"/>
              </a:rPr>
              <a:t>En la poesía moderna, las estrofas no tienen todas el mismo número de versos, ni la medida ni la rima. Se reconocen porque en la estructura del poema van separadas por un espacio.</a:t>
            </a:r>
            <a:endParaRPr lang="es-AR" dirty="0" smtClean="0">
              <a:latin typeface="Comic Sans MS" pitchFamily="66" charset="0"/>
            </a:endParaRPr>
          </a:p>
          <a:p>
            <a:pPr>
              <a:buNone/>
            </a:pPr>
            <a:r>
              <a:rPr lang="es-MX" dirty="0" smtClean="0">
                <a:latin typeface="Comic Sans MS" pitchFamily="66" charset="0"/>
              </a:rPr>
              <a:t>Las estrofas clásicas más comunes, son:</a:t>
            </a:r>
            <a:endParaRPr lang="es-AR" dirty="0" smtClean="0">
              <a:latin typeface="Comic Sans MS" pitchFamily="66" charset="0"/>
            </a:endParaRPr>
          </a:p>
          <a:p>
            <a:pPr lvl="0"/>
            <a:r>
              <a:rPr lang="es-MX" dirty="0" smtClean="0">
                <a:latin typeface="Comic Sans MS" pitchFamily="66" charset="0"/>
              </a:rPr>
              <a:t>Cuatro versos (cuarteta)</a:t>
            </a:r>
            <a:endParaRPr lang="es-AR" dirty="0" smtClean="0">
              <a:latin typeface="Comic Sans MS" pitchFamily="66" charset="0"/>
            </a:endParaRPr>
          </a:p>
          <a:p>
            <a:pPr lvl="0"/>
            <a:r>
              <a:rPr lang="es-MX" dirty="0" smtClean="0">
                <a:latin typeface="Comic Sans MS" pitchFamily="66" charset="0"/>
              </a:rPr>
              <a:t>Cinco versos (quintilla)</a:t>
            </a:r>
            <a:endParaRPr lang="es-AR" dirty="0" smtClean="0">
              <a:latin typeface="Comic Sans MS" pitchFamily="66" charset="0"/>
            </a:endParaRPr>
          </a:p>
          <a:p>
            <a:pPr lvl="0"/>
            <a:r>
              <a:rPr lang="es-MX" dirty="0" smtClean="0">
                <a:latin typeface="Comic Sans MS" pitchFamily="66" charset="0"/>
              </a:rPr>
              <a:t>Ocho versos (octava)</a:t>
            </a:r>
            <a:endParaRPr lang="es-AR" dirty="0" smtClean="0">
              <a:latin typeface="Comic Sans MS" pitchFamily="66" charset="0"/>
            </a:endParaRPr>
          </a:p>
          <a:p>
            <a:pPr lvl="0"/>
            <a:r>
              <a:rPr lang="es-MX" dirty="0" smtClean="0">
                <a:latin typeface="Comic Sans MS" pitchFamily="66" charset="0"/>
              </a:rPr>
              <a:t>Diez versos (décimas)</a:t>
            </a:r>
            <a:endParaRPr lang="es-AR" dirty="0" smtClean="0">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064896" cy="4896544"/>
          </a:xfrm>
        </p:spPr>
        <p:txBody>
          <a:bodyPr>
            <a:normAutofit fontScale="55000" lnSpcReduction="20000"/>
          </a:bodyPr>
          <a:lstStyle/>
          <a:p>
            <a:r>
              <a:rPr lang="es-MX" sz="2900" b="1" dirty="0" smtClean="0">
                <a:latin typeface="Comic Sans MS" pitchFamily="66" charset="0"/>
              </a:rPr>
              <a:t>Métrica. </a:t>
            </a:r>
            <a:r>
              <a:rPr lang="es-MX" sz="2900" dirty="0" smtClean="0">
                <a:latin typeface="Comic Sans MS" pitchFamily="66" charset="0"/>
              </a:rPr>
              <a:t> Ciencia que se ocupa de la versificación. Sus aspectos principales se refieren a la rima, ritmo y medida de los versos.</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b="1" dirty="0" smtClean="0">
                <a:latin typeface="Comic Sans MS" pitchFamily="66" charset="0"/>
              </a:rPr>
              <a:t>Rima.</a:t>
            </a:r>
            <a:r>
              <a:rPr lang="es-MX" sz="2900" dirty="0" smtClean="0">
                <a:latin typeface="Comic Sans MS" pitchFamily="66" charset="0"/>
              </a:rPr>
              <a:t> Es la igualdad o semejanza de sonidos finales de los versos entre sí.</a:t>
            </a:r>
            <a:endParaRPr lang="es-AR" sz="2900" dirty="0" smtClean="0">
              <a:latin typeface="Comic Sans MS" pitchFamily="66" charset="0"/>
            </a:endParaRPr>
          </a:p>
          <a:p>
            <a:pPr>
              <a:buNone/>
            </a:pPr>
            <a:r>
              <a:rPr lang="es-MX" sz="2900" dirty="0" smtClean="0">
                <a:latin typeface="Comic Sans MS" pitchFamily="66" charset="0"/>
              </a:rPr>
              <a:t>Hay dos tipos de rima:</a:t>
            </a:r>
            <a:endParaRPr lang="es-AR" sz="2900" dirty="0" smtClean="0">
              <a:latin typeface="Comic Sans MS" pitchFamily="66" charset="0"/>
            </a:endParaRPr>
          </a:p>
          <a:p>
            <a:pPr lvl="0"/>
            <a:r>
              <a:rPr lang="es-MX" sz="2900" dirty="0" smtClean="0">
                <a:latin typeface="Comic Sans MS" pitchFamily="66" charset="0"/>
              </a:rPr>
              <a:t>Rima consonante.</a:t>
            </a:r>
            <a:endParaRPr lang="es-AR" sz="2900" dirty="0" smtClean="0">
              <a:latin typeface="Comic Sans MS" pitchFamily="66" charset="0"/>
            </a:endParaRPr>
          </a:p>
          <a:p>
            <a:pPr lvl="0"/>
            <a:r>
              <a:rPr lang="es-MX" sz="2900" dirty="0" smtClean="0">
                <a:latin typeface="Comic Sans MS" pitchFamily="66" charset="0"/>
              </a:rPr>
              <a:t>Rima asonante.</a:t>
            </a:r>
          </a:p>
          <a:p>
            <a:pPr lvl="0"/>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consonante</a:t>
            </a:r>
            <a:r>
              <a:rPr lang="es-MX" sz="2900" dirty="0" smtClean="0">
                <a:latin typeface="Comic Sans MS" pitchFamily="66" charset="0"/>
              </a:rPr>
              <a:t> es aquella que se establece entre los versos cuyos finales, a partir de la última vocal que se pronuncia con acento, son iguales, incluyendo vocales y consonantes.</a:t>
            </a:r>
            <a:endParaRPr lang="es-AR" sz="2900" dirty="0" smtClean="0">
              <a:latin typeface="Comic Sans MS" pitchFamily="66" charset="0"/>
            </a:endParaRPr>
          </a:p>
          <a:p>
            <a:pPr>
              <a:buNone/>
            </a:pPr>
            <a:r>
              <a:rPr lang="es-MX" sz="2900" dirty="0" smtClean="0">
                <a:latin typeface="Comic Sans MS" pitchFamily="66" charset="0"/>
              </a:rPr>
              <a:t>		L</a:t>
            </a:r>
            <a:r>
              <a:rPr lang="es-MX" sz="2900" b="1" dirty="0" smtClean="0">
                <a:latin typeface="Comic Sans MS" pitchFamily="66" charset="0"/>
              </a:rPr>
              <a:t>una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C</a:t>
            </a:r>
            <a:r>
              <a:rPr lang="es-MX" sz="2900" b="1" dirty="0" smtClean="0">
                <a:latin typeface="Comic Sans MS" pitchFamily="66" charset="0"/>
              </a:rPr>
              <a:t>una </a:t>
            </a:r>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asonante</a:t>
            </a:r>
            <a:r>
              <a:rPr lang="es-MX" sz="2900" dirty="0" smtClean="0">
                <a:latin typeface="Comic Sans MS" pitchFamily="66" charset="0"/>
              </a:rPr>
              <a:t> es aquella que se establece solo en las vocales de los versos a partir de la última vocal acentuada.</a:t>
            </a:r>
            <a:endParaRPr lang="es-AR" sz="2900" dirty="0" smtClean="0">
              <a:latin typeface="Comic Sans MS" pitchFamily="66" charset="0"/>
            </a:endParaRPr>
          </a:p>
          <a:p>
            <a:pPr>
              <a:buNone/>
            </a:pPr>
            <a:r>
              <a:rPr lang="es-MX" sz="2900" dirty="0" smtClean="0">
                <a:latin typeface="Comic Sans MS" pitchFamily="66" charset="0"/>
              </a:rPr>
              <a:t>		sombr</a:t>
            </a:r>
            <a:r>
              <a:rPr lang="es-MX" sz="2900" b="1" dirty="0" smtClean="0">
                <a:latin typeface="Comic Sans MS" pitchFamily="66" charset="0"/>
              </a:rPr>
              <a:t>e</a:t>
            </a:r>
            <a:r>
              <a:rPr lang="es-MX" sz="2900" dirty="0" smtClean="0">
                <a:latin typeface="Comic Sans MS" pitchFamily="66" charset="0"/>
              </a:rPr>
              <a:t>r</a:t>
            </a:r>
            <a:r>
              <a:rPr lang="es-MX" sz="2900" b="1" dirty="0" smtClean="0">
                <a:latin typeface="Comic Sans MS" pitchFamily="66" charset="0"/>
              </a:rPr>
              <a:t>o</a:t>
            </a:r>
            <a:r>
              <a:rPr lang="es-MX" sz="2900" dirty="0" smtClean="0">
                <a:latin typeface="Comic Sans MS" pitchFamily="66" charset="0"/>
              </a:rPr>
              <a:t> 		p</a:t>
            </a:r>
            <a:r>
              <a:rPr lang="es-MX" sz="2900" b="1" dirty="0" smtClean="0">
                <a:latin typeface="Comic Sans MS" pitchFamily="66" charset="0"/>
              </a:rPr>
              <a:t>i</a:t>
            </a:r>
            <a:r>
              <a:rPr lang="es-MX" sz="2900" dirty="0" smtClean="0">
                <a:latin typeface="Comic Sans MS" pitchFamily="66" charset="0"/>
              </a:rPr>
              <a:t>n</a:t>
            </a:r>
            <a:r>
              <a:rPr lang="es-MX" sz="2900" b="1" dirty="0" smtClean="0">
                <a:latin typeface="Comic Sans MS" pitchFamily="66" charset="0"/>
              </a:rPr>
              <a:t>o	</a:t>
            </a:r>
            <a:r>
              <a:rPr lang="es-MX" sz="2900" dirty="0" smtClean="0">
                <a:latin typeface="Comic Sans MS" pitchFamily="66" charset="0"/>
              </a:rPr>
              <a:t>	s</a:t>
            </a:r>
            <a:r>
              <a:rPr lang="es-MX" sz="2900" b="1" dirty="0" smtClean="0">
                <a:latin typeface="Comic Sans MS" pitchFamily="66" charset="0"/>
              </a:rPr>
              <a:t>e</a:t>
            </a:r>
            <a:r>
              <a:rPr lang="es-MX" sz="2900" dirty="0" smtClean="0">
                <a:latin typeface="Comic Sans MS" pitchFamily="66" charset="0"/>
              </a:rPr>
              <a:t>lv</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vi</a:t>
            </a:r>
            <a:r>
              <a:rPr lang="es-MX" sz="2900" b="1" dirty="0" smtClean="0">
                <a:latin typeface="Comic Sans MS" pitchFamily="66" charset="0"/>
              </a:rPr>
              <a:t>e</a:t>
            </a:r>
            <a:r>
              <a:rPr lang="es-MX" sz="2900" dirty="0" smtClean="0">
                <a:latin typeface="Comic Sans MS" pitchFamily="66" charset="0"/>
              </a:rPr>
              <a:t>nt</a:t>
            </a:r>
            <a:r>
              <a:rPr lang="es-MX" sz="2900" b="1" dirty="0" smtClean="0">
                <a:latin typeface="Comic Sans MS" pitchFamily="66" charset="0"/>
              </a:rPr>
              <a:t>o			</a:t>
            </a:r>
            <a:r>
              <a:rPr lang="es-MX" sz="2900" dirty="0" smtClean="0">
                <a:latin typeface="Comic Sans MS" pitchFamily="66" charset="0"/>
              </a:rPr>
              <a:t>l</a:t>
            </a:r>
            <a:r>
              <a:rPr lang="es-MX" sz="2900" b="1" dirty="0" smtClean="0">
                <a:latin typeface="Comic Sans MS" pitchFamily="66" charset="0"/>
              </a:rPr>
              <a:t>i</a:t>
            </a:r>
            <a:r>
              <a:rPr lang="es-MX" sz="2900" dirty="0" smtClean="0">
                <a:latin typeface="Comic Sans MS" pitchFamily="66" charset="0"/>
              </a:rPr>
              <a:t>br</a:t>
            </a:r>
            <a:r>
              <a:rPr lang="es-MX" sz="2900" b="1" dirty="0" smtClean="0">
                <a:latin typeface="Comic Sans MS" pitchFamily="66" charset="0"/>
              </a:rPr>
              <a:t>o		</a:t>
            </a:r>
            <a:r>
              <a:rPr lang="es-MX" sz="2900" dirty="0" smtClean="0">
                <a:latin typeface="Comic Sans MS" pitchFamily="66" charset="0"/>
              </a:rPr>
              <a:t>natural</a:t>
            </a:r>
            <a:r>
              <a:rPr lang="es-MX" sz="2900" b="1" dirty="0" smtClean="0">
                <a:latin typeface="Comic Sans MS" pitchFamily="66" charset="0"/>
              </a:rPr>
              <a:t>e</a:t>
            </a:r>
            <a:r>
              <a:rPr lang="es-MX" sz="2900" dirty="0" smtClean="0">
                <a:latin typeface="Comic Sans MS" pitchFamily="66" charset="0"/>
              </a:rPr>
              <a:t>z</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dirty="0" smtClean="0">
                <a:latin typeface="Comic Sans MS" pitchFamily="66" charset="0"/>
              </a:rPr>
              <a:t>En la lírica moderna se utiliza otro tipo de rima que la  </a:t>
            </a:r>
            <a:r>
              <a:rPr lang="es-MX" sz="2900" b="1" dirty="0" smtClean="0">
                <a:latin typeface="Comic Sans MS" pitchFamily="66" charset="0"/>
              </a:rPr>
              <a:t>blanca </a:t>
            </a:r>
            <a:r>
              <a:rPr lang="es-MX" sz="2900" dirty="0" smtClean="0">
                <a:latin typeface="Comic Sans MS" pitchFamily="66" charset="0"/>
              </a:rPr>
              <a:t>o </a:t>
            </a:r>
            <a:r>
              <a:rPr lang="es-MX" sz="2900" b="1" dirty="0" smtClean="0">
                <a:latin typeface="Comic Sans MS" pitchFamily="66" charset="0"/>
              </a:rPr>
              <a:t>libre.</a:t>
            </a:r>
            <a:r>
              <a:rPr lang="es-MX" sz="2900" dirty="0" smtClean="0">
                <a:latin typeface="Comic Sans MS" pitchFamily="66" charset="0"/>
              </a:rPr>
              <a:t> Lo importante en este tipo de verso es el ritmo.</a:t>
            </a:r>
            <a:endParaRPr lang="es-AR" sz="2900" dirty="0" smtClean="0">
              <a:latin typeface="Comic Sans MS" pitchFamily="66" charset="0"/>
            </a:endParaRPr>
          </a:p>
          <a:p>
            <a:endParaRPr lang="es-AR" dirty="0" smtClean="0"/>
          </a:p>
          <a:p>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239000" cy="4846320"/>
          </a:xfrm>
        </p:spPr>
        <p:txBody>
          <a:bodyPr>
            <a:normAutofit fontScale="62500" lnSpcReduction="20000"/>
          </a:bodyPr>
          <a:lstStyle/>
          <a:p>
            <a:pPr>
              <a:buNone/>
            </a:pPr>
            <a:r>
              <a:rPr lang="es-AR" sz="3800" b="1" dirty="0" smtClean="0">
                <a:latin typeface="Comic Sans MS" pitchFamily="66" charset="0"/>
              </a:rPr>
              <a:t>FIGURAS LITERARIAS </a:t>
            </a:r>
          </a:p>
          <a:p>
            <a:pPr>
              <a:buNone/>
            </a:pPr>
            <a:r>
              <a:rPr lang="es-AR" b="1" dirty="0" smtClean="0">
                <a:latin typeface="Comic Sans MS" pitchFamily="66" charset="0"/>
              </a:rPr>
              <a:t>Símil o comparación</a:t>
            </a:r>
            <a:r>
              <a:rPr lang="es-AR" dirty="0" smtClean="0">
                <a:latin typeface="Comic Sans MS" pitchFamily="66" charset="0"/>
              </a:rPr>
              <a:t> </a:t>
            </a:r>
          </a:p>
          <a:p>
            <a:pPr>
              <a:lnSpc>
                <a:spcPct val="120000"/>
              </a:lnSpc>
              <a:buNone/>
            </a:pPr>
            <a:r>
              <a:rPr lang="es-AR" dirty="0" smtClean="0">
                <a:latin typeface="Comic Sans MS" pitchFamily="66" charset="0"/>
              </a:rPr>
              <a:t>Figura retórica que consiste en relacionar dos términos entre</a:t>
            </a:r>
          </a:p>
          <a:p>
            <a:pPr>
              <a:lnSpc>
                <a:spcPct val="120000"/>
              </a:lnSpc>
              <a:buNone/>
            </a:pPr>
            <a:r>
              <a:rPr lang="es-AR" dirty="0" smtClean="0">
                <a:latin typeface="Comic Sans MS" pitchFamily="66" charset="0"/>
              </a:rPr>
              <a:t>para expresar de una manera explícita la semejanza o analogía que</a:t>
            </a:r>
          </a:p>
          <a:p>
            <a:pPr>
              <a:lnSpc>
                <a:spcPct val="120000"/>
              </a:lnSpc>
              <a:buNone/>
            </a:pPr>
            <a:r>
              <a:rPr lang="es-AR" dirty="0" smtClean="0">
                <a:latin typeface="Comic Sans MS" pitchFamily="66" charset="0"/>
              </a:rPr>
              <a:t>presentan las realidades designadas por ellos. Esa relación se </a:t>
            </a:r>
          </a:p>
          <a:p>
            <a:pPr>
              <a:lnSpc>
                <a:spcPct val="120000"/>
              </a:lnSpc>
              <a:buNone/>
            </a:pPr>
            <a:r>
              <a:rPr lang="es-AR" dirty="0" smtClean="0">
                <a:latin typeface="Comic Sans MS" pitchFamily="66" charset="0"/>
              </a:rPr>
              <a:t>establece, generalmente, por medio de partículas o nexos </a:t>
            </a:r>
          </a:p>
          <a:p>
            <a:pPr>
              <a:lnSpc>
                <a:spcPct val="120000"/>
              </a:lnSpc>
              <a:buNone/>
            </a:pPr>
            <a:r>
              <a:rPr lang="es-AR" dirty="0" smtClean="0">
                <a:latin typeface="Comic Sans MS" pitchFamily="66" charset="0"/>
              </a:rPr>
              <a:t>comparativos: “como”, “así”, “ así como”, “tal”, “igual que”, “tan”, </a:t>
            </a:r>
          </a:p>
          <a:p>
            <a:pPr>
              <a:lnSpc>
                <a:spcPct val="120000"/>
              </a:lnSpc>
              <a:buNone/>
            </a:pPr>
            <a:r>
              <a:rPr lang="es-AR" dirty="0" smtClean="0">
                <a:latin typeface="Comic Sans MS" pitchFamily="66" charset="0"/>
              </a:rPr>
              <a:t>“semejante a”, “lo mismo que”, etc.</a:t>
            </a:r>
          </a:p>
          <a:p>
            <a:pPr>
              <a:buNone/>
            </a:pPr>
            <a:r>
              <a:rPr lang="es-AR" dirty="0" smtClean="0">
                <a:latin typeface="Comic Sans MS" pitchFamily="66" charset="0"/>
              </a:rPr>
              <a:t>Ejemplos:</a:t>
            </a:r>
          </a:p>
          <a:p>
            <a:pPr algn="ctr">
              <a:buNone/>
            </a:pPr>
            <a:r>
              <a:rPr lang="es-AR" dirty="0" smtClean="0">
                <a:latin typeface="Comic Sans MS" pitchFamily="66" charset="0"/>
              </a:rPr>
              <a:t>“Murmullo que en el alma </a:t>
            </a:r>
            <a:br>
              <a:rPr lang="es-AR" dirty="0" smtClean="0">
                <a:latin typeface="Comic Sans MS" pitchFamily="66" charset="0"/>
              </a:rPr>
            </a:br>
            <a:r>
              <a:rPr lang="es-AR" dirty="0" smtClean="0">
                <a:latin typeface="Comic Sans MS" pitchFamily="66" charset="0"/>
              </a:rPr>
              <a:t>se eleva y va creciendo,</a:t>
            </a:r>
            <a:br>
              <a:rPr lang="es-AR" dirty="0" smtClean="0">
                <a:latin typeface="Comic Sans MS" pitchFamily="66" charset="0"/>
              </a:rPr>
            </a:br>
            <a:r>
              <a:rPr lang="es-AR" dirty="0" smtClean="0">
                <a:latin typeface="Comic Sans MS" pitchFamily="66" charset="0"/>
              </a:rPr>
              <a:t>como volcán que sordo</a:t>
            </a:r>
            <a:br>
              <a:rPr lang="es-AR" dirty="0" smtClean="0">
                <a:latin typeface="Comic Sans MS" pitchFamily="66" charset="0"/>
              </a:rPr>
            </a:br>
            <a:r>
              <a:rPr lang="es-AR" dirty="0" smtClean="0">
                <a:latin typeface="Comic Sans MS" pitchFamily="66" charset="0"/>
              </a:rPr>
              <a:t>anuncia que va a arder”</a:t>
            </a:r>
          </a:p>
          <a:p>
            <a:pPr algn="ctr">
              <a:buNone/>
            </a:pPr>
            <a:r>
              <a:rPr lang="es-AR" dirty="0" smtClean="0">
                <a:latin typeface="Comic Sans MS" pitchFamily="66" charset="0"/>
              </a:rPr>
              <a:t>“Y todo en la memoria se rompía,</a:t>
            </a:r>
            <a:br>
              <a:rPr lang="es-AR" dirty="0" smtClean="0">
                <a:latin typeface="Comic Sans MS" pitchFamily="66" charset="0"/>
              </a:rPr>
            </a:br>
            <a:r>
              <a:rPr lang="es-AR" dirty="0" smtClean="0">
                <a:latin typeface="Comic Sans MS" pitchFamily="66" charset="0"/>
              </a:rPr>
              <a:t>”tal una pompa de jabón al viento.</a:t>
            </a:r>
          </a:p>
          <a:p>
            <a:pPr algn="ctr">
              <a:buNone/>
            </a:pPr>
            <a:r>
              <a:rPr lang="es-AR" dirty="0" smtClean="0">
                <a:latin typeface="Comic Sans MS" pitchFamily="66" charset="0"/>
              </a:rPr>
              <a:t>“... la calle abierta </a:t>
            </a:r>
            <a:r>
              <a:rPr lang="es-AR" b="1" dirty="0" smtClean="0">
                <a:latin typeface="Comic Sans MS" pitchFamily="66" charset="0"/>
              </a:rPr>
              <a:t>como </a:t>
            </a:r>
            <a:r>
              <a:rPr lang="es-AR" dirty="0" smtClean="0">
                <a:latin typeface="Comic Sans MS" pitchFamily="66" charset="0"/>
              </a:rPr>
              <a:t>un ancho sueño...</a:t>
            </a:r>
          </a:p>
          <a:p>
            <a:pPr algn="ctr">
              <a:buNone/>
            </a:pPr>
            <a:r>
              <a:rPr lang="es-AR" dirty="0" smtClean="0">
                <a:latin typeface="Comic Sans MS" pitchFamily="66" charset="0"/>
              </a:rPr>
              <a:t>Eres </a:t>
            </a:r>
            <a:r>
              <a:rPr lang="es-AR" b="1" dirty="0" smtClean="0">
                <a:latin typeface="Comic Sans MS" pitchFamily="66" charset="0"/>
              </a:rPr>
              <a:t>como</a:t>
            </a:r>
            <a:r>
              <a:rPr lang="es-AR" dirty="0" smtClean="0">
                <a:latin typeface="Comic Sans MS" pitchFamily="66" charset="0"/>
              </a:rPr>
              <a:t> el viento tibio de los arenales.</a:t>
            </a:r>
          </a:p>
          <a:p>
            <a:pPr algn="ctr">
              <a:buNone/>
            </a:pPr>
            <a:r>
              <a:rPr lang="es-AR" dirty="0" smtClean="0">
                <a:latin typeface="Comic Sans MS" pitchFamily="66" charset="0"/>
              </a:rPr>
              <a:t>...simple </a:t>
            </a:r>
            <a:r>
              <a:rPr lang="es-AR" b="1" dirty="0" smtClean="0">
                <a:latin typeface="Comic Sans MS" pitchFamily="66" charset="0"/>
              </a:rPr>
              <a:t>como</a:t>
            </a:r>
            <a:r>
              <a:rPr lang="es-AR" dirty="0" smtClean="0">
                <a:latin typeface="Comic Sans MS" pitchFamily="66" charset="0"/>
              </a:rPr>
              <a:t> una lámpara...</a:t>
            </a:r>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7239000" cy="4846320"/>
          </a:xfrm>
        </p:spPr>
        <p:txBody>
          <a:bodyPr>
            <a:normAutofit fontScale="85000" lnSpcReduction="20000"/>
          </a:bodyPr>
          <a:lstStyle/>
          <a:p>
            <a:pPr algn="just"/>
            <a:r>
              <a:rPr lang="es-AR" b="1" dirty="0" smtClean="0">
                <a:latin typeface="Comic Sans MS" pitchFamily="66" charset="0"/>
              </a:rPr>
              <a:t>Personificación o prosopopeya</a:t>
            </a:r>
            <a:endParaRPr lang="es-AR" dirty="0" smtClean="0">
              <a:latin typeface="Comic Sans MS" pitchFamily="66" charset="0"/>
            </a:endParaRPr>
          </a:p>
          <a:p>
            <a:pPr algn="just"/>
            <a:r>
              <a:rPr lang="es-AR" dirty="0" smtClean="0">
                <a:latin typeface="Comic Sans MS" pitchFamily="66" charset="0"/>
              </a:rPr>
              <a:t>Consiste en atribuir características humanas a animales o seres inanimados, como ocurre en las fábulas, cuentos maravillosos y alegorías. </a:t>
            </a:r>
          </a:p>
          <a:p>
            <a:pPr algn="just"/>
            <a:r>
              <a:rPr lang="es-AR" dirty="0" smtClean="0">
                <a:latin typeface="Comic Sans MS" pitchFamily="66" charset="0"/>
              </a:rPr>
              <a:t>Ejemplos:</a:t>
            </a:r>
          </a:p>
          <a:p>
            <a:pPr algn="just"/>
            <a:endParaRPr lang="es-AR" dirty="0" smtClean="0">
              <a:latin typeface="Comic Sans MS" pitchFamily="66" charset="0"/>
            </a:endParaRPr>
          </a:p>
          <a:p>
            <a:pPr>
              <a:buNone/>
            </a:pPr>
            <a:r>
              <a:rPr lang="es-AR" dirty="0" smtClean="0">
                <a:latin typeface="Arial" pitchFamily="34" charset="0"/>
                <a:cs typeface="Arial" pitchFamily="34" charset="0"/>
              </a:rPr>
              <a:t>Los invisibles átomos del aire</a:t>
            </a:r>
          </a:p>
          <a:p>
            <a:pPr>
              <a:buNone/>
            </a:pPr>
            <a:r>
              <a:rPr lang="es-AR" dirty="0" smtClean="0">
                <a:latin typeface="Arial" pitchFamily="34" charset="0"/>
                <a:cs typeface="Arial" pitchFamily="34" charset="0"/>
              </a:rPr>
              <a:t>en derredor palpitan y se inflaman;</a:t>
            </a:r>
          </a:p>
          <a:p>
            <a:pPr>
              <a:buNone/>
            </a:pPr>
            <a:r>
              <a:rPr lang="es-AR" dirty="0" smtClean="0">
                <a:latin typeface="Arial" pitchFamily="34" charset="0"/>
                <a:cs typeface="Arial" pitchFamily="34" charset="0"/>
              </a:rPr>
              <a:t>Sólo se oirá la risa blanca de las estrellas</a:t>
            </a:r>
            <a:br>
              <a:rPr lang="es-AR" dirty="0" smtClean="0">
                <a:latin typeface="Arial" pitchFamily="34" charset="0"/>
                <a:cs typeface="Arial" pitchFamily="34" charset="0"/>
              </a:rPr>
            </a:br>
            <a:endParaRPr lang="es-AR" dirty="0" smtClean="0">
              <a:latin typeface="Arial" pitchFamily="34" charset="0"/>
              <a:cs typeface="Arial" pitchFamily="34" charset="0"/>
            </a:endParaRPr>
          </a:p>
          <a:p>
            <a:pPr>
              <a:buNone/>
            </a:pPr>
            <a:r>
              <a:rPr lang="es-AR" dirty="0" smtClean="0">
                <a:latin typeface="Arial" pitchFamily="34" charset="0"/>
                <a:cs typeface="Arial" pitchFamily="34" charset="0"/>
              </a:rPr>
              <a:t>Persiguiendo a las sombras por todos los caminos.</a:t>
            </a:r>
          </a:p>
          <a:p>
            <a:pPr>
              <a:buNone/>
            </a:pPr>
            <a:r>
              <a:rPr lang="es-AR" dirty="0" smtClean="0">
                <a:latin typeface="Arial" pitchFamily="34" charset="0"/>
                <a:cs typeface="Arial" pitchFamily="34" charset="0"/>
              </a:rPr>
              <a:t>... el viento de la noche gira en el cielo y canta...</a:t>
            </a:r>
          </a:p>
          <a:p>
            <a:pPr>
              <a:buNone/>
            </a:pPr>
            <a:r>
              <a:rPr lang="es-AR" dirty="0" smtClean="0">
                <a:latin typeface="Arial" pitchFamily="34" charset="0"/>
                <a:cs typeface="Arial" pitchFamily="34" charset="0"/>
              </a:rPr>
              <a:t>... y el agua se desliza presurosa y alegre por las piedras...</a:t>
            </a:r>
          </a:p>
          <a:p>
            <a:pPr>
              <a:buNone/>
            </a:pPr>
            <a:r>
              <a:rPr lang="es-AR" dirty="0" smtClean="0">
                <a:latin typeface="Arial" pitchFamily="34" charset="0"/>
                <a:cs typeface="Arial" pitchFamily="34" charset="0"/>
              </a:rPr>
              <a:t>...el viento me habla de ti...</a:t>
            </a:r>
          </a:p>
          <a:p>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67544" y="692696"/>
            <a:ext cx="7239000" cy="4846320"/>
          </a:xfrm>
        </p:spPr>
        <p:txBody>
          <a:bodyPr>
            <a:normAutofit fontScale="62500" lnSpcReduction="20000"/>
          </a:bodyPr>
          <a:lstStyle/>
          <a:p>
            <a:r>
              <a:rPr lang="es-AR" b="1" dirty="0" smtClean="0"/>
              <a:t>Hipérbole</a:t>
            </a:r>
            <a:endParaRPr lang="es-AR" dirty="0" smtClean="0"/>
          </a:p>
          <a:p>
            <a:r>
              <a:rPr lang="es-AR" dirty="0" smtClean="0">
                <a:latin typeface="Comic Sans MS" pitchFamily="66" charset="0"/>
              </a:rPr>
              <a:t>Figura retórica consistente en ofrecer una visión desproporcionada de una realidad, amplificándola o disminuyéndola. Es exageración.  El poeta desea dar a sus palabras una mayor intensidad o emoción.</a:t>
            </a:r>
          </a:p>
          <a:p>
            <a:r>
              <a:rPr lang="es-AR" dirty="0" smtClean="0">
                <a:latin typeface="Comic Sans MS" pitchFamily="66" charset="0"/>
              </a:rPr>
              <a:t>La hipérbole se concreta en el uso de términos enfáticos y expresiones exageradas. Este procedimiento es utilizado con frecuencia en el lenguaje coloquial y en la propaganda. En esta última se produce una comunicación encomiástica desmesurada con el fin de provocar en el oyente la adhesión a su mensaje en el que todo se revela como “excepcional”, “extraordinario”, “colosal”, “fantástico”, etc.</a:t>
            </a:r>
          </a:p>
          <a:p>
            <a:r>
              <a:rPr lang="es-AR" dirty="0" smtClean="0">
                <a:latin typeface="Comic Sans MS" pitchFamily="66" charset="0"/>
              </a:rPr>
              <a:t>Ejemplos:</a:t>
            </a:r>
          </a:p>
          <a:p>
            <a:endParaRPr lang="es-AR" dirty="0" smtClean="0">
              <a:latin typeface="Comic Sans MS" pitchFamily="66" charset="0"/>
            </a:endParaRPr>
          </a:p>
          <a:p>
            <a:pPr>
              <a:buNone/>
            </a:pPr>
            <a:r>
              <a:rPr lang="es-AR" dirty="0" smtClean="0">
                <a:latin typeface="Monotype Corsiva" pitchFamily="66" charset="0"/>
              </a:rPr>
              <a:t>“Tengo un sueño que me muero”“</a:t>
            </a:r>
          </a:p>
          <a:p>
            <a:pPr>
              <a:buNone/>
            </a:pPr>
            <a:r>
              <a:rPr lang="es-AR" dirty="0" err="1" smtClean="0">
                <a:latin typeface="Monotype Corsiva" pitchFamily="66" charset="0"/>
              </a:rPr>
              <a:t>Érase</a:t>
            </a:r>
            <a:r>
              <a:rPr lang="es-AR" dirty="0" smtClean="0">
                <a:latin typeface="Monotype Corsiva" pitchFamily="66" charset="0"/>
              </a:rPr>
              <a:t> un hombre a una nariz pegado:</a:t>
            </a:r>
          </a:p>
          <a:p>
            <a:pPr>
              <a:buNone/>
            </a:pPr>
            <a:r>
              <a:rPr lang="es-AR" dirty="0" err="1" smtClean="0">
                <a:latin typeface="Monotype Corsiva" pitchFamily="66" charset="0"/>
              </a:rPr>
              <a:t>érase</a:t>
            </a:r>
            <a:r>
              <a:rPr lang="es-AR" dirty="0" smtClean="0">
                <a:latin typeface="Monotype Corsiva" pitchFamily="66" charset="0"/>
              </a:rPr>
              <a:t> una nariz superlativa;</a:t>
            </a:r>
          </a:p>
          <a:p>
            <a:pPr>
              <a:buNone/>
            </a:pPr>
            <a:r>
              <a:rPr lang="es-AR" dirty="0" err="1" smtClean="0">
                <a:latin typeface="Monotype Corsiva" pitchFamily="66" charset="0"/>
              </a:rPr>
              <a:t>érase</a:t>
            </a:r>
            <a:r>
              <a:rPr lang="es-AR" dirty="0" smtClean="0">
                <a:latin typeface="Monotype Corsiva" pitchFamily="66" charset="0"/>
              </a:rPr>
              <a:t> una nariz sayón y escriba;</a:t>
            </a:r>
          </a:p>
          <a:p>
            <a:pPr>
              <a:buNone/>
            </a:pPr>
            <a:r>
              <a:rPr lang="es-AR" dirty="0" err="1" smtClean="0">
                <a:latin typeface="Monotype Corsiva" pitchFamily="66" charset="0"/>
              </a:rPr>
              <a:t>érase</a:t>
            </a:r>
            <a:r>
              <a:rPr lang="es-AR" dirty="0" smtClean="0">
                <a:latin typeface="Monotype Corsiva" pitchFamily="66" charset="0"/>
              </a:rPr>
              <a:t> un pez de espada muy barbado.”</a:t>
            </a:r>
          </a:p>
          <a:p>
            <a:pPr>
              <a:buNone/>
            </a:pPr>
            <a:endParaRPr lang="es-AR" dirty="0" smtClean="0">
              <a:latin typeface="Monotype Corsiva" pitchFamily="66" charset="0"/>
            </a:endParaRPr>
          </a:p>
          <a:p>
            <a:pPr>
              <a:buNone/>
            </a:pPr>
            <a:r>
              <a:rPr lang="es-AR" dirty="0" smtClean="0">
                <a:latin typeface="Monotype Corsiva" pitchFamily="66" charset="0"/>
              </a:rPr>
              <a:t>"Tanto dolor se agrupa en mi costado /que, por doler me duele hasta el aliento.”</a:t>
            </a:r>
          </a:p>
          <a:p>
            <a:pPr>
              <a:buNone/>
            </a:pPr>
            <a:r>
              <a:rPr lang="es-AR" dirty="0" smtClean="0">
                <a:latin typeface="Monotype Corsiva" pitchFamily="66" charset="0"/>
              </a:rPr>
              <a:t>Si no regresas pronto a mi lado, moriré desangrado.</a:t>
            </a:r>
          </a:p>
          <a:p>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7239000" cy="5306932"/>
          </a:xfrm>
        </p:spPr>
        <p:txBody>
          <a:bodyPr>
            <a:normAutofit fontScale="55000" lnSpcReduction="20000"/>
          </a:bodyPr>
          <a:lstStyle/>
          <a:p>
            <a:pPr algn="just"/>
            <a:r>
              <a:rPr lang="es-AR" b="1" dirty="0" smtClean="0">
                <a:latin typeface="Comic Sans MS" pitchFamily="66" charset="0"/>
              </a:rPr>
              <a:t>Metáfora</a:t>
            </a:r>
            <a:endParaRPr lang="es-AR" dirty="0" smtClean="0">
              <a:latin typeface="Comic Sans MS" pitchFamily="66" charset="0"/>
            </a:endParaRPr>
          </a:p>
          <a:p>
            <a:pPr algn="just"/>
            <a:r>
              <a:rPr lang="es-AR" dirty="0" smtClean="0">
                <a:latin typeface="Comic Sans MS" pitchFamily="66" charset="0"/>
              </a:rPr>
              <a:t>Es una identificación de un objeto con otro en virtud de una relación de semejanza que hay entre ellos, es decir, una comparación. </a:t>
            </a:r>
          </a:p>
          <a:p>
            <a:pPr algn="just"/>
            <a:r>
              <a:rPr lang="es-AR" dirty="0" smtClean="0">
                <a:latin typeface="Comic Sans MS" pitchFamily="66" charset="0"/>
              </a:rPr>
              <a:t>Desde la retórica grecolatina (Aristóteles, Quintiliano) se viene considerando la metáfora como una comparación implícita, fundada sobre el principio de la analogía entre dos realidades, diferentes en algunos aspectos y semejantes en otros. </a:t>
            </a:r>
          </a:p>
          <a:p>
            <a:pPr algn="just"/>
            <a:r>
              <a:rPr lang="es-AR" dirty="0" smtClean="0">
                <a:latin typeface="Comic Sans MS" pitchFamily="66" charset="0"/>
              </a:rPr>
              <a:t>En toda comparación hay un </a:t>
            </a:r>
            <a:r>
              <a:rPr lang="es-AR" b="1" dirty="0" smtClean="0">
                <a:latin typeface="Comic Sans MS" pitchFamily="66" charset="0"/>
              </a:rPr>
              <a:t>término real, </a:t>
            </a:r>
            <a:r>
              <a:rPr lang="es-AR" dirty="0" smtClean="0">
                <a:latin typeface="Comic Sans MS" pitchFamily="66" charset="0"/>
              </a:rPr>
              <a:t>que sirve de punto de partida, y un término evocado al que se designa generalmente como </a:t>
            </a:r>
            <a:r>
              <a:rPr lang="es-AR" b="1" dirty="0" smtClean="0">
                <a:latin typeface="Comic Sans MS" pitchFamily="66" charset="0"/>
              </a:rPr>
              <a:t>imagen.</a:t>
            </a:r>
            <a:endParaRPr lang="es-AR" dirty="0" smtClean="0">
              <a:latin typeface="Comic Sans MS" pitchFamily="66" charset="0"/>
            </a:endParaRPr>
          </a:p>
          <a:p>
            <a:pPr algn="just"/>
            <a:r>
              <a:rPr lang="es-AR" dirty="0" smtClean="0">
                <a:latin typeface="Comic Sans MS" pitchFamily="66" charset="0"/>
              </a:rPr>
              <a:t>La retórica contemporánea, a la hora de explicar los mecanismos lingüísticos que están en la base de la construcción metafórica, centra su interés, más que en el aspecto comparativo, en el hecho previo de la semejanza. En este sentido, la metáfora no es en sus orígenes una figura literaria, sino un fenómeno estrictamente lingüístico que afecta a la vía de conocimiento y designación de las cosas por relaciones de semejanza.</a:t>
            </a:r>
          </a:p>
          <a:p>
            <a:pPr algn="just"/>
            <a:r>
              <a:rPr lang="es-AR" dirty="0" smtClean="0">
                <a:latin typeface="Comic Sans MS" pitchFamily="66" charset="0"/>
              </a:rPr>
              <a:t>Ejemplos:</a:t>
            </a:r>
          </a:p>
          <a:p>
            <a:pPr algn="just"/>
            <a:endParaRPr lang="es-AR" dirty="0" smtClean="0">
              <a:latin typeface="Comic Sans MS" pitchFamily="66" charset="0"/>
            </a:endParaRPr>
          </a:p>
          <a:p>
            <a:pPr algn="just">
              <a:buNone/>
            </a:pPr>
            <a:r>
              <a:rPr lang="es-AR" dirty="0" smtClean="0">
                <a:latin typeface="Arial" pitchFamily="34" charset="0"/>
                <a:cs typeface="Arial" pitchFamily="34" charset="0"/>
              </a:rPr>
              <a:t>   El cristal del agua / tu cabello cascada brillante </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Nuestras vidas son los ríos</a:t>
            </a:r>
          </a:p>
          <a:p>
            <a:pPr algn="just">
              <a:buNone/>
            </a:pPr>
            <a:r>
              <a:rPr lang="es-AR" dirty="0" smtClean="0">
                <a:latin typeface="Arial" pitchFamily="34" charset="0"/>
                <a:cs typeface="Arial" pitchFamily="34" charset="0"/>
              </a:rPr>
              <a:t>   que van a dar a la mar</a:t>
            </a:r>
          </a:p>
          <a:p>
            <a:pPr algn="just">
              <a:buNone/>
            </a:pPr>
            <a:r>
              <a:rPr lang="es-AR" dirty="0" smtClean="0">
                <a:latin typeface="Arial" pitchFamily="34" charset="0"/>
                <a:cs typeface="Arial" pitchFamily="34" charset="0"/>
              </a:rPr>
              <a:t>   que es el morir. . .</a:t>
            </a:r>
          </a:p>
          <a:p>
            <a:pPr algn="just">
              <a:buNone/>
            </a:pPr>
            <a:endParaRPr lang="es-AR" b="1" dirty="0" smtClean="0">
              <a:latin typeface="Arial" pitchFamily="34" charset="0"/>
              <a:cs typeface="Arial" pitchFamily="34" charset="0"/>
            </a:endParaRPr>
          </a:p>
          <a:p>
            <a:pPr algn="just">
              <a:buNone/>
            </a:pPr>
            <a:r>
              <a:rPr lang="es-AR" b="1" dirty="0" smtClean="0">
                <a:latin typeface="Arial" pitchFamily="34" charset="0"/>
                <a:cs typeface="Arial" pitchFamily="34" charset="0"/>
              </a:rPr>
              <a:t>...</a:t>
            </a:r>
            <a:r>
              <a:rPr lang="es-AR" dirty="0" smtClean="0">
                <a:latin typeface="Arial" pitchFamily="34" charset="0"/>
                <a:cs typeface="Arial" pitchFamily="34" charset="0"/>
              </a:rPr>
              <a:t> la calle abierta como un ancho sueño…</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los algodones blancos del cielo / tapizan el azul.</a:t>
            </a:r>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7239000" cy="4846320"/>
          </a:xfrm>
        </p:spPr>
        <p:txBody>
          <a:bodyPr>
            <a:normAutofit fontScale="70000" lnSpcReduction="20000"/>
          </a:bodyPr>
          <a:lstStyle/>
          <a:p>
            <a:r>
              <a:rPr lang="es-AR" b="1" dirty="0" smtClean="0">
                <a:latin typeface="Comic Sans MS" pitchFamily="66" charset="0"/>
              </a:rPr>
              <a:t>Antítesis o contraste</a:t>
            </a:r>
            <a:endParaRPr lang="es-AR" dirty="0" smtClean="0">
              <a:latin typeface="Comic Sans MS" pitchFamily="66" charset="0"/>
            </a:endParaRPr>
          </a:p>
          <a:p>
            <a:pPr algn="just">
              <a:buNone/>
            </a:pPr>
            <a:r>
              <a:rPr lang="es-AR" dirty="0" smtClean="0">
                <a:latin typeface="Comic Sans MS" pitchFamily="66" charset="0"/>
              </a:rPr>
              <a:t>Contrapone dos ideas o pensamientos; es una</a:t>
            </a:r>
          </a:p>
          <a:p>
            <a:pPr algn="just">
              <a:buNone/>
            </a:pPr>
            <a:r>
              <a:rPr lang="es-AR" dirty="0" smtClean="0">
                <a:latin typeface="Comic Sans MS" pitchFamily="66" charset="0"/>
              </a:rPr>
              <a:t>asociación de conceptos por contraste (amor-odio,</a:t>
            </a:r>
          </a:p>
          <a:p>
            <a:pPr algn="just">
              <a:buNone/>
            </a:pPr>
            <a:r>
              <a:rPr lang="es-AR" dirty="0" smtClean="0">
                <a:latin typeface="Comic Sans MS" pitchFamily="66" charset="0"/>
              </a:rPr>
              <a:t>blanco-negro, etc.). El contraste puede ser por</a:t>
            </a:r>
          </a:p>
          <a:p>
            <a:pPr algn="just">
              <a:buNone/>
            </a:pPr>
            <a:r>
              <a:rPr lang="es-AR" dirty="0" smtClean="0">
                <a:latin typeface="Comic Sans MS" pitchFamily="66" charset="0"/>
              </a:rPr>
              <a:t>oposición de palabras (antónimos), frases de</a:t>
            </a:r>
          </a:p>
          <a:p>
            <a:pPr algn="just">
              <a:buNone/>
            </a:pPr>
            <a:r>
              <a:rPr lang="es-AR" dirty="0" smtClean="0">
                <a:latin typeface="Comic Sans MS" pitchFamily="66" charset="0"/>
              </a:rPr>
              <a:t>significado contrario, etc.</a:t>
            </a:r>
          </a:p>
          <a:p>
            <a:r>
              <a:rPr lang="es-AR" dirty="0" smtClean="0">
                <a:latin typeface="Comic Sans MS" pitchFamily="66" charset="0"/>
              </a:rPr>
              <a:t>Ejemplos:</a:t>
            </a:r>
          </a:p>
          <a:p>
            <a:pPr>
              <a:buNone/>
            </a:pPr>
            <a:r>
              <a:rPr lang="es-AR" dirty="0" smtClean="0">
                <a:latin typeface="Monotype Corsiva" pitchFamily="66" charset="0"/>
              </a:rPr>
              <a:t>A florecer las flores madrugaron.</a:t>
            </a:r>
          </a:p>
          <a:p>
            <a:pPr>
              <a:buNone/>
            </a:pPr>
            <a:r>
              <a:rPr lang="es-AR" dirty="0" smtClean="0">
                <a:latin typeface="Monotype Corsiva" pitchFamily="66" charset="0"/>
              </a:rPr>
              <a:t>Y para </a:t>
            </a:r>
            <a:r>
              <a:rPr lang="es-AR" dirty="0" smtClean="0">
                <a:solidFill>
                  <a:srgbClr val="FF0000"/>
                </a:solidFill>
                <a:latin typeface="Monotype Corsiva" pitchFamily="66" charset="0"/>
              </a:rPr>
              <a:t>envejecerse florecieron</a:t>
            </a:r>
            <a:r>
              <a:rPr lang="es-AR" dirty="0" smtClean="0">
                <a:latin typeface="Monotype Corsiva" pitchFamily="66" charset="0"/>
              </a:rPr>
              <a:t>;</a:t>
            </a:r>
          </a:p>
          <a:p>
            <a:pPr>
              <a:buNone/>
            </a:pPr>
            <a:r>
              <a:rPr lang="es-AR" dirty="0" smtClean="0">
                <a:solidFill>
                  <a:srgbClr val="FF0000"/>
                </a:solidFill>
                <a:latin typeface="Monotype Corsiva" pitchFamily="66" charset="0"/>
              </a:rPr>
              <a:t>Cuna y sepulcro </a:t>
            </a:r>
            <a:r>
              <a:rPr lang="es-AR" dirty="0" smtClean="0">
                <a:latin typeface="Monotype Corsiva" pitchFamily="66" charset="0"/>
              </a:rPr>
              <a:t>en un botón hallaron.</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día y la noche </a:t>
            </a:r>
            <a:r>
              <a:rPr lang="es-AR" dirty="0" smtClean="0">
                <a:latin typeface="Monotype Corsiva" pitchFamily="66" charset="0"/>
              </a:rPr>
              <a:t>me traen tu fresco perfume de</a:t>
            </a:r>
          </a:p>
          <a:p>
            <a:pPr>
              <a:buNone/>
            </a:pPr>
            <a:r>
              <a:rPr lang="es-AR" dirty="0" smtClean="0">
                <a:latin typeface="Monotype Corsiva" pitchFamily="66" charset="0"/>
              </a:rPr>
              <a:t>regreso a casa.</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odio y el amor </a:t>
            </a:r>
            <a:r>
              <a:rPr lang="es-AR" dirty="0" smtClean="0">
                <a:latin typeface="Monotype Corsiva" pitchFamily="66" charset="0"/>
              </a:rPr>
              <a:t>reinan miserablemente nuestras</a:t>
            </a:r>
          </a:p>
          <a:p>
            <a:pPr>
              <a:buNone/>
            </a:pPr>
            <a:r>
              <a:rPr lang="es-AR" dirty="0" smtClean="0">
                <a:latin typeface="Monotype Corsiva" pitchFamily="66" charset="0"/>
              </a:rPr>
              <a:t>vidas.</a:t>
            </a:r>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642918"/>
            <a:ext cx="7239000" cy="5786478"/>
          </a:xfrm>
        </p:spPr>
        <p:txBody>
          <a:bodyPr>
            <a:normAutofit/>
          </a:bodyPr>
          <a:lstStyle/>
          <a:p>
            <a:r>
              <a:rPr lang="es-AR" sz="2400" b="1" dirty="0" smtClean="0">
                <a:latin typeface="Comic Sans MS" pitchFamily="66" charset="0"/>
              </a:rPr>
              <a:t>Reiteración o anáfora</a:t>
            </a:r>
            <a:endParaRPr lang="es-AR" sz="2400" dirty="0" smtClean="0">
              <a:latin typeface="Comic Sans MS" pitchFamily="66" charset="0"/>
            </a:endParaRPr>
          </a:p>
          <a:p>
            <a:r>
              <a:rPr lang="es-AR" sz="2400" dirty="0" smtClean="0">
                <a:latin typeface="Comic Sans MS" pitchFamily="66" charset="0"/>
              </a:rPr>
              <a:t>Es una repetición de palabras </a:t>
            </a:r>
            <a:r>
              <a:rPr lang="es-AR" sz="2400" b="1" dirty="0" smtClean="0">
                <a:latin typeface="Comic Sans MS" pitchFamily="66" charset="0"/>
              </a:rPr>
              <a:t>al principio de un verso </a:t>
            </a:r>
            <a:r>
              <a:rPr lang="es-AR" sz="2400" dirty="0" smtClean="0">
                <a:latin typeface="Comic Sans MS" pitchFamily="66" charset="0"/>
              </a:rPr>
              <a:t>o </a:t>
            </a:r>
            <a:r>
              <a:rPr lang="es-AR" sz="2400" b="1" dirty="0" smtClean="0">
                <a:latin typeface="Comic Sans MS" pitchFamily="66" charset="0"/>
              </a:rPr>
              <a:t>al principio de frases </a:t>
            </a:r>
            <a:r>
              <a:rPr lang="es-AR" sz="2400" dirty="0" smtClean="0">
                <a:latin typeface="Comic Sans MS" pitchFamily="66" charset="0"/>
              </a:rPr>
              <a:t>semejantes para recalcar alguna idea.</a:t>
            </a:r>
          </a:p>
          <a:p>
            <a:r>
              <a:rPr lang="es-AR" sz="2400" dirty="0" smtClean="0">
                <a:latin typeface="Comic Sans MS" pitchFamily="66" charset="0"/>
              </a:rPr>
              <a:t>Ejemplos:    </a:t>
            </a:r>
          </a:p>
          <a:p>
            <a:pPr>
              <a:buNone/>
            </a:pPr>
            <a:r>
              <a:rPr lang="es-AR" sz="2400" dirty="0" smtClean="0">
                <a:latin typeface="Monotype Corsiva" pitchFamily="66" charset="0"/>
              </a:rPr>
              <a:t>¿</a:t>
            </a:r>
            <a:r>
              <a:rPr lang="es-AR" sz="2400" dirty="0" smtClean="0">
                <a:solidFill>
                  <a:srgbClr val="FF0000"/>
                </a:solidFill>
                <a:latin typeface="Monotype Corsiva" pitchFamily="66" charset="0"/>
              </a:rPr>
              <a:t>Soledad,</a:t>
            </a:r>
            <a:r>
              <a:rPr lang="es-AR" sz="2400" dirty="0" smtClean="0">
                <a:latin typeface="Monotype Corsiva" pitchFamily="66" charset="0"/>
              </a:rPr>
              <a:t> y está el pájaro en el árbol,</a:t>
            </a:r>
          </a:p>
          <a:p>
            <a:pPr>
              <a:buNone/>
            </a:pPr>
            <a:r>
              <a:rPr lang="es-AR" sz="2400" dirty="0" smtClean="0">
                <a:solidFill>
                  <a:srgbClr val="FF0000"/>
                </a:solidFill>
                <a:latin typeface="Monotype Corsiva" pitchFamily="66" charset="0"/>
              </a:rPr>
              <a:t>soledad, </a:t>
            </a:r>
            <a:r>
              <a:rPr lang="es-AR" sz="2400" dirty="0" smtClean="0">
                <a:latin typeface="Monotype Corsiva" pitchFamily="66" charset="0"/>
              </a:rPr>
              <a:t>y está el agua en las orillas,</a:t>
            </a:r>
          </a:p>
          <a:p>
            <a:pPr>
              <a:buNone/>
            </a:pPr>
            <a:r>
              <a:rPr lang="es-AR" sz="2400" dirty="0" smtClean="0">
                <a:solidFill>
                  <a:srgbClr val="FF0000"/>
                </a:solidFill>
                <a:latin typeface="Monotype Corsiva" pitchFamily="66" charset="0"/>
              </a:rPr>
              <a:t>soledad, y </a:t>
            </a:r>
            <a:r>
              <a:rPr lang="es-AR" sz="2400" dirty="0" smtClean="0">
                <a:latin typeface="Monotype Corsiva" pitchFamily="66" charset="0"/>
              </a:rPr>
              <a:t>está el viento en la nube,</a:t>
            </a:r>
          </a:p>
          <a:p>
            <a:pPr>
              <a:buNone/>
            </a:pPr>
            <a:r>
              <a:rPr lang="es-AR" sz="2400" dirty="0" smtClean="0">
                <a:latin typeface="Monotype Corsiva" pitchFamily="66" charset="0"/>
              </a:rPr>
              <a:t>soledad, y está el mundo con nosotros,</a:t>
            </a:r>
          </a:p>
          <a:p>
            <a:pPr>
              <a:buNone/>
            </a:pPr>
            <a:r>
              <a:rPr lang="es-AR" sz="2400" dirty="0" smtClean="0">
                <a:solidFill>
                  <a:srgbClr val="FF0000"/>
                </a:solidFill>
                <a:latin typeface="Monotype Corsiva" pitchFamily="66" charset="0"/>
              </a:rPr>
              <a:t>soledad,</a:t>
            </a:r>
            <a:r>
              <a:rPr lang="es-AR" sz="2400" dirty="0" smtClean="0">
                <a:latin typeface="Monotype Corsiva" pitchFamily="66" charset="0"/>
              </a:rPr>
              <a:t> y estás tú conmigo solos?</a:t>
            </a:r>
          </a:p>
          <a:p>
            <a:pPr>
              <a:buNone/>
            </a:pPr>
            <a:endParaRPr lang="es-AR" sz="2400" dirty="0" smtClean="0">
              <a:solidFill>
                <a:srgbClr val="FF0000"/>
              </a:solidFill>
              <a:latin typeface="Monotype Corsiva" pitchFamily="66" charset="0"/>
            </a:endParaRPr>
          </a:p>
          <a:p>
            <a:pPr>
              <a:buNone/>
            </a:pPr>
            <a:r>
              <a:rPr lang="es-AR" sz="2400" dirty="0" smtClean="0">
                <a:solidFill>
                  <a:srgbClr val="FF0000"/>
                </a:solidFill>
                <a:latin typeface="Monotype Corsiva" pitchFamily="66" charset="0"/>
              </a:rPr>
              <a:t>Blanca, blanca, blanca </a:t>
            </a:r>
            <a:r>
              <a:rPr lang="es-AR" sz="2400" dirty="0" smtClean="0">
                <a:latin typeface="Monotype Corsiva" pitchFamily="66" charset="0"/>
              </a:rPr>
              <a:t>como la nieve...</a:t>
            </a:r>
          </a:p>
          <a:p>
            <a:pPr>
              <a:buNone/>
            </a:pPr>
            <a:r>
              <a:rPr lang="es-AR" dirty="0" smtClean="0">
                <a:solidFill>
                  <a:srgbClr val="FF0000"/>
                </a:solidFill>
                <a:latin typeface="Monotype Corsiva" pitchFamily="66" charset="0"/>
              </a:rPr>
              <a:t>Voy </a:t>
            </a:r>
            <a:r>
              <a:rPr lang="es-AR" dirty="0" smtClean="0">
                <a:latin typeface="Monotype Corsiva" pitchFamily="66" charset="0"/>
              </a:rPr>
              <a:t>a reír ,</a:t>
            </a:r>
            <a:r>
              <a:rPr lang="es-AR" dirty="0" smtClean="0">
                <a:solidFill>
                  <a:srgbClr val="FF0000"/>
                </a:solidFill>
                <a:latin typeface="Monotype Corsiva" pitchFamily="66" charset="0"/>
              </a:rPr>
              <a:t>voy </a:t>
            </a:r>
            <a:r>
              <a:rPr lang="es-AR" dirty="0" smtClean="0">
                <a:latin typeface="Monotype Corsiva" pitchFamily="66" charset="0"/>
              </a:rPr>
              <a:t>a bailar </a:t>
            </a:r>
          </a:p>
          <a:p>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7239000" cy="4846320"/>
          </a:xfrm>
        </p:spPr>
        <p:txBody>
          <a:bodyPr/>
          <a:lstStyle/>
          <a:p>
            <a:r>
              <a:rPr lang="es-AR" b="1" dirty="0" smtClean="0">
                <a:latin typeface="Comic Sans MS" pitchFamily="66" charset="0"/>
              </a:rPr>
              <a:t>Aliteración</a:t>
            </a:r>
            <a:endParaRPr lang="es-AR" dirty="0" smtClean="0">
              <a:latin typeface="Comic Sans MS" pitchFamily="66" charset="0"/>
            </a:endParaRPr>
          </a:p>
          <a:p>
            <a:r>
              <a:rPr lang="es-AR" dirty="0" smtClean="0">
                <a:latin typeface="Comic Sans MS" pitchFamily="66" charset="0"/>
              </a:rPr>
              <a:t>Es una repetición de dos o más sonidos iguales o parecidos en varias palabras consecutivas de un mismo verso, estrofa o frase. Los trabalenguas son ejemplo de aquello</a:t>
            </a:r>
          </a:p>
          <a:p>
            <a:pPr>
              <a:buNone/>
            </a:pPr>
            <a:r>
              <a:rPr lang="es-AR" dirty="0" smtClean="0">
                <a:latin typeface="Arial" pitchFamily="34" charset="0"/>
                <a:cs typeface="Arial" pitchFamily="34" charset="0"/>
              </a:rPr>
              <a:t>- Una to</a:t>
            </a:r>
            <a:r>
              <a:rPr lang="es-AR" dirty="0" smtClean="0">
                <a:solidFill>
                  <a:srgbClr val="FF0000"/>
                </a:solidFill>
                <a:latin typeface="Arial" pitchFamily="34" charset="0"/>
                <a:cs typeface="Arial" pitchFamily="34" charset="0"/>
              </a:rPr>
              <a:t>rr</a:t>
            </a:r>
            <a:r>
              <a:rPr lang="es-AR" dirty="0" smtClean="0">
                <a:latin typeface="Arial" pitchFamily="34" charset="0"/>
                <a:cs typeface="Arial" pitchFamily="34" charset="0"/>
              </a:rPr>
              <a:t>entera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ojiza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asga la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oca...</a:t>
            </a:r>
          </a:p>
          <a:p>
            <a:r>
              <a:rPr lang="es-AR" dirty="0" smtClean="0"/>
              <a:t>Rápido corren los carros del ferrocarril </a:t>
            </a:r>
          </a:p>
          <a:p>
            <a:r>
              <a:rPr lang="es-AR" dirty="0" smtClean="0"/>
              <a:t>Pablito </a:t>
            </a:r>
            <a:r>
              <a:rPr lang="es-AR" dirty="0" smtClean="0">
                <a:solidFill>
                  <a:srgbClr val="FF0000"/>
                </a:solidFill>
              </a:rPr>
              <a:t>cl</a:t>
            </a:r>
            <a:r>
              <a:rPr lang="es-AR" dirty="0" smtClean="0"/>
              <a:t>avo un </a:t>
            </a:r>
            <a:r>
              <a:rPr lang="es-AR" dirty="0" smtClean="0">
                <a:solidFill>
                  <a:srgbClr val="FF0000"/>
                </a:solidFill>
              </a:rPr>
              <a:t>cla</a:t>
            </a:r>
            <a:r>
              <a:rPr lang="es-AR" dirty="0" smtClean="0"/>
              <a:t>vito </a:t>
            </a:r>
          </a:p>
          <a:p>
            <a:r>
              <a:rPr lang="es-AR" dirty="0" smtClean="0">
                <a:solidFill>
                  <a:srgbClr val="FF0000"/>
                </a:solidFill>
              </a:rPr>
              <a:t>P</a:t>
            </a:r>
            <a:r>
              <a:rPr lang="es-AR" dirty="0" smtClean="0"/>
              <a:t>atos y </a:t>
            </a:r>
            <a:r>
              <a:rPr lang="es-AR" dirty="0" smtClean="0">
                <a:solidFill>
                  <a:srgbClr val="FF0000"/>
                </a:solidFill>
              </a:rPr>
              <a:t>p</a:t>
            </a:r>
            <a:r>
              <a:rPr lang="es-AR" dirty="0" smtClean="0"/>
              <a:t>ollos gordos , </a:t>
            </a:r>
            <a:r>
              <a:rPr lang="es-AR" dirty="0" smtClean="0">
                <a:solidFill>
                  <a:srgbClr val="FF0000"/>
                </a:solidFill>
              </a:rPr>
              <a:t>p</a:t>
            </a:r>
            <a:r>
              <a:rPr lang="es-AR" dirty="0" smtClean="0"/>
              <a:t>ollos y </a:t>
            </a:r>
            <a:r>
              <a:rPr lang="es-AR" dirty="0" smtClean="0">
                <a:solidFill>
                  <a:srgbClr val="FF0000"/>
                </a:solidFill>
              </a:rPr>
              <a:t>p</a:t>
            </a:r>
            <a:r>
              <a:rPr lang="es-AR" dirty="0" smtClean="0"/>
              <a:t>atos gordos </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hadas-animadas-887726.jpeg"/>
          <p:cNvPicPr>
            <a:picLocks noChangeAspect="1"/>
          </p:cNvPicPr>
          <p:nvPr/>
        </p:nvPicPr>
        <p:blipFill>
          <a:blip r:embed="rId2" cstate="print">
            <a:duotone>
              <a:prstClr val="black"/>
              <a:schemeClr val="accent1">
                <a:tint val="45000"/>
                <a:satMod val="400000"/>
              </a:schemeClr>
            </a:duotone>
          </a:blip>
          <a:stretch>
            <a:fillRect/>
          </a:stretch>
        </p:blipFill>
        <p:spPr>
          <a:xfrm>
            <a:off x="-6737" y="0"/>
            <a:ext cx="9130671" cy="6858000"/>
          </a:xfrm>
          <a:prstGeom prst="rect">
            <a:avLst/>
          </a:prstGeom>
        </p:spPr>
      </p:pic>
      <p:sp>
        <p:nvSpPr>
          <p:cNvPr id="3" name="2 Marcador de contenido"/>
          <p:cNvSpPr>
            <a:spLocks noGrp="1"/>
          </p:cNvSpPr>
          <p:nvPr>
            <p:ph idx="1"/>
          </p:nvPr>
        </p:nvSpPr>
        <p:spPr>
          <a:xfrm>
            <a:off x="457200" y="908720"/>
            <a:ext cx="8229600" cy="5415880"/>
          </a:xfrm>
        </p:spPr>
        <p:txBody>
          <a:bodyPr>
            <a:normAutofit/>
          </a:bodyPr>
          <a:lstStyle/>
          <a:p>
            <a:r>
              <a:rPr lang="es-MX" dirty="0" smtClean="0">
                <a:solidFill>
                  <a:srgbClr val="FFC000"/>
                </a:solidFill>
                <a:latin typeface="Comic Sans MS" pitchFamily="66" charset="0"/>
              </a:rPr>
              <a:t>El género lírico es aquel en que el poeta canta sus propios sentimientos. Es de carácter </a:t>
            </a:r>
            <a:r>
              <a:rPr lang="es-MX" b="1" dirty="0" smtClean="0">
                <a:solidFill>
                  <a:srgbClr val="FFC000"/>
                </a:solidFill>
                <a:latin typeface="Comic Sans MS" pitchFamily="66" charset="0"/>
              </a:rPr>
              <a:t>subjetivo</a:t>
            </a:r>
            <a:r>
              <a:rPr lang="es-MX" dirty="0" smtClean="0">
                <a:solidFill>
                  <a:srgbClr val="FFC000"/>
                </a:solidFill>
                <a:latin typeface="Comic Sans MS" pitchFamily="66" charset="0"/>
              </a:rPr>
              <a:t> porque la fuente, el sujeto de la inspiración, es el poeta mismo. ¿una canción pertenecería a este género?</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El nombre de lírico viene de los griegos, que cantaban estas composiciones acompañados de un instrumento musical llamado lira.</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Para el análisis de una obra lírica debemos conocer algunos elementos que le son propios.</a:t>
            </a:r>
            <a:endParaRPr lang="es-AR" dirty="0" smtClean="0">
              <a:solidFill>
                <a:srgbClr val="FFC00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Archivos de programa\Microsoft Office\MEDIA\CAGCAT10\j0281904.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666771" cy="6858000"/>
          </a:xfrm>
          <a:prstGeom prst="rect">
            <a:avLst/>
          </a:prstGeom>
          <a:noFill/>
        </p:spPr>
      </p:pic>
      <p:sp>
        <p:nvSpPr>
          <p:cNvPr id="3" name="2 Marcador de contenido"/>
          <p:cNvSpPr>
            <a:spLocks noGrp="1"/>
          </p:cNvSpPr>
          <p:nvPr>
            <p:ph idx="1"/>
          </p:nvPr>
        </p:nvSpPr>
        <p:spPr>
          <a:xfrm>
            <a:off x="457200" y="908720"/>
            <a:ext cx="8229600" cy="5415880"/>
          </a:xfrm>
        </p:spPr>
        <p:txBody>
          <a:bodyPr>
            <a:normAutofit/>
          </a:bodyPr>
          <a:lstStyle/>
          <a:p>
            <a:pPr lvl="0"/>
            <a:r>
              <a:rPr lang="es-MX" b="1" dirty="0" smtClean="0">
                <a:solidFill>
                  <a:schemeClr val="tx1">
                    <a:lumMod val="95000"/>
                    <a:lumOff val="5000"/>
                  </a:schemeClr>
                </a:solidFill>
                <a:latin typeface="Comic Sans MS" pitchFamily="66" charset="0"/>
              </a:rPr>
              <a:t>Obra lírica</a:t>
            </a:r>
            <a:r>
              <a:rPr lang="es-MX" dirty="0" smtClean="0">
                <a:solidFill>
                  <a:schemeClr val="tx1">
                    <a:lumMod val="95000"/>
                    <a:lumOff val="5000"/>
                  </a:schemeClr>
                </a:solidFill>
                <a:latin typeface="Comic Sans MS" pitchFamily="66" charset="0"/>
              </a:rPr>
              <a:t>.- Es la obra literaria en la que predomina la expresión de los sentimientos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Mundo lírico</a:t>
            </a:r>
            <a:r>
              <a:rPr lang="es-MX" dirty="0" smtClean="0">
                <a:solidFill>
                  <a:schemeClr val="tx1">
                    <a:lumMod val="95000"/>
                    <a:lumOff val="5000"/>
                  </a:schemeClr>
                </a:solidFill>
                <a:latin typeface="Comic Sans MS" pitchFamily="66" charset="0"/>
              </a:rPr>
              <a:t>.- Se manifiesta en las obras líricas y está constituido por los sentimientos y emociones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Hablante lírico</a:t>
            </a:r>
            <a:r>
              <a:rPr lang="es-MX" dirty="0" smtClean="0">
                <a:solidFill>
                  <a:schemeClr val="tx1">
                    <a:lumMod val="95000"/>
                    <a:lumOff val="5000"/>
                  </a:schemeClr>
                </a:solidFill>
                <a:latin typeface="Comic Sans MS" pitchFamily="66" charset="0"/>
              </a:rPr>
              <a:t>.- Es un ser hecho de lenguaje, diferente al poeta, a través del cual este expresa sus sentimientos y emociones</a:t>
            </a:r>
            <a:r>
              <a:rPr lang="es-MX" dirty="0" smtClean="0">
                <a:solidFill>
                  <a:schemeClr val="bg1"/>
                </a:solidFill>
                <a:latin typeface="Comic Sans MS" pitchFamily="66" charset="0"/>
              </a:rPr>
              <a:t>.</a:t>
            </a:r>
            <a:endParaRPr lang="es-AR" dirty="0" smtClean="0">
              <a:solidFill>
                <a:schemeClr val="bg1"/>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Igonzalez\Configuración local\Archivos temporales de Internet\Content.IE5\6QW2A231\MC900412470[1].wmf"/>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67544" y="620688"/>
            <a:ext cx="8424936" cy="4846320"/>
          </a:xfrm>
        </p:spPr>
        <p:txBody>
          <a:bodyPr>
            <a:normAutofit fontScale="70000" lnSpcReduction="20000"/>
          </a:bodyPr>
          <a:lstStyle/>
          <a:p>
            <a:r>
              <a:rPr lang="es-MX" dirty="0" smtClean="0">
                <a:solidFill>
                  <a:srgbClr val="002060"/>
                </a:solidFill>
                <a:latin typeface="Comic Sans MS" pitchFamily="66" charset="0"/>
              </a:rPr>
              <a:t>Ejemplo:  </a:t>
            </a:r>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Yo no quiero que a mi niña </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golondrina me la vuelvan.</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madre</a:t>
            </a:r>
            <a:endParaRPr lang="es-AR" dirty="0" smtClean="0">
              <a:solidFill>
                <a:srgbClr val="002060"/>
              </a:solidFill>
              <a:latin typeface="Comic Sans MS" pitchFamily="66" charset="0"/>
            </a:endParaRPr>
          </a:p>
          <a:p>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Madre, cuando sea grande</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¡Ay qué mozo el que tendrás!</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 hijo</a:t>
            </a:r>
            <a:endParaRPr lang="es-AR" dirty="0" smtClean="0">
              <a:solidFill>
                <a:srgbClr val="002060"/>
              </a:solidFill>
              <a:latin typeface="Comic Sans MS" pitchFamily="66" charset="0"/>
            </a:endParaRPr>
          </a:p>
          <a:p>
            <a:pPr>
              <a:buNone/>
            </a:pPr>
            <a:r>
              <a:rPr lang="es-MX" dirty="0" smtClean="0">
                <a:solidFill>
                  <a:srgbClr val="002060"/>
                </a:solidFill>
                <a:latin typeface="Comic Sans MS" pitchFamily="66" charset="0"/>
              </a:rPr>
              <a:t> </a:t>
            </a:r>
            <a:endParaRPr lang="es-AR" i="1" dirty="0" smtClean="0">
              <a:solidFill>
                <a:srgbClr val="002060"/>
              </a:solidFill>
              <a:latin typeface="Abbeyline" pitchFamily="2" charset="0"/>
            </a:endParaRPr>
          </a:p>
          <a:p>
            <a:pPr algn="ctr">
              <a:buNone/>
            </a:pPr>
            <a:r>
              <a:rPr lang="es-MX" i="1" dirty="0" smtClean="0">
                <a:solidFill>
                  <a:srgbClr val="002060"/>
                </a:solidFill>
                <a:latin typeface="Monotype Corsiva" pitchFamily="66" charset="0"/>
              </a:rPr>
              <a:t>Señora, dicen que donde,</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mi madre dicen, dijeron,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el agua y el viento dicen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que vieron al guerrillero.  </a:t>
            </a:r>
          </a:p>
          <a:p>
            <a:pPr algn="ctr">
              <a:buNone/>
            </a:pPr>
            <a:endParaRPr lang="es-AR" dirty="0" smtClean="0">
              <a:solidFill>
                <a:srgbClr val="002060"/>
              </a:solidFill>
              <a:latin typeface="Comic Sans MS" pitchFamily="66" charset="0"/>
            </a:endParaRPr>
          </a:p>
          <a:p>
            <a:pPr algn="r">
              <a:buNone/>
            </a:pP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voz que sabe lo que ocurrirá.  </a:t>
            </a:r>
            <a:endParaRPr lang="es-AR" dirty="0" smtClean="0">
              <a:solidFill>
                <a:srgbClr val="00206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Igonzalez\Configuración local\Archivos temporales de Internet\Content.IE5\KE400DBH\MC900241715[1].wmf"/>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827584" y="583694"/>
            <a:ext cx="7344815" cy="5581178"/>
          </a:xfrm>
          <a:prstGeom prst="rect">
            <a:avLst/>
          </a:prstGeom>
          <a:noFill/>
        </p:spPr>
      </p:pic>
      <p:sp>
        <p:nvSpPr>
          <p:cNvPr id="3" name="2 Marcador de contenido"/>
          <p:cNvSpPr>
            <a:spLocks noGrp="1"/>
          </p:cNvSpPr>
          <p:nvPr>
            <p:ph idx="1"/>
          </p:nvPr>
        </p:nvSpPr>
        <p:spPr>
          <a:xfrm>
            <a:off x="457200" y="404664"/>
            <a:ext cx="8229600" cy="5919936"/>
          </a:xfrm>
        </p:spPr>
        <p:txBody>
          <a:bodyPr/>
          <a:lstStyle/>
          <a:p>
            <a:pPr lvl="0" algn="just"/>
            <a:r>
              <a:rPr lang="es-MX" b="1" dirty="0" smtClean="0">
                <a:latin typeface="Comic Sans MS" pitchFamily="66" charset="0"/>
              </a:rPr>
              <a:t>Actitud del hablante</a:t>
            </a:r>
            <a:r>
              <a:rPr lang="es-MX" dirty="0" smtClean="0">
                <a:latin typeface="Comic Sans MS" pitchFamily="66" charset="0"/>
              </a:rPr>
              <a:t>.- Es el modo de captar y mostrar la realidad. El hablante lírico puede entregar sus sentimientos a través de tres actitudes básicas:</a:t>
            </a:r>
          </a:p>
          <a:p>
            <a:pPr lvl="0" algn="just"/>
            <a:endParaRPr lang="es-AR" dirty="0" smtClean="0">
              <a:latin typeface="Comic Sans MS" pitchFamily="66" charset="0"/>
            </a:endParaRPr>
          </a:p>
          <a:p>
            <a:pPr lvl="0"/>
            <a:r>
              <a:rPr lang="es-MX" dirty="0" smtClean="0">
                <a:latin typeface="Comic Sans MS" pitchFamily="66" charset="0"/>
              </a:rPr>
              <a:t>Actitud enunciativa.</a:t>
            </a:r>
          </a:p>
          <a:p>
            <a:pPr lvl="0"/>
            <a:endParaRPr lang="es-AR" dirty="0" smtClean="0">
              <a:latin typeface="Comic Sans MS" pitchFamily="66" charset="0"/>
            </a:endParaRPr>
          </a:p>
          <a:p>
            <a:pPr lvl="0"/>
            <a:r>
              <a:rPr lang="es-MX" dirty="0" smtClean="0">
                <a:latin typeface="Comic Sans MS" pitchFamily="66" charset="0"/>
              </a:rPr>
              <a:t>Actitud </a:t>
            </a:r>
            <a:r>
              <a:rPr lang="es-MX" dirty="0" err="1" smtClean="0">
                <a:latin typeface="Comic Sans MS" pitchFamily="66" charset="0"/>
              </a:rPr>
              <a:t>apostrófica</a:t>
            </a:r>
            <a:r>
              <a:rPr lang="es-MX" dirty="0" smtClean="0">
                <a:latin typeface="Comic Sans MS" pitchFamily="66" charset="0"/>
              </a:rPr>
              <a:t>.</a:t>
            </a:r>
          </a:p>
          <a:p>
            <a:pPr lvl="0">
              <a:buNone/>
            </a:pPr>
            <a:endParaRPr lang="es-AR" dirty="0" smtClean="0">
              <a:latin typeface="Comic Sans MS" pitchFamily="66" charset="0"/>
            </a:endParaRPr>
          </a:p>
          <a:p>
            <a:pPr lvl="0"/>
            <a:r>
              <a:rPr lang="es-MX" dirty="0" smtClean="0">
                <a:latin typeface="Comic Sans MS" pitchFamily="66" charset="0"/>
              </a:rPr>
              <a:t>Actitud de la canción (</a:t>
            </a:r>
            <a:r>
              <a:rPr lang="es-MX" dirty="0" err="1" smtClean="0">
                <a:latin typeface="Comic Sans MS" pitchFamily="66" charset="0"/>
              </a:rPr>
              <a:t>carmínica</a:t>
            </a:r>
            <a:r>
              <a:rPr lang="es-MX" dirty="0" smtClean="0">
                <a:latin typeface="Comic Sans MS" pitchFamily="66" charset="0"/>
              </a:rPr>
              <a:t>).</a:t>
            </a:r>
            <a:endParaRPr lang="es-AR" dirty="0" smtClean="0">
              <a:latin typeface="Comic Sans MS" pitchFamily="66" charset="0"/>
            </a:endParaRPr>
          </a:p>
          <a:p>
            <a:pPr>
              <a:buNone/>
            </a:pPr>
            <a:endParaRPr lang="es-A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Documents and Settings\Igonzalez\Configuración local\Archivos temporales de Internet\Content.IE5\KE400DBH\MC900239347[1].wmf"/>
          <p:cNvPicPr>
            <a:picLocks noChangeAspect="1" noChangeArrowheads="1"/>
          </p:cNvPicPr>
          <p:nvPr/>
        </p:nvPicPr>
        <p:blipFill>
          <a:blip r:embed="rId2" cstate="print">
            <a:lum bright="70000" contrast="-70000"/>
          </a:blip>
          <a:srcRect/>
          <a:stretch>
            <a:fillRect/>
          </a:stretch>
        </p:blipFill>
        <p:spPr bwMode="auto">
          <a:xfrm>
            <a:off x="2987824" y="548680"/>
            <a:ext cx="2759280" cy="588271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85000" lnSpcReduction="20000"/>
          </a:bodyPr>
          <a:lstStyle/>
          <a:p>
            <a:pPr lvl="0" algn="just"/>
            <a:r>
              <a:rPr lang="es-MX" b="1" dirty="0" smtClean="0">
                <a:latin typeface="Comic Sans MS" pitchFamily="66" charset="0"/>
              </a:rPr>
              <a:t>La actitud enunciativa </a:t>
            </a:r>
            <a:r>
              <a:rPr lang="es-MX" dirty="0" smtClean="0">
                <a:latin typeface="Comic Sans MS" pitchFamily="66" charset="0"/>
              </a:rPr>
              <a:t>se hace presente cuando el hablante está casi contando algo. Generalmente se ocupan tiempos verbales en 1° y 3° persona. Observa más objetivamente aquello de lo que habla.</a:t>
            </a:r>
            <a:endParaRPr lang="es-AR" dirty="0" smtClean="0">
              <a:latin typeface="Comic Sans MS" pitchFamily="66" charset="0"/>
            </a:endParaRPr>
          </a:p>
          <a:p>
            <a:pPr>
              <a:buNone/>
            </a:pPr>
            <a:r>
              <a:rPr lang="es-MX" dirty="0" smtClean="0"/>
              <a:t>Ejemplo: </a:t>
            </a:r>
            <a:endParaRPr lang="es-AR" dirty="0" smtClean="0"/>
          </a:p>
          <a:p>
            <a:pPr>
              <a:buNone/>
            </a:pPr>
            <a:r>
              <a:rPr lang="es-MX" dirty="0" smtClean="0"/>
              <a:t>		</a:t>
            </a:r>
            <a:r>
              <a:rPr lang="es-MX" dirty="0" smtClean="0">
                <a:latin typeface="Monotype Corsiva" pitchFamily="66" charset="0"/>
              </a:rPr>
              <a:t>Margarita, está linda la mar</a:t>
            </a:r>
            <a:endParaRPr lang="es-AR" dirty="0" smtClean="0">
              <a:latin typeface="Monotype Corsiva" pitchFamily="66" charset="0"/>
            </a:endParaRPr>
          </a:p>
          <a:p>
            <a:pPr>
              <a:buNone/>
            </a:pPr>
            <a:r>
              <a:rPr lang="es-MX" dirty="0" smtClean="0">
                <a:latin typeface="Monotype Corsiva" pitchFamily="66" charset="0"/>
              </a:rPr>
              <a:t>		y el viento;</a:t>
            </a:r>
            <a:endParaRPr lang="es-AR" dirty="0" smtClean="0">
              <a:latin typeface="Monotype Corsiva" pitchFamily="66" charset="0"/>
            </a:endParaRPr>
          </a:p>
          <a:p>
            <a:pPr>
              <a:buNone/>
            </a:pPr>
            <a:r>
              <a:rPr lang="es-MX" dirty="0" smtClean="0">
                <a:latin typeface="Monotype Corsiva" pitchFamily="66" charset="0"/>
              </a:rPr>
              <a:t>		lleva esencia sutil de azahar</a:t>
            </a:r>
            <a:endParaRPr lang="es-AR" dirty="0" smtClean="0">
              <a:latin typeface="Monotype Corsiva" pitchFamily="66" charset="0"/>
            </a:endParaRPr>
          </a:p>
          <a:p>
            <a:pPr>
              <a:buNone/>
            </a:pPr>
            <a:r>
              <a:rPr lang="es-MX" dirty="0" smtClean="0">
                <a:latin typeface="Monotype Corsiva" pitchFamily="66" charset="0"/>
              </a:rPr>
              <a:t>		tu aliento.                            </a:t>
            </a:r>
            <a:endParaRPr lang="es-AR" dirty="0" smtClean="0">
              <a:latin typeface="Monotype Corsiva" pitchFamily="66" charset="0"/>
            </a:endParaRPr>
          </a:p>
          <a:p>
            <a:pPr>
              <a:buNone/>
            </a:pPr>
            <a:r>
              <a:rPr lang="es-MX" dirty="0" smtClean="0"/>
              <a:t>						(A Margarita. Rubén Darío)</a:t>
            </a:r>
            <a:endParaRPr lang="es-AR" dirty="0" smtClean="0"/>
          </a:p>
          <a:p>
            <a:endParaRPr lang="es-AR" dirty="0" smtClean="0"/>
          </a:p>
          <a:p>
            <a:pPr>
              <a:buNone/>
            </a:pPr>
            <a:r>
              <a:rPr lang="es-MX" dirty="0" smtClean="0"/>
              <a:t>	</a:t>
            </a:r>
            <a:endParaRPr lang="es-AR" dirty="0" smtClean="0"/>
          </a:p>
          <a:p>
            <a:pPr>
              <a:buNone/>
            </a:pPr>
            <a:r>
              <a:rPr lang="es-MX" dirty="0" smtClean="0"/>
              <a:t>		</a:t>
            </a:r>
            <a:r>
              <a:rPr lang="es-MX" dirty="0" smtClean="0">
                <a:latin typeface="Monotype Corsiva" pitchFamily="66" charset="0"/>
              </a:rPr>
              <a:t>Ya en la mitad de mis días espigo</a:t>
            </a:r>
            <a:endParaRPr lang="es-AR" dirty="0" smtClean="0">
              <a:latin typeface="Monotype Corsiva" pitchFamily="66" charset="0"/>
            </a:endParaRPr>
          </a:p>
          <a:p>
            <a:pPr>
              <a:buNone/>
            </a:pPr>
            <a:r>
              <a:rPr lang="es-MX" dirty="0" smtClean="0">
                <a:latin typeface="Monotype Corsiva" pitchFamily="66" charset="0"/>
              </a:rPr>
              <a:t>		esta verdad con frescura de flor</a:t>
            </a:r>
            <a:endParaRPr lang="es-AR" dirty="0" smtClean="0">
              <a:latin typeface="Monotype Corsiva" pitchFamily="66" charset="0"/>
            </a:endParaRPr>
          </a:p>
          <a:p>
            <a:pPr>
              <a:buNone/>
            </a:pPr>
            <a:r>
              <a:rPr lang="es-MX" dirty="0" smtClean="0"/>
              <a:t>						(Gabriela Mistral)</a:t>
            </a:r>
            <a:endParaRPr lang="es-AR"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Documents and Settings\Igonzalez\Configuración local\Archivos temporales de Internet\Content.IE5\6QW2A231\MC900278656[1].wmf"/>
          <p:cNvPicPr>
            <a:picLocks noChangeAspect="1" noChangeArrowheads="1"/>
          </p:cNvPicPr>
          <p:nvPr/>
        </p:nvPicPr>
        <p:blipFill>
          <a:blip r:embed="rId2" cstate="print">
            <a:lum bright="70000" contrast="-70000"/>
          </a:blip>
          <a:srcRect/>
          <a:stretch>
            <a:fillRect/>
          </a:stretch>
        </p:blipFill>
        <p:spPr bwMode="auto">
          <a:xfrm>
            <a:off x="1547664" y="1052736"/>
            <a:ext cx="4896544" cy="489654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92500" lnSpcReduction="20000"/>
          </a:bodyPr>
          <a:lstStyle/>
          <a:p>
            <a:pPr lvl="0" algn="just"/>
            <a:r>
              <a:rPr lang="es-MX" b="1" dirty="0" smtClean="0">
                <a:latin typeface="Comic Sans MS" pitchFamily="66" charset="0"/>
              </a:rPr>
              <a:t>La actitud </a:t>
            </a:r>
            <a:r>
              <a:rPr lang="es-MX" b="1" dirty="0" err="1" smtClean="0">
                <a:latin typeface="Comic Sans MS" pitchFamily="66" charset="0"/>
              </a:rPr>
              <a:t>apostrófica</a:t>
            </a:r>
            <a:r>
              <a:rPr lang="es-MX" dirty="0" smtClean="0">
                <a:latin typeface="Comic Sans MS" pitchFamily="66" charset="0"/>
              </a:rPr>
              <a:t> : es aquella en que el hablante se dirige a un “tú” al que llama o le pregunta, ese es el  objeto que provoca su canto. Generalmente se usa en los himnos, las odas y los salmos.</a:t>
            </a:r>
            <a:endParaRPr lang="es-AR" dirty="0" smtClean="0">
              <a:latin typeface="Comic Sans MS" pitchFamily="66" charset="0"/>
            </a:endParaRPr>
          </a:p>
          <a:p>
            <a:endParaRPr lang="es-MX" dirty="0" smtClean="0"/>
          </a:p>
          <a:p>
            <a:pPr>
              <a:buNone/>
            </a:pPr>
            <a:r>
              <a:rPr lang="es-MX" dirty="0" smtClean="0"/>
              <a:t>Ejemplo: </a:t>
            </a:r>
            <a:endParaRPr lang="es-AR" dirty="0" smtClean="0"/>
          </a:p>
          <a:p>
            <a:pPr>
              <a:buNone/>
            </a:pPr>
            <a:r>
              <a:rPr lang="es-MX" dirty="0" smtClean="0"/>
              <a:t>		</a:t>
            </a:r>
            <a:r>
              <a:rPr lang="es-MX" dirty="0" smtClean="0">
                <a:latin typeface="Monotype Corsiva" pitchFamily="66" charset="0"/>
              </a:rPr>
              <a:t>“</a:t>
            </a:r>
            <a:r>
              <a:rPr lang="es-MX" dirty="0" smtClean="0">
                <a:solidFill>
                  <a:srgbClr val="FF0000"/>
                </a:solidFill>
                <a:latin typeface="Monotype Corsiva" pitchFamily="66" charset="0"/>
              </a:rPr>
              <a:t>Señor</a:t>
            </a:r>
            <a:r>
              <a:rPr lang="es-MX" dirty="0" smtClean="0">
                <a:latin typeface="Monotype Corsiva" pitchFamily="66" charset="0"/>
              </a:rPr>
              <a:t>, tú sabes cómo, con encendido brío,</a:t>
            </a:r>
            <a:endParaRPr lang="es-AR" dirty="0" smtClean="0">
              <a:latin typeface="Monotype Corsiva" pitchFamily="66" charset="0"/>
            </a:endParaRPr>
          </a:p>
          <a:p>
            <a:pPr>
              <a:buNone/>
            </a:pPr>
            <a:r>
              <a:rPr lang="es-MX" dirty="0" smtClean="0">
                <a:latin typeface="Monotype Corsiva" pitchFamily="66" charset="0"/>
              </a:rPr>
              <a:t>		por los seres extraños mi palabra te invoca”.</a:t>
            </a:r>
            <a:endParaRPr lang="es-AR" dirty="0" smtClean="0">
              <a:latin typeface="Monotype Corsiva" pitchFamily="66" charset="0"/>
            </a:endParaRPr>
          </a:p>
          <a:p>
            <a:pPr>
              <a:buNone/>
            </a:pPr>
            <a:r>
              <a:rPr lang="es-MX" dirty="0" smtClean="0"/>
              <a:t>					</a:t>
            </a:r>
            <a:r>
              <a:rPr lang="es-MX" sz="2200" i="1" dirty="0" smtClean="0"/>
              <a:t>(El Ruego. Gabriela Mistral)</a:t>
            </a:r>
            <a:endParaRPr lang="es-AR" sz="2200" i="1" dirty="0" smtClean="0"/>
          </a:p>
          <a:p>
            <a:pPr>
              <a:buNone/>
            </a:pPr>
            <a:r>
              <a:rPr lang="es-MX" dirty="0" smtClean="0"/>
              <a:t> </a:t>
            </a:r>
            <a:endParaRPr lang="es-AR" dirty="0" smtClean="0"/>
          </a:p>
          <a:p>
            <a:pPr>
              <a:buNone/>
            </a:pPr>
            <a:r>
              <a:rPr lang="es-MX" dirty="0" smtClean="0"/>
              <a:t>		</a:t>
            </a:r>
            <a:r>
              <a:rPr lang="es-MX" dirty="0" smtClean="0">
                <a:solidFill>
                  <a:srgbClr val="FF0000"/>
                </a:solidFill>
                <a:latin typeface="Monotype Corsiva" pitchFamily="66" charset="0"/>
              </a:rPr>
              <a:t>Me gustas </a:t>
            </a:r>
            <a:r>
              <a:rPr lang="es-MX" dirty="0" smtClean="0">
                <a:latin typeface="Monotype Corsiva" pitchFamily="66" charset="0"/>
              </a:rPr>
              <a:t>cuando callas</a:t>
            </a:r>
            <a:endParaRPr lang="es-AR" dirty="0" smtClean="0">
              <a:latin typeface="Monotype Corsiva" pitchFamily="66" charset="0"/>
            </a:endParaRPr>
          </a:p>
          <a:p>
            <a:pPr>
              <a:buNone/>
            </a:pPr>
            <a:r>
              <a:rPr lang="es-MX" dirty="0" smtClean="0">
                <a:latin typeface="Monotype Corsiva" pitchFamily="66" charset="0"/>
              </a:rPr>
              <a:t>		porque estás como ausente</a:t>
            </a:r>
            <a:endParaRPr lang="es-AR" dirty="0" smtClean="0">
              <a:latin typeface="Monotype Corsiva" pitchFamily="66" charset="0"/>
            </a:endParaRPr>
          </a:p>
          <a:p>
            <a:pPr>
              <a:buNone/>
            </a:pPr>
            <a:r>
              <a:rPr lang="es-MX" dirty="0" smtClean="0"/>
              <a:t>						</a:t>
            </a:r>
            <a:r>
              <a:rPr lang="es-MX" sz="2200" dirty="0" smtClean="0"/>
              <a:t>(Pablo Neruda)</a:t>
            </a:r>
            <a:endParaRPr lang="es-AR" sz="2200"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C:\Documents and Settings\Igonzalez\Configuración local\Archivos temporales de Internet\Content.IE5\KE400DBH\MP900401695[1].jpg"/>
          <p:cNvPicPr>
            <a:picLocks noChangeAspect="1" noChangeArrowheads="1"/>
          </p:cNvPicPr>
          <p:nvPr/>
        </p:nvPicPr>
        <p:blipFill>
          <a:blip r:embed="rId2" cstate="print">
            <a:lum bright="70000" contrast="-70000"/>
          </a:blip>
          <a:srcRect/>
          <a:stretch>
            <a:fillRect/>
          </a:stretch>
        </p:blipFill>
        <p:spPr bwMode="auto">
          <a:xfrm>
            <a:off x="2339752" y="1196752"/>
            <a:ext cx="3845045" cy="4807479"/>
          </a:xfrm>
          <a:prstGeom prst="rect">
            <a:avLst/>
          </a:prstGeom>
          <a:noFill/>
        </p:spPr>
      </p:pic>
      <p:sp>
        <p:nvSpPr>
          <p:cNvPr id="3" name="2 Marcador de contenido"/>
          <p:cNvSpPr>
            <a:spLocks noGrp="1"/>
          </p:cNvSpPr>
          <p:nvPr>
            <p:ph idx="1"/>
          </p:nvPr>
        </p:nvSpPr>
        <p:spPr>
          <a:xfrm>
            <a:off x="457200" y="1052736"/>
            <a:ext cx="8229600" cy="5271864"/>
          </a:xfrm>
        </p:spPr>
        <p:txBody>
          <a:bodyPr>
            <a:normAutofit/>
          </a:bodyPr>
          <a:lstStyle/>
          <a:p>
            <a:pPr lvl="0"/>
            <a:r>
              <a:rPr lang="es-AR" dirty="0" smtClean="0"/>
              <a:t> </a:t>
            </a:r>
            <a:r>
              <a:rPr lang="es-MX" b="1" dirty="0" smtClean="0"/>
              <a:t>Actitud de la canción</a:t>
            </a:r>
            <a:r>
              <a:rPr lang="es-MX" dirty="0" smtClean="0"/>
              <a:t>.- Es la más lírica de todas y la encontramos en las obras poéticas llamadas canciones. El hablante lírico se refiere preferentemente a su propia interioridad.</a:t>
            </a:r>
            <a:endParaRPr lang="es-AR" dirty="0" smtClean="0"/>
          </a:p>
          <a:p>
            <a:pPr>
              <a:buNone/>
            </a:pPr>
            <a:r>
              <a:rPr lang="es-MX" dirty="0" smtClean="0"/>
              <a:t>Ejemplo:</a:t>
            </a:r>
            <a:endParaRPr lang="es-AR" dirty="0" smtClean="0"/>
          </a:p>
          <a:p>
            <a:pPr>
              <a:buNone/>
            </a:pPr>
            <a:r>
              <a:rPr lang="es-MX" dirty="0" smtClean="0"/>
              <a:t>		</a:t>
            </a:r>
            <a:r>
              <a:rPr lang="es-MX" dirty="0" smtClean="0">
                <a:latin typeface="Monotype Corsiva" pitchFamily="66" charset="0"/>
              </a:rPr>
              <a:t>“La tierra es dulce cual humano labio,</a:t>
            </a:r>
            <a:endParaRPr lang="es-AR" dirty="0" smtClean="0">
              <a:latin typeface="Monotype Corsiva" pitchFamily="66" charset="0"/>
            </a:endParaRPr>
          </a:p>
          <a:p>
            <a:pPr>
              <a:buNone/>
            </a:pPr>
            <a:r>
              <a:rPr lang="es-MX" dirty="0" smtClean="0">
                <a:latin typeface="Monotype Corsiva" pitchFamily="66" charset="0"/>
              </a:rPr>
              <a:t>		como era dulce cuando te tenía,</a:t>
            </a:r>
            <a:endParaRPr lang="es-AR" dirty="0" smtClean="0">
              <a:latin typeface="Monotype Corsiva" pitchFamily="66" charset="0"/>
            </a:endParaRPr>
          </a:p>
          <a:p>
            <a:pPr>
              <a:buNone/>
            </a:pPr>
            <a:r>
              <a:rPr lang="es-MX" dirty="0" smtClean="0"/>
              <a:t>						(G. Mistral)</a:t>
            </a:r>
            <a:endParaRPr lang="es-AR" dirty="0" smtClean="0"/>
          </a:p>
          <a:p>
            <a:endParaRPr lang="es-AR" dirty="0" smtClean="0"/>
          </a:p>
          <a:p>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Igonzalez\Configuración local\Archivos temporales de Internet\Content.IE5\49KVOYKN\MC900230885[1].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62500" lnSpcReduction="20000"/>
          </a:bodyPr>
          <a:lstStyle/>
          <a:p>
            <a:pPr lvl="1" algn="just"/>
            <a:r>
              <a:rPr lang="es-MX" b="1" dirty="0" smtClean="0">
                <a:solidFill>
                  <a:srgbClr val="7030A0"/>
                </a:solidFill>
                <a:latin typeface="Comic Sans MS" pitchFamily="66" charset="0"/>
              </a:rPr>
              <a:t>Motivo lírico</a:t>
            </a:r>
            <a:r>
              <a:rPr lang="es-MX" dirty="0" smtClean="0">
                <a:solidFill>
                  <a:srgbClr val="7030A0"/>
                </a:solidFill>
                <a:latin typeface="Comic Sans MS" pitchFamily="66" charset="0"/>
              </a:rPr>
              <a:t>. Es cada  momento de una obra lírica en que se expresa la interioridad del hablante y los sentimientos y emociones que experimenta ante un objeto, elemento o aspecto de la realidad. Los motivos son vivencias para el alma humana. Son portadores de un mensaje espiritual. Pueden ser motivos líricos el amor, la Patria, la alegría frente a una actitud, la naturaleza, la angustia por el transcurrir de la vida, etc.</a:t>
            </a:r>
            <a:endParaRPr lang="es-AR" dirty="0" smtClean="0">
              <a:solidFill>
                <a:srgbClr val="7030A0"/>
              </a:solidFill>
              <a:latin typeface="Comic Sans MS" pitchFamily="66" charset="0"/>
            </a:endParaRPr>
          </a:p>
          <a:p>
            <a:endParaRPr lang="es-MX"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Ejemplo: </a:t>
            </a:r>
            <a:endParaRPr lang="es-AR" dirty="0" smtClean="0">
              <a:solidFill>
                <a:srgbClr val="7030A0"/>
              </a:solidFill>
              <a:latin typeface="Comic Sans MS" pitchFamily="66" charset="0"/>
            </a:endParaRPr>
          </a:p>
          <a:p>
            <a:pPr lvl="1" algn="ctr">
              <a:buNone/>
            </a:pPr>
            <a:r>
              <a:rPr lang="es-MX" dirty="0" smtClean="0">
                <a:solidFill>
                  <a:srgbClr val="7030A0"/>
                </a:solidFill>
                <a:latin typeface="Comic Sans MS" pitchFamily="66" charset="0"/>
              </a:rPr>
              <a:t>		</a:t>
            </a:r>
            <a:r>
              <a:rPr lang="es-MX" dirty="0" smtClean="0">
                <a:solidFill>
                  <a:srgbClr val="7030A0"/>
                </a:solidFill>
                <a:latin typeface="Monotype Corsiva" pitchFamily="66" charset="0"/>
              </a:rPr>
              <a:t>¡Cómo de entre mis manos te resbalas!</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¡Oh, cómo te deslizas, edad mía!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            ¡Qué mudos pasos traes, oh, muerte fría,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pues con callado pie todo lo igualas!</a:t>
            </a:r>
          </a:p>
          <a:p>
            <a:pPr lvl="1" algn="ctr">
              <a:buNone/>
            </a:pPr>
            <a:endParaRPr lang="es-AR" dirty="0" smtClean="0">
              <a:solidFill>
                <a:srgbClr val="7030A0"/>
              </a:solidFill>
              <a:latin typeface="Monotype Corsiva" pitchFamily="66" charset="0"/>
            </a:endParaRPr>
          </a:p>
          <a:p>
            <a:pPr>
              <a:buNone/>
            </a:pPr>
            <a:r>
              <a:rPr lang="es-MX" b="1" dirty="0" smtClean="0">
                <a:solidFill>
                  <a:srgbClr val="7030A0"/>
                </a:solidFill>
                <a:latin typeface="Comic Sans MS" pitchFamily="66" charset="0"/>
              </a:rPr>
              <a:t>Motivo</a:t>
            </a:r>
            <a:r>
              <a:rPr lang="es-MX" dirty="0" smtClean="0">
                <a:solidFill>
                  <a:srgbClr val="7030A0"/>
                </a:solidFill>
                <a:latin typeface="Comic Sans MS" pitchFamily="66" charset="0"/>
              </a:rPr>
              <a:t>: Angustia del paso del tiempo que conduce inevitablemente a la muerte.</a:t>
            </a:r>
            <a:endParaRPr lang="es-AR"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 </a:t>
            </a:r>
            <a:endParaRPr lang="es-AR" dirty="0" smtClean="0">
              <a:solidFill>
                <a:srgbClr val="7030A0"/>
              </a:solidFill>
              <a:latin typeface="Comic Sans MS" pitchFamily="66" charset="0"/>
            </a:endParaRPr>
          </a:p>
          <a:p>
            <a:pPr algn="ctr">
              <a:buNone/>
            </a:pPr>
            <a:r>
              <a:rPr lang="es-MX" dirty="0" smtClean="0">
                <a:solidFill>
                  <a:srgbClr val="7030A0"/>
                </a:solidFill>
                <a:latin typeface="Monotype Corsiva" pitchFamily="66" charset="0"/>
              </a:rPr>
              <a:t>Por una mirada, un mundo;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una sonrisa, un cielo,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 beso…, ¡yo no sé</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que te diera por un beso!</a:t>
            </a:r>
          </a:p>
          <a:p>
            <a:pPr algn="ctr">
              <a:buNone/>
            </a:pPr>
            <a:endParaRPr lang="es-AR" dirty="0" smtClean="0">
              <a:solidFill>
                <a:srgbClr val="7030A0"/>
              </a:solidFill>
              <a:latin typeface="Monotype Corsiva" pitchFamily="66" charset="0"/>
            </a:endParaRPr>
          </a:p>
          <a:p>
            <a:pPr>
              <a:buNone/>
            </a:pPr>
            <a:r>
              <a:rPr lang="es-MX" dirty="0" smtClean="0">
                <a:solidFill>
                  <a:srgbClr val="7030A0"/>
                </a:solidFill>
                <a:latin typeface="Comic Sans MS" pitchFamily="66" charset="0"/>
              </a:rPr>
              <a:t>				</a:t>
            </a:r>
            <a:r>
              <a:rPr lang="es-MX" b="1" dirty="0" smtClean="0">
                <a:solidFill>
                  <a:srgbClr val="7030A0"/>
                </a:solidFill>
                <a:latin typeface="Comic Sans MS" pitchFamily="66" charset="0"/>
              </a:rPr>
              <a:t>Motivo: </a:t>
            </a:r>
            <a:r>
              <a:rPr lang="es-MX" dirty="0" smtClean="0">
                <a:solidFill>
                  <a:srgbClr val="7030A0"/>
                </a:solidFill>
                <a:latin typeface="Comic Sans MS" pitchFamily="66" charset="0"/>
              </a:rPr>
              <a:t>el amor.</a:t>
            </a:r>
            <a:endParaRPr lang="es-AR" dirty="0" smtClean="0">
              <a:solidFill>
                <a:srgbClr val="7030A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292</TotalTime>
  <Words>1123</Words>
  <Application>Microsoft Office PowerPoint</Application>
  <PresentationFormat>Presentación en pantalla (4:3)</PresentationFormat>
  <Paragraphs>206</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Flujo</vt:lpstr>
      <vt:lpstr>Género Lírico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Company>Windows XP Colossus Edition 2 Reloaded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Género Lírico</dc:title>
  <dc:creator>Igonzalez</dc:creator>
  <cp:lastModifiedBy>Gateway</cp:lastModifiedBy>
  <cp:revision>31</cp:revision>
  <dcterms:created xsi:type="dcterms:W3CDTF">2010-11-22T11:47:42Z</dcterms:created>
  <dcterms:modified xsi:type="dcterms:W3CDTF">2020-09-25T00:04:15Z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253588</vt:lpwstr>
  </property>
  <property fmtid="{D5CDD505-2E9C-101B-9397-08002B2CF9AE}" name="NXPowerLiteSettings" pid="3">
    <vt:lpwstr>C7000400038000</vt:lpwstr>
  </property>
  <property fmtid="{D5CDD505-2E9C-101B-9397-08002B2CF9AE}" name="NXPowerLiteVersion" pid="4">
    <vt:lpwstr>S9.0.1</vt:lpwstr>
  </property>
</Properties>
</file>