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+xml" PartName="/ppt/slides/slide38.xml"/>
  <Override ContentType="application/vnd.openxmlformats-officedocument.presentationml.slideLayout+xml" PartName="/ppt/slideLayouts/slideLayout8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+xml" PartName="/ppt/slides/slide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notesMaster+xml" PartName="/ppt/notesMasters/notesMaster1.xml"/>
  <Override ContentType="application/vnd.openxmlformats-officedocument.presentationml.slide+xml" PartName="/ppt/slides/slide10.xml"/>
  <Override ContentType="application/vnd.openxmlformats-officedocument.presentationml.slide+xml" PartName="/ppt/slides/slide12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Layout+xml" PartName="/ppt/slideLayouts/slideLayout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20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76" r:id="rId3"/>
    <p:sldId id="277" r:id="rId4"/>
    <p:sldId id="278" r:id="rId5"/>
    <p:sldId id="279" r:id="rId6"/>
    <p:sldId id="257" r:id="rId7"/>
    <p:sldId id="280" r:id="rId8"/>
    <p:sldId id="258" r:id="rId9"/>
    <p:sldId id="259" r:id="rId10"/>
    <p:sldId id="260" r:id="rId11"/>
    <p:sldId id="261" r:id="rId12"/>
    <p:sldId id="281" r:id="rId13"/>
    <p:sldId id="285" r:id="rId14"/>
    <p:sldId id="262" r:id="rId15"/>
    <p:sldId id="268" r:id="rId16"/>
    <p:sldId id="269" r:id="rId17"/>
    <p:sldId id="282" r:id="rId18"/>
    <p:sldId id="283" r:id="rId19"/>
    <p:sldId id="284" r:id="rId20"/>
    <p:sldId id="286" r:id="rId21"/>
    <p:sldId id="289" r:id="rId22"/>
    <p:sldId id="290" r:id="rId23"/>
    <p:sldId id="287" r:id="rId24"/>
    <p:sldId id="288" r:id="rId25"/>
    <p:sldId id="270" r:id="rId26"/>
    <p:sldId id="271" r:id="rId27"/>
    <p:sldId id="272" r:id="rId28"/>
    <p:sldId id="273" r:id="rId29"/>
    <p:sldId id="274" r:id="rId30"/>
    <p:sldId id="275" r:id="rId31"/>
    <p:sldId id="292" r:id="rId32"/>
    <p:sldId id="291" r:id="rId33"/>
    <p:sldId id="293" r:id="rId34"/>
    <p:sldId id="294" r:id="rId35"/>
    <p:sldId id="295" r:id="rId36"/>
    <p:sldId id="296" r:id="rId37"/>
    <p:sldId id="297" r:id="rId38"/>
    <p:sldId id="298" r:id="rId39"/>
    <p:sldId id="299" r:id="rId4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66"/>
    <a:srgbClr val="FFFF00"/>
    <a:srgbClr val="E3E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80" y="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BE102-9B3B-41C2-A9E3-DF934E94BE8B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1B197-B7F7-4503-A888-14D8319BA72D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420278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19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0564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B197-B7F7-4503-A888-14D8319BA72D}" type="slidenum">
              <a:rPr lang="es-CL" smtClean="0"/>
              <a:pPr/>
              <a:t>35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659832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8071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1632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7996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0248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4575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0620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045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9575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65750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89938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94565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2770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39511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97039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74132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78384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9213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64685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68867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A968-6DB7-4037-BC80-4F1AE4039F18}" type="datetimeFigureOut">
              <a:rPr lang="es-CL" smtClean="0"/>
              <a:pPr/>
              <a:t>12-09-2020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400299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6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4827885"/>
            <a:ext cx="7772400" cy="14700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Género dramático</a:t>
            </a:r>
            <a:endParaRPr lang="es-CL" dirty="0"/>
          </a:p>
        </p:txBody>
      </p:sp>
      <p:pic>
        <p:nvPicPr>
          <p:cNvPr id="1026" name="Picture 2" descr="https://encrypted-tbn2.google.com/images?q=tbn:ANd9GcTYqEGRwkyVyBAw3BtptxyNsne9cuFWyOJSrLEjw5GLKHLqlMDFQ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860" y="0"/>
            <a:ext cx="7255014" cy="48278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oogle.com/images?q=tbn:ANd9GcTaOnzMc7mHkAk-NKT-3Al2mr0PJcNUvIhnePJHyPsIYRLJ01O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39" y="213667"/>
            <a:ext cx="2076450" cy="2200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277558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4474840" cy="61206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s-CL" sz="4000" dirty="0" smtClean="0"/>
              <a:t>Evolución del conflicto que compone la acción dramática: obra va avanzando en su estructura interna*.</a:t>
            </a:r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r>
              <a:rPr lang="es-CL" sz="2700" dirty="0" smtClean="0"/>
              <a:t>*Será visto en las instancias dramáticas o estructura interna.</a:t>
            </a:r>
          </a:p>
        </p:txBody>
      </p:sp>
      <p:pic>
        <p:nvPicPr>
          <p:cNvPr id="5122" name="Picture 2" descr="https://encrypted-tbn2.google.com/images?q=tbn:ANd9GcSxQptrr4uFUw7iWMIGmjY_qDkqEw4Jo886ZpJ9e6vdhLpg2iane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92696"/>
            <a:ext cx="3528392" cy="55446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1773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Lenguaje dramático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L" dirty="0" smtClean="0"/>
              <a:t>Lenguaje dialogado, expresivo y apelativo.</a:t>
            </a:r>
          </a:p>
          <a:p>
            <a:r>
              <a:rPr lang="es-CL" dirty="0" smtClean="0"/>
              <a:t>Los personajes reproducen la lengua oral mediante la espontaneidad y expresividad.</a:t>
            </a:r>
          </a:p>
          <a:p>
            <a:r>
              <a:rPr lang="es-CL" dirty="0" smtClean="0"/>
              <a:t>Utilización del estilo directo. </a:t>
            </a:r>
            <a:endParaRPr lang="es-CL" dirty="0"/>
          </a:p>
        </p:txBody>
      </p:sp>
      <p:pic>
        <p:nvPicPr>
          <p:cNvPr id="6148" name="Picture 4" descr="https://encrypted-tbn0.google.com/images?q=tbn:ANd9GcTGH554UueEUeHrXBjpsvLgIoGyQbnufNXmkc6ppiMLCCO1jj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405" y="1477047"/>
            <a:ext cx="3186067" cy="46162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079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35492" y="620688"/>
            <a:ext cx="7716323" cy="1099132"/>
          </a:xfrm>
          <a:solidFill>
            <a:srgbClr val="E3EA82"/>
          </a:solidFill>
        </p:spPr>
        <p:txBody>
          <a:bodyPr vert="horz" lIns="91440" tIns="33188" rIns="91440" bIns="45720" rtlCol="0" anchor="ctr">
            <a:normAutofit fontScale="90000"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Manifestaciones del Lenguaje Dramático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1344" y="2195465"/>
            <a:ext cx="7084621" cy="3836507"/>
          </a:xfrm>
          <a:solidFill>
            <a:srgbClr val="92D050"/>
          </a:solidFill>
        </p:spPr>
        <p:txBody>
          <a:bodyPr vert="horz" lIns="91440" tIns="26415" rIns="91440" bIns="45720" rtlCol="0">
            <a:normAutofit/>
          </a:bodyPr>
          <a:lstStyle/>
          <a:p>
            <a:pPr marL="557255" indent="-457200" algn="just">
              <a:buClr>
                <a:srgbClr val="B80047"/>
              </a:buClr>
              <a:buSzPct val="45000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  <a:defRPr/>
            </a:pPr>
            <a:r>
              <a:rPr lang="es-MX" altLang="es-MX" sz="3387" i="1" dirty="0"/>
              <a:t>Diálogo:</a:t>
            </a:r>
            <a:r>
              <a:rPr lang="es-MX" altLang="es-MX" sz="3387" dirty="0"/>
              <a:t> intercambio directo de mensajes entre </a:t>
            </a:r>
            <a:r>
              <a:rPr lang="es-MX" altLang="es-MX" sz="3387" dirty="0" smtClean="0"/>
              <a:t>personajes.</a:t>
            </a:r>
          </a:p>
          <a:p>
            <a:pPr marL="557255" indent="-457200" algn="just">
              <a:buClr>
                <a:srgbClr val="B80047"/>
              </a:buClr>
              <a:buSzPct val="45000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  <a:defRPr/>
            </a:pPr>
            <a:r>
              <a:rPr lang="es-MX" altLang="es-MX" sz="3387" i="1" dirty="0" smtClean="0"/>
              <a:t>Monólogo</a:t>
            </a:r>
            <a:r>
              <a:rPr lang="es-MX" altLang="es-MX" sz="3387" i="1" dirty="0"/>
              <a:t>: </a:t>
            </a:r>
            <a:r>
              <a:rPr lang="es-MX" altLang="es-MX" sz="3387" dirty="0"/>
              <a:t>Reflexión del personaje consigo mismo en torno a conflictos existenciales. Manifiesta un estado de ánimo íntimo.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  <a:defRPr/>
            </a:pPr>
            <a:endParaRPr lang="es-MX" altLang="es-MX" sz="3387" dirty="0"/>
          </a:p>
        </p:txBody>
      </p:sp>
    </p:spTree>
    <p:extLst>
      <p:ext uri="{BB962C8B-B14F-4D97-AF65-F5344CB8AC3E}">
        <p14:creationId xmlns="" xmlns:p14="http://schemas.microsoft.com/office/powerpoint/2010/main" val="387197720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Aparte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420888"/>
            <a:ext cx="4680520" cy="338437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El personaje habla para sí.</a:t>
            </a:r>
          </a:p>
          <a:p>
            <a:r>
              <a:rPr lang="es-CL" dirty="0" smtClean="0">
                <a:solidFill>
                  <a:schemeClr val="tx1"/>
                </a:solidFill>
              </a:rPr>
              <a:t>Los otros personajes en escena no lo escuchan. </a:t>
            </a:r>
          </a:p>
          <a:p>
            <a:r>
              <a:rPr lang="es-CL" dirty="0" smtClean="0">
                <a:solidFill>
                  <a:schemeClr val="tx1"/>
                </a:solidFill>
              </a:rPr>
              <a:t>Se establece complicidad entre él y el público.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hQQERUUEBQUFRQUFRYVFRQVFhQUFBUVFBUVFRQUFBQXGygeFxkjGRUWHy8gIycpLCwsFR8xNTAqNSYsLSkBCQoKDgwOGg8PGiwcHyQqKSksKiktLCksKS4pNCosKSwsLCksLCksLSwqKSwsLCkpLCwtLCksLCksLCksKSksLP/AABEIALcBEwMBIgACEQEDEQH/xAAcAAABBQEBAQAAAAAAAAAAAAAAAQIDBQYEBwj/xAA+EAACAQIEAwUFBgQGAgMAAAABAhEAAwQSITEFQVEGEyJhcTKBkaGxBxQjQlLBYnLR8BaCkqLh8SQzFRey/8QAGgEAAwEBAQEAAAAAAAAAAAAAAAEDAgQFBv/EACwRAAICAQMCBAcAAwEAAAAAAAABAhEDEiExBFEiMkFxE2GBkaHh8CNCwQX/2gAMAwEAAhEDEQA/APD6KKKACiiigAooooAKKKKACiiigAooooAKKKWkAlFLRTASiiigAooooAKKKKACiiigApUtk7CaQVb8MUFlECC0H0OnzrMpaVZuEdUlEqKKkxFnIzKeRI+FR007MtU6YUlLRTEFJS0lABRRRQAUUUUAOopaUrSAbFFOikoEJFEUsUUDEililirfs72buY26LdvQnQE7bSSTyA5nzG80m6VsaTbpFNFEV6Nx77Hr+GsG4GV8ol8rEwObZSgMehJ8q89uWypIO40NZjNS4HKDjyRxRFOiiK2ZEiiKWKcFoAZFEVvOyX2R4rH2xd8Nmy3svcks46og1I8yRPKau7vYfA4FcmLIuXNUZ8zjUnwm3bHssBA1k89Nq5cnVQx87+xfFgnk4PKIpIrb4n7OJUmxfDnkHQW58swdo061i2WDFUxZoZfI7MZMM8XnVDIop0U+3YLeyCfSrEyKKIqdMG5mFOm9QlYosBKSKdFAFAC21k1e2uHd3ZW4G1LAsOgnw+/SffXTd4etiEJlWtKweNCzKCwEbgNmX/LVa7ZQYJAOhHIjzHWahJ6n/bnTBLHbe7r7EfHbEXSepJqsq44pcFxVI3gE+9RPzqoreK9Ksz1FfEbXruJRRRVSAUUUUAJRRRQAUUUUATW3KkFTBBBB6Eag/GvSMHw7C8athEfuMUgZlDDwMHYu6ED8neMxBGq5zodh5tFdnCMQbd5GDm3DDxgSV90ialON7rkpjnp2e6Zqe33ZX/42xhbJ7trjd9cu3FGrNmQKoYjNlVTtoJJMVior1nj6pxKyLbtN1dbb6ypj2SN2B59InlXl2NwL2bjW7i5XUwRofmNCPOlje1PkMq3tcHNFLFLFLFUJDQK3/wBmKZr5AfIO6gGM0MSC2kjoPlWMwPDLt8kWbb3ColsgLZR1MbVqOC8MxfD1XFkAW1IZ7ZPjyk5BKxp7XX1qeTdUiuJ1JNnsCtbuGHY+y1sAOrG4moJZSsjQ/lNfP/aPhb4a+1u5BZY1BmQQCsxsYIkV6Vhu1fDrKNes24xD5tcviGfU6k/IVV8Y+ym5KFMRam6cwS6GW7mbVgMqtmjmTAHOpY9nudXUNSSrc82ipcPhmuMFRSzGYAEkwCx+QJ91dnF+A3sI+TEW2QmSJ1VgOasNCK2H2b8HtYgG4VZb2EZXR1jJczEkJdBE/lYSI0I3q0p0rOSENUtJjeJcIawtksynvrS3gBMqrEgBpG+k6UvArCPibK3fYa4gcbSpYSJ5Tt767e2GP77GXSICoRatquirbtDIoA6afOrHsD2fGIuXLrCVsBWHTOxOUnQ6AKTtvFTyZNGNyfY3GGrJpXc9Y7SfaCmHtBLftlQMqRKaaW0A2MfCqDC9khfVb1+XuXGEkN4bKE7AAjNHM6yazfCsebuMJyDKJUZpkjdjO4Y7zG0V6NgnAUowCmTAmdNtDAn4CvLUHHd8nsRca8PB5N2x4zirN58ObiALzsn2lYaSxJYGNxpWPIrQdt8O6Y28Lj53lSWyhZlFPsjbSqEivVwwjCK0qjx885Sm9TsLVosQBqSQAPM6CvTP/r04S0Hzhykm5k8JExAgzmA13iZrzfCoC6hmyAsoLwTlBIloGpga+6vfMHbw+Zmtu7d5bXKrGQyxBc/xHn7qn1EnGqLdLjUrs8lxV4WzoBEkgZtSTMbDf+tUPElkhoAzdI9eXkflWr7T8OGETKxDM7aEpqABr45132j37VlcawiBtmMegAH7VTG090Typx8LOKpMMVDqbgLIGGZQcpKz4gDyJE60luyWYKoJYmABqSTsAKLayRVjnPV+JYEY3Bo+GVVtsS2Ufln2o8xlK/DlWT7WcM7i3YX8wQ5gYzeIyCYP8wA3gDaa1/Z3j9lLNm0AbYKgBW3MbmRvJBM86z3aJxxDEOUeLFsqqkD2yB4ivXXQHpEVxRdP5Hp5vJvy0jH3DNtT0BX3hifowHuriNW3E+HGyYzBgdRqCROmpGk+lVJFdcGmrR50hKSlpK2ZCiiimAlLSUUALRRRQBLRRRWRF1wTjvcsof2RpPQb7c9QK32LwFjiFlRc3A/DurGZZH+5Z5H5GvKDV7wLtS+H8LDMnTYjzB6+tTnD1RSMq2Z23Ps9vhyoa3kGquTGYabIJMiYjy9JueE/Z5ZHiv3jcj8iAoPQknN7vCa5v8YWjqSddY8QKk6ERBDD103qH/G6A6K589NfSTI9DI9Kz42a8CNrYvLYTKiKtsaZUWAQRrEbtBnqY505sOsHKDctXAQwBlXRhEzsWAn4ekZngPF++VvFJLazoeuo26fsauENxIa0ZWczWzpDfrQnY9VOh8uc6plLtHFw37OVt4lnZw1q2ytbB1JnVc45wdI5xO2h2zXs7FlGZtix32kDNvvrXEOI94igaAe1ybNtkg6g89dpHrUiMFEltuepCj+EcvqaJu2OKorO3XBhi8MxAGdPHa1AJP5rY/mGkdVFZn7LuIC0t/NsxTnGwb+vzq+tccz3mKCAhyKZEgjVgBIJMnUgxIO8CuF8GlprjICM7d5lC+GSAGAiWAJEjeJ6GmuNLF/tqRlO2+Bw9q6v3fNmYFrgJzLJOhWSSCTmkT02rt+z3h1/Ed9atkJZcIL9w/lHihVHNmBYR019aHi573EHKZmJMkgaCdTrA2r0XsnxPB2sLbt3LttbiZpDg5czbttDT1Oukcq3NJxp7mItqWpFrgOzNrAs1zxXQZLOZLr5hRow6woI8xVb23xl7IFwwOV8zd4gzGFCnQwfCZ3FXVjitth+GyFefduHXlBAB8O/zplrAW1ui4oYHxHLmbuwW3YW5yhj1Hn1NReNOVl1lko0eO3eF3GsnEOZGZRqczHMbiyTyg2yNeoiq4ivauBcEw+Nw2Jw8gPna3k0D2mzlw8Ddc4zLto7A1g+3nChge4wYcObSNcdguWbl5tdJJ0VFGvICrQyW6J5MKS1J+n5MzgMCbr5QQo5s2iqOpNeldn8UcMRhEsyyjx4rL+EV2VwQJYawJPLWNYq/ssOU4hmC5MiDM36mJAQRrJBO0xvG1aIcGIUO91wMgbQuxYE5lFy2RqpgHlOb1NYyrVsUwLStSKrtdbGIZbVopcMr4pAYltYU7REkx0FZ/i/2fPat3LqXbbrbXOVmHInUKwGR2AkkA1t7F5MMS95VdgoUMHzsGnMw1P4agiDInxGeRqYcPuNZ71iq+E5U7vXIcxUM0hgPFoIGwJA9lcKSxopLH8R7nlHAHi4VH/sfwW+QJaQVLDVc0gT67Vd9meALi8U2dmKoRmYCMxHtkzsSYH+YmqTs9gxcvga+FLriNDNu07L8wK3fCcQcLhTcUQe8DEH83fLbJ+BYf6aefKovT67fnYn0+FyWp8W/wAKzq+0C06CzbsQrXDcUEGMq93lYjzNssPfWetWlt4bKEcLngT7cExnUATPPlzrq4jxg3Mt5mY3FNwALmdVGUqVOYxsB7Ij0qvw2JcAljcge0WXLk3MACTJkGY5VBQqKUVSQ8uV5J6m7IMYB4EUnuQ/idtw0kZQTqRJ1n41l8egFxgpkTI5aHX960WJvqqgyHW5pbtGDBYk5m1kwTz51yPwfvbD3Awa5bYz/GgA+Yg/3FXhJQ3fsYUZZFoit+f0Z80lKaK7DkEooopgFJRRQAtFJRQBNRS0VkQhpRQaUUALRS0tAFn2cxht3lHJ/CZ2nl8/rXoeFfz9xnT1jcefP5V5twe1mv2h/GvwBk/SvT7GFI1JEeRNRycloHXbkSRl5ZhpqNYg+X71FdDPsdOgOvu1J99J90AOjFgTy/Lp1J191da4cgiNRtow5eXWpFTzfD8ZODxd0Qe77xxl5KM3IbculaXG8VDLnUyrCQZnQCNT/fOsNxtCMTeBMkXX16+I1xrdIEAkA7iTB91Xcb3IaqPQOxnZCzibRvYliWuscio2UqJOp0OpP0HpVhxPsJgrag5r4YsqAZ0iWYDP7HIZjE8vjgeHdorthSimVPIzoZkFSCCCDrvT7/ajEt/7LzlcwYTB1G2pHypOLsakqLjiN7D2FuDBsbbgjxHxuwjVVuDYb8v+NL2L7R3MTabvlANuF7zbPOuq9QIk+dZrstgMNiw733cupkpsCDsxYakTI5R8K1dpLSgjRbVoFmVRoANYY7cpPPlWKrYo5ana2RUx3WOuPhbmS/bKlQSBbvIyZjZZvyvpoTofKJqx7R9kl4rZGMwTE3yq57TQueBrv7LgRpsR8ThuHcXbEYxpErirgR7ZYhSrOMisQJgabQYBEiav8Z2lvcNx7BWLpCAgkjOsDK0bKwGmmhy0pJqW3JuEk4vVxZP2Dt3bS3k7u4txLill8SHxIyjOpGkQdTG+9afiOJYljZzBSQhZNSonvGB0BggCCGkgA7799njoxQt30QMvdkEEHPrpBAnINScxH5dDpXBxPDfeIW62UOC6w6I5a6YBZLjELHi1BEDlypJtu2WSUVS3OKzj74QWWD3MzMwLyCfZuBcp8SgqEMkjcaHWtDxjEC1hGZt1tSfUL/WqjiGBu2wdD+HbJRZMwumUSD45T2lgQp30NQfaVje6wIQ+3cCg+UxPyBqORamkUg9MWzz7sGk4xR+q1fX42HrR8Oy4yz3UsrqFJbXRkAVSOqwvz61U/Z1wpnvNeDZFtqyZokhrqMsgfwqSfhXW3eYcIhKhluQWRgWQkMArj9XhGh5aHes9TByk3Hnavpf6H0ktCjqVpt39aRy2MS2Q21trceyxzLlghkLIST1aJHv6VPj+Ji0puMVIuZdhJED8pnUacxz35VWcW4NcuXTcw5PenxXLSnLczbs9oGO8tn2tJImCKqLPBrjAvdDBAfEfzanUwddNSdK3BQmk7+n9+DlzQljk1XsduHC3LpYJKlYtyAqhV0O3npPnVx2UvoLd5IgRm8Xkkt8vpXCqFbM2HBRdBmER+rXTnrEU/HW2t4a4507whIGswNST0Ems5kpx092kV6OTx5NfZNv7GSam040hr0jzhKKKKYBRRRQAlFFFAE8UtJRWRAacKaaUUDHUUTQDQBY8BxKW76PdJVFkkgE65SBoPM1tbPavCc7xG26XNRGseHevPbe9SG6Kw4pmlKj0PA9tsNmZSzImkM66P5zrl94FXNjtXhDtfsEdC2WD18ZHyryQUqrHT3isvGjSyMse1jo2LutaYMjEMGUggllUtqCfzTVPU2IGojYgf0qNdaouDD5JcPg2cFgrlVjMVUtGb2R76Y0hQDyJr23s9wcYTDpaAhss3CObsAXJ666egFeY/aBY7vHXRHtQ/vKgmfPMGrClbNONIqOB8Z+63g4EiCrLO6sNR8YPuru7Q9sLuKTJolrTwLOsbZmJk8qoiCCNtxVpxxXfu7r2VtC4gAyLkRiv5wo2JUqfnzrVKzO9FZhrmQqw5EHpsZGvKrHi+OF5ldQQckNqWkhmg5jucuXWq8rGn9+VNC6/WnW9jUmlR7LwrEXFwwAJKFUTLpbyALkypmgFiGiYYeIAkzQxttfyXHts5uKFb8RVBtKGAIWFbU+UZidtBmuzvEbz21zM5DuTork51ChcrZhHUkSABqOvWjnNKlHPeXM1zIQ6bznu5Sg03OsGIMAioNcnYpWjRfdBceGuZpuIIyiGhTcKMAxXwjTUEjMdTWS+1biWa4loHbxH3Sq/Vq1HZjCAg3ycxTMqtmDb+HU7tzOY/q00rzPtbca5fN5vZugtb0I8Ckqu/UAN/nqcFeT2NZZacXuV+D4xdso6WnhXiRvqOY8/+OgizwWNdu91ZnZFAOh2tooJnfQgdTHnWfq04cPxBrAZVE+qiR0nQ10TSo4lJ8Wbfh2LS6BbupJjMFYa6bsum46r6jy6cfgsywr3VPVrZcx0zkZiPWfKKyZvsciv4hbuH8VCe8UKfaJE6arr5e+tZw3i5BFu4ZMSrwIIEA5v0nUeR8q8PPhljeuH2Poel6uGaPw83Pfv+/7koH4aRlTLvALqMqEDQ5gdvDO432NSccww7jIJAS2YnYfpnqf3PlWvvHMPFqP39DzrJdrMUqg24mQWYbAAREnqelZxZ55pxXYvkwYumxTkvVfyPPjSUppK+jPlBKKKKYBRRRQAlFLRQBNS0UVkQEUopKdQAURRS0APttFTk+n9++udTU00hjM+sfSR9K6bS/3LfvXI4E1PbagAxJmP291TcGQHEWQdjdtz/rWoL7bU7AvluIejqfgwNHoHqe8C54pPr7+XzivKvtLWcQjjY21g9crMPoRXpzHf3/UV5z2/thjaeRrnX/TlI/8A1UY8lpcDux/Y+1fRcReYkhxFmBlIXUZ53B8o99c/2l3JxKKARltgZogNJnw8tJ+dbjguHW1YtkAa2rYkdAojX5x1JrJ9u7bPZDucxF2FCzlt22U6Mf1swB/yimnchNeEwxWKAs7UV28EdFxFtrphFbMT/LLKNubAD31Ukt2a3F8JuWrAS3srBGUMfDcVUz6KZYlwZ00zCNIJThPFbNiO88BEN+JZSSrEZYVruSBoNEMRyirfPavC5duvkNwZ1bPbY5pys4Oi6tbjXSC3KsnxXtPF3KgttbR/w3UloQIVyqWGo8TGY15yKjpctjt1KG5r+IdpL+Jt/g5EtmAWuMqsytI8FrRogbxsRE6Vke1mBItW3/1LJITMoKxIBiIHOMsSatm7U4e8YV7lhMoD23SLb6h21tSASVA1Gkzyrk7UZbmHZxqFdAh8IWMo0Uj2l8Tx8eoohHSLJLWm7sxVaLhWlpWKhhmVYiWLEERG22snTQ1norRcGf8ACEtlTWSNDmnwmekrtTy+U5Ycj+F4juy7IhPhEoIzTqQfcZH9xXZhcAlsq0MxYNK5c2XNHsgaiDCz51ChK/iMBmUQeRZliTMwR7XKlllJZAHV3GY6ZiGBEbSRBU7/AFrmlvwVWxbcO46EDIDmAJCq26wBoPzZZnQ7ctorNcWuXLmYtEeKdxJAmRO/P4RXa962xbV+TFROmV4YleW2oqG/cDKuXRTmWNAVykkyvTT5+YrGPHGEtSXJbJnnkgoSdpGUNJTmptemcQlFFFMAooooAKKKKAJ6KWkIrIgpwptOFAC0sUlFAxalU1FT1FACPvT1NMuU+0k/vSALlOw48S/zD6imuadaMERvIj1nSgD3I8/73n+lYbtzgAllCPyuFJ5nMrGfISDW4Tz3/faqHtphO8w2VfaLpA5nX+hJqC5Lvgm4LdnCWevdJPuEVy9p+Hk4C7+qBcP+Rg0fAfWp+A4f/wAe13TbLl16qSD9KssRhc1pkuNOdSp6eIEbe+i9wrY8SopWWDFFdBAlVQeQ+VRXakttUd2kA5ajYU5TTGNACGr/AIeoBCsfIgbZWEEz1BZfnVARWjt2lL3AdCTbZNNSuQs6iOWkH3VLK9jUQuYmHBYzJkEDRhBldOf710LaS5HdsUYZbhH8qgDwzA0IrmOTNHshTBUjZiWZSOldB1WLrZDIV40BDzAnYAwNeoNc7+RVEbA2yBlDkswZwOTeIjU/8aU3FOo8KiDIeYgasuaSBvsSKZcS4gBt3A4lmI5SPCBPPfbbSn4q6VUB1nZZUDU7kgToIkdaPVAZjFLDsNtT9ahqfG+2fd9BUFdy4ICUUUVoApKWigBKKKKAOjOOtLIp/cjpR3I6VkBk09TR3A6UvcDpQAsUZaPu46Ufdx0pABWlt66Dcc+lL3IGtHcneY9BQAjLTvZ3Gv1oNnSf3NOS1MEGD0Oo8/SgBoFPtPlII3BBGx1BkaGka3mM6+4mKPu/mfiaAN/wrtXirq5jasMvM5nRj57MBXJiO2wLRdtuCp5FWUdAJjnEnnHwTsy34IHkR8KyvErc3X30MaEioreTR1TjpgmjVYbtzZtSqpdJZywVVTTNGg8XMydudM4r20vJAW2tsnbOe8ceo0UHy1rh7L4e2itcIl9QCdSB5dKpuKv3t0k7DQU1TlRlqoam+TjJJJJ5mfjRFH3YefxNL928z8aqc4LTDvVvZ7LYhraulpmUiQQVOh6iZmuDGcNuWmi6rIxAOUxMHY/KkpJ8M04SSto5gaCKRkjnXUnCrhttcysEWJYiAZMQJ391NtISTfBBaMMCdQCCfQGtKt4XIBgDwFXQg5TJOVjyPKKzBtHr8q7OD8Ma/eW2pEtOp2AAknzgcqlkimrfobx23pXqWWMdi0MoLMTtChrYjUHr4T/1U9zCm2p7wd54YAg6C2dJ157zXRxjspew1rvVvZ1UQw1WFlQoAJM6k6VSYQ37rKlpnZ2kABoMAnnOgFQi1JXF7f32LyxSi6a3LMhD47bAZoLbbOw36HTSue7igmrPmILgDl8AN6m4h2FxSW8xZXOUeAMxYfwiRBjyPpWWKmtwhGXDsnkUoeZUPxrhnJXY/XnHlXPTippCK6lsQG0UppK0AUUUUAFJRRQBff8Ax/nQOHnyPvirYWppRh6jZTSVP3SN1+EGl7kdD8Kt/u9HceQpWFFQbQ6H4U3KOhq7OHphw1FhpKDEbdPhUZOlWGOsgBtNKrFGmvKtowyVG8PlBplpoBqZ0i3P971DZQnT+4oQHXYjJrE9KW2wY7V128KCo0FLcthBoB86zZqiz4BegFTyJPxE1ncYx7x4/Ua7OHXil0E/mkH13H71FirHjb1msrZlpPVjS7Flws5cOTzM1RZpYySBPKKv7DRhfT6n/uq1eHSJBoT3YZOIo51K9T7/APqplw4NTrw8RtP9+tNv4ZVWYE8pmnZGj0LslczYRB0lfgSKx/2jH/yhHK0u38zVovs7u5rLp+lp9zCfrNZvtuM2MfyCj/aD+9c2NVlZ3ZXeFfQrey9sNfAfXwkrPJhBHroDW07QHNhmn9NYXAv3dxH/AEsD7ufymt5xpR91J6gR7zTy+dMXTv8AxyR5+bNWnZQAYu15lh/saq/E2zOgPnvFdnZZIxlmf1H5o1VyeSXszmw7ZI+6PTOIWM9l0P5kZfiCOdY/7PSMtxSBnVxJ0mCNp6Sp+Na3jmJ7qw7/AKUJ94GnzrB9hLhGIYfqST6qy/1NebjTeKf0PbyySzQXezccZv5EZjyUn4Ca8fa1XpHbrF5MOQN3IX9z8ga85DE119GvC5HB/wChLxKPb/pEbdRNbrqZaiZa7jzDnK0wip2WoytMCOKKUikrQCUUtFAG8Wx6/GnC1HM/Golb1/1GpA8b/WucsOFqeZ+NOFr1+JqI3B1NIBPOkB0Fes0vdiuVrdNNkeVFBZz8bULbkQJIHlWfCsddwfKPnWhxOEzqR8p6etcN7BMNFQ+srH1rcXsYkrOUn8IRr42HwC/u1Qdwx3J9Nq7Tg3FsLoCCW8tdKFw5O4afURWrFRacNQC0vPTy6mpcTYDDTeuXC4jIgB5CNhp8KZc4vyn5VOtzdqjnLgXUX3+u4j61PxxCqq684ny6VxYod6QQfENv+6mL3XEXAIjdSvuMH/inXDGpKmizwWOtXZtaqW5EZdeRH9KgFo22IYxBgjXXzrgvcMnYmORgT8ATHxrrcOVAIUsBHeS6vA2BhoaPMftRSBzbW51G8OhPoDSwGEFTr1EfOuayzD2iD16muzCXUzr3illDDMogErPiAPKRNZoC77A4VxcuuAe7C5Sf4p8I+E/GqjjVjvL91iN38M9ABB9CIrd/41wduw1qxhmRSDoBaXUiJLZyZ89TXmuOxDu5ZssmBptAAA9dAKwo+JsrKa0KJzvhSu4rY4sd5gLZE6AT7tPrWNILdK9GwHarBJhksvh3KrbClYtEEx4jOcEyZ186c43QsU9NruYW5b0M07sxhi+LsxyfMfRQSfkIqPFENdbulKIznIpacqk+FSx+taPgOJsYUG49yy1wgiFdfCNNJ2kn1/rnK2oNLdjwpOactki57V2Q2HuCQPDz8iDHv299Y3sTbJxWn6Hn/b+8Vw8f7UXMQ5EkWw2y8+Xtc/8AutH2QtW7Km45Ku40B2Cb7jmdD7hXL8OWLA0+Wd/xY5+pi47JepF9oM5bfTMdPONP3rEbHatR244ulx0RGDRLNHLkB9azJujoa6elTWNWcfXSTzOvkPYdKhZad94HSo2vV1I4hjLUTCpC1MNaERMKZUhFIRTAjop2WimBfJxNvI1MOJ9QfcaKKlQ7HjiI6kUoxh5E0UUh2H3k9TS9+etLRQMTvvM003f4jRRSCxMw6t8TRn8zRRTAQ3OutQm75UUUCYw68opQp5EiiigCUMR+Y077x60lFAWPGINL96NFFIdkgxWlc7vRRSNMZm86d3x60tFMyR96acb/AJUUUGkyF7o6UpxLNuz6/wATf1pKKKGct1RNQk0UVtE5cjM1HeUUVoyBppoooAaaSiigBKWiig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780928"/>
            <a:ext cx="3428572" cy="25714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71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Virtualidad teatral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16016" y="1600200"/>
            <a:ext cx="3970784" cy="45259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s-CL" dirty="0" smtClean="0"/>
              <a:t>Objetivo último: ser representada ante un público, sobre un escenario.</a:t>
            </a:r>
          </a:p>
          <a:p>
            <a:r>
              <a:rPr lang="es-CL" dirty="0" smtClean="0"/>
              <a:t>Es virtual porque puede concretarse o no en las tablas en un presente, a pesar de que aporta todo para hacerlo. </a:t>
            </a:r>
          </a:p>
          <a:p>
            <a:r>
              <a:rPr lang="es-CL" dirty="0" smtClean="0"/>
              <a:t>Ejemplo: una obra escrita en el año 1400 puede ser representada cada año.</a:t>
            </a:r>
            <a:endParaRPr lang="es-CL" dirty="0"/>
          </a:p>
        </p:txBody>
      </p:sp>
      <p:pic>
        <p:nvPicPr>
          <p:cNvPr id="7170" name="Picture 2" descr="https://encrypted-tbn3.google.com/images?q=tbn:ANd9GcTJU85bh9kCusrcZaAhDSYpTiIDKQuEGuMs23eRFlzhQ0brWAb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3744416" cy="3744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1106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s-CL" dirty="0" smtClean="0"/>
              <a:t>Personajes</a:t>
            </a:r>
            <a:endParaRPr lang="es-CL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L" dirty="0" smtClean="0"/>
              <a:t>Protagonista			</a:t>
            </a:r>
            <a:endParaRPr lang="es-CL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CL" dirty="0" smtClean="0"/>
              <a:t>Personaje principal de la obra.</a:t>
            </a:r>
          </a:p>
          <a:p>
            <a:r>
              <a:rPr lang="es-CL" dirty="0" smtClean="0"/>
              <a:t>En él recae la acción dramática.</a:t>
            </a:r>
          </a:p>
          <a:p>
            <a:r>
              <a:rPr lang="es-CL" dirty="0" smtClean="0"/>
              <a:t>Los lectores, generalmente se adhieren a su causa.</a:t>
            </a:r>
          </a:p>
          <a:p>
            <a:r>
              <a:rPr lang="es-CL" u="sng" dirty="0" smtClean="0"/>
              <a:t>En general</a:t>
            </a:r>
            <a:r>
              <a:rPr lang="es-CL" dirty="0" smtClean="0"/>
              <a:t>, personifica características dignas de imitar o valoradas por la sociedad.</a:t>
            </a:r>
            <a:endParaRPr lang="es-CL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L" dirty="0" smtClean="0"/>
              <a:t>Antagonista</a:t>
            </a:r>
            <a:endParaRPr lang="es-CL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CL" dirty="0" smtClean="0"/>
              <a:t>También es un personaje importante, ya que sin él, no habría tensión de fuerzas.</a:t>
            </a:r>
          </a:p>
          <a:p>
            <a:r>
              <a:rPr lang="es-CL" dirty="0" smtClean="0"/>
              <a:t>Se opone a los deseos del protagonista.</a:t>
            </a:r>
          </a:p>
          <a:p>
            <a:r>
              <a:rPr lang="es-CL" dirty="0" smtClean="0"/>
              <a:t>El lector no simpatiza con su causa.</a:t>
            </a:r>
          </a:p>
          <a:p>
            <a:r>
              <a:rPr lang="es-CL" u="sng" dirty="0" smtClean="0"/>
              <a:t>En general</a:t>
            </a:r>
            <a:r>
              <a:rPr lang="es-CL" dirty="0" smtClean="0"/>
              <a:t>, simboliza las características consideradas negativas en la sociedad.</a:t>
            </a:r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30560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s-CL" dirty="0" smtClean="0"/>
              <a:t>Tipos de personajes</a:t>
            </a:r>
            <a:endParaRPr lang="es-CL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085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es-CL" dirty="0"/>
          </a:p>
          <a:p>
            <a:r>
              <a:rPr lang="es-CL" b="1" dirty="0" smtClean="0"/>
              <a:t>Personaje secundario: </a:t>
            </a:r>
            <a:r>
              <a:rPr lang="es-CL" dirty="0" smtClean="0"/>
              <a:t>No </a:t>
            </a:r>
            <a:r>
              <a:rPr lang="es-CL" dirty="0"/>
              <a:t>representan una de las dos fuerzas en </a:t>
            </a:r>
            <a:r>
              <a:rPr lang="es-CL" dirty="0" smtClean="0"/>
              <a:t>conflicto.</a:t>
            </a:r>
          </a:p>
          <a:p>
            <a:pPr marL="400050" lvl="1" indent="0">
              <a:buNone/>
            </a:pPr>
            <a:r>
              <a:rPr lang="es-CL" dirty="0" smtClean="0"/>
              <a:t>Se </a:t>
            </a:r>
            <a:r>
              <a:rPr lang="es-CL" dirty="0"/>
              <a:t>suman a una de las </a:t>
            </a:r>
            <a:r>
              <a:rPr lang="es-CL" dirty="0" smtClean="0"/>
              <a:t>dos fuerzas, </a:t>
            </a:r>
            <a:r>
              <a:rPr lang="es-CL" dirty="0"/>
              <a:t>dando su apoyo ya sea al protagonista o al </a:t>
            </a:r>
            <a:r>
              <a:rPr lang="es-CL" dirty="0" smtClean="0"/>
              <a:t>antagonista.</a:t>
            </a:r>
            <a:r>
              <a:rPr lang="es-CL" dirty="0"/>
              <a:t/>
            </a:r>
            <a:br>
              <a:rPr lang="es-CL" dirty="0"/>
            </a:br>
            <a:endParaRPr lang="es-CL" b="1" dirty="0" smtClean="0"/>
          </a:p>
          <a:p>
            <a:r>
              <a:rPr lang="es-CL" b="1" dirty="0" smtClean="0"/>
              <a:t>Personaje alegórico: </a:t>
            </a:r>
            <a:r>
              <a:rPr lang="es-CL" dirty="0"/>
              <a:t>R</a:t>
            </a:r>
            <a:r>
              <a:rPr lang="es-CL" dirty="0" smtClean="0"/>
              <a:t>epresenta simbólicamente una virtud o un vicio. Por ejemplo: la muerte o la justicia.</a:t>
            </a:r>
          </a:p>
          <a:p>
            <a:endParaRPr lang="es-CL" dirty="0"/>
          </a:p>
          <a:p>
            <a:pPr algn="just"/>
            <a:r>
              <a:rPr lang="es-CL" b="1" dirty="0" smtClean="0"/>
              <a:t>Personajes colectivos: </a:t>
            </a:r>
            <a:r>
              <a:rPr lang="es-CL" dirty="0" smtClean="0"/>
              <a:t>Grupos sociales, no individuos con características particulares, como el pueblo, los soldados, las aldeanas. Este recurso en general era usado en las tragedias griegas. </a:t>
            </a:r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33281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5549" y="476672"/>
            <a:ext cx="7716323" cy="1016995"/>
          </a:xfr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Instancias dramáticas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51401" y="2128262"/>
            <a:ext cx="7084621" cy="3967926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26415" rIns="91440" bIns="45720" rtlCol="0">
            <a:normAutofit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i="1" dirty="0"/>
              <a:t>1. Presentación del conflicto: 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Inicio de la obra.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Se dan a conocer las fuerzas que se oponen (protagonista y antagonista) y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Los objetivos que cada uno persigue.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Se </a:t>
            </a:r>
            <a:r>
              <a:rPr lang="es-MX" altLang="es-MX" sz="3010" dirty="0"/>
              <a:t>presenta el conflicto</a:t>
            </a:r>
            <a:r>
              <a:rPr lang="es-MX" altLang="es-MX" sz="3010" dirty="0" smtClean="0"/>
              <a:t>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En general ocurre en el 1° acto.</a:t>
            </a:r>
            <a:endParaRPr lang="es-MX" altLang="es-MX" sz="3010" dirty="0"/>
          </a:p>
          <a:p>
            <a:pPr marL="406194" indent="-303153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dirty="0" smtClean="0"/>
          </a:p>
          <a:p>
            <a:pPr marL="406194" indent="-303153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dirty="0" smtClean="0"/>
          </a:p>
        </p:txBody>
      </p:sp>
    </p:spTree>
    <p:extLst>
      <p:ext uri="{BB962C8B-B14F-4D97-AF65-F5344CB8AC3E}">
        <p14:creationId xmlns="" xmlns:p14="http://schemas.microsoft.com/office/powerpoint/2010/main" val="239852255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735492" y="620688"/>
            <a:ext cx="7716323" cy="1016995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Instancias dramáticas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1344" y="2298508"/>
            <a:ext cx="7084621" cy="4042595"/>
          </a:xfr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26415" rIns="91440" bIns="45720" rtlCol="0">
            <a:normAutofit fontScale="92500" lnSpcReduction="10000"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i="1" dirty="0"/>
              <a:t>2. Desarrollo del conflicto: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lucha de las fuerzas por alcanzar sus objetivos.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Se presentan una serie de acontecimientos que permiten desarrollar el conflicto dramático.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Todo </a:t>
            </a:r>
            <a:r>
              <a:rPr lang="es-MX" altLang="es-MX" sz="3010" dirty="0"/>
              <a:t>avanza hasta el </a:t>
            </a:r>
            <a:r>
              <a:rPr lang="es-MX" altLang="es-MX" sz="3010" i="1" dirty="0"/>
              <a:t>clímax</a:t>
            </a:r>
            <a:r>
              <a:rPr lang="es-MX" altLang="es-MX" sz="3010" dirty="0"/>
              <a:t>, momento de máxima tensión</a:t>
            </a:r>
            <a:r>
              <a:rPr lang="es-MX" altLang="es-MX" sz="3010" dirty="0" smtClean="0"/>
              <a:t>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Son varios actos.</a:t>
            </a:r>
            <a:endParaRPr lang="es-MX" altLang="es-MX" sz="3010" dirty="0"/>
          </a:p>
          <a:p>
            <a:pPr marL="406194" indent="-303153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3010" dirty="0"/>
          </a:p>
        </p:txBody>
      </p:sp>
    </p:spTree>
    <p:extLst>
      <p:ext uri="{BB962C8B-B14F-4D97-AF65-F5344CB8AC3E}">
        <p14:creationId xmlns="" xmlns:p14="http://schemas.microsoft.com/office/powerpoint/2010/main" val="3026658091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827584" y="620688"/>
            <a:ext cx="7716323" cy="1016995"/>
          </a:xfr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Instancias dramáticas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5182" y="2231306"/>
            <a:ext cx="7125210" cy="3429942"/>
          </a:xfr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26415" rIns="91440" bIns="45720" rtlCol="0">
            <a:normAutofit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i="1" dirty="0"/>
              <a:t>3. Desenlace del conflicto: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Una de las fuerzas es derrotada y desaparece (puede ser el protagonista o antagonista).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Finaliza </a:t>
            </a:r>
            <a:r>
              <a:rPr lang="es-MX" altLang="es-MX" sz="3010" dirty="0"/>
              <a:t>el conflicto</a:t>
            </a:r>
            <a:r>
              <a:rPr lang="es-MX" altLang="es-MX" sz="3010" dirty="0" smtClean="0"/>
              <a:t>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Se da en el último acto.</a:t>
            </a:r>
            <a:endParaRPr lang="es-MX" altLang="es-MX" sz="3010" dirty="0"/>
          </a:p>
        </p:txBody>
      </p:sp>
    </p:spTree>
    <p:extLst>
      <p:ext uri="{BB962C8B-B14F-4D97-AF65-F5344CB8AC3E}">
        <p14:creationId xmlns="" xmlns:p14="http://schemas.microsoft.com/office/powerpoint/2010/main" val="296811898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3048000" y="787202"/>
            <a:ext cx="3386999" cy="542099"/>
          </a:xfrm>
          <a:prstGeom prst="roundRect">
            <a:avLst>
              <a:gd name="adj" fmla="val 273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 b="1">
                <a:solidFill>
                  <a:srgbClr val="000000"/>
                </a:solidFill>
              </a:rPr>
              <a:t>Género Dramático</a:t>
            </a:r>
          </a:p>
        </p:txBody>
      </p:sp>
      <p:sp>
        <p:nvSpPr>
          <p:cNvPr id="4099" name="Oval 2"/>
          <p:cNvSpPr>
            <a:spLocks noChangeArrowheads="1"/>
          </p:cNvSpPr>
          <p:nvPr/>
        </p:nvSpPr>
        <p:spPr bwMode="auto">
          <a:xfrm>
            <a:off x="2641800" y="2210398"/>
            <a:ext cx="4132197" cy="1151400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Presentar la acción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y diálogo de personajes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en conflicto</a:t>
            </a:r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auto">
          <a:xfrm>
            <a:off x="3521404" y="1599603"/>
            <a:ext cx="2166903" cy="473404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Se caracteriza por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4672805" y="1329301"/>
            <a:ext cx="1493" cy="81240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3048001" y="3971100"/>
            <a:ext cx="3454200" cy="948300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 dirty="0">
                <a:solidFill>
                  <a:srgbClr val="000000"/>
                </a:solidFill>
              </a:rPr>
              <a:t>Se puede apreciar la visión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 dirty="0">
                <a:solidFill>
                  <a:srgbClr val="000000"/>
                </a:solidFill>
              </a:rPr>
              <a:t>de mundo proyectada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 dirty="0">
                <a:solidFill>
                  <a:srgbClr val="000000"/>
                </a:solidFill>
              </a:rPr>
              <a:t>por el autor</a:t>
            </a:r>
          </a:p>
        </p:txBody>
      </p:sp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3793200" y="5664599"/>
            <a:ext cx="1829398" cy="677997"/>
          </a:xfrm>
          <a:prstGeom prst="roundRect">
            <a:avLst>
              <a:gd name="adj" fmla="val 218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Dramaturgo</a:t>
            </a:r>
          </a:p>
        </p:txBody>
      </p:sp>
      <p:sp>
        <p:nvSpPr>
          <p:cNvPr id="4104" name="AutoShape 7"/>
          <p:cNvSpPr>
            <a:spLocks noChangeArrowheads="1"/>
          </p:cNvSpPr>
          <p:nvPr/>
        </p:nvSpPr>
        <p:spPr bwMode="auto">
          <a:xfrm>
            <a:off x="3724504" y="3429001"/>
            <a:ext cx="1963803" cy="473403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De este modo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4672805" y="3361798"/>
            <a:ext cx="1493" cy="609301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4106" name="AutoShape 9"/>
          <p:cNvSpPr>
            <a:spLocks noChangeArrowheads="1"/>
          </p:cNvSpPr>
          <p:nvPr/>
        </p:nvSpPr>
        <p:spPr bwMode="auto">
          <a:xfrm>
            <a:off x="3793200" y="4986601"/>
            <a:ext cx="1693499" cy="473404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A quien se denomina</a:t>
            </a:r>
          </a:p>
        </p:txBody>
      </p:sp>
      <p:sp>
        <p:nvSpPr>
          <p:cNvPr id="4107" name="Line 10"/>
          <p:cNvSpPr>
            <a:spLocks noChangeShapeType="1"/>
          </p:cNvSpPr>
          <p:nvPr/>
        </p:nvSpPr>
        <p:spPr bwMode="auto">
          <a:xfrm>
            <a:off x="4672805" y="4919400"/>
            <a:ext cx="1493" cy="74519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</p:spTree>
    <p:extLst>
      <p:ext uri="{BB962C8B-B14F-4D97-AF65-F5344CB8AC3E}">
        <p14:creationId xmlns="" xmlns:p14="http://schemas.microsoft.com/office/powerpoint/2010/main" val="158281191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CL" dirty="0" smtClean="0"/>
              <a:t>Elementos técnicos de la obra dramática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3610744" cy="3989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CL" sz="5000" dirty="0" smtClean="0"/>
              <a:t>Acto</a:t>
            </a:r>
          </a:p>
          <a:p>
            <a:r>
              <a:rPr lang="es-CL" sz="5000" dirty="0" smtClean="0"/>
              <a:t>Cuadro </a:t>
            </a:r>
          </a:p>
          <a:p>
            <a:r>
              <a:rPr lang="es-CL" sz="5000" dirty="0" smtClean="0"/>
              <a:t>Escena</a:t>
            </a:r>
          </a:p>
          <a:p>
            <a:r>
              <a:rPr lang="es-CL" sz="5000" dirty="0" smtClean="0"/>
              <a:t>Acotaciones.</a:t>
            </a:r>
          </a:p>
          <a:p>
            <a:r>
              <a:rPr lang="es-CL" sz="5000" dirty="0" smtClean="0"/>
              <a:t>Mutis</a:t>
            </a:r>
            <a:endParaRPr lang="es-CL" sz="5000" dirty="0"/>
          </a:p>
        </p:txBody>
      </p:sp>
      <p:pic>
        <p:nvPicPr>
          <p:cNvPr id="1026" name="Picture 2" descr="http://www.garuyo.com/web/media/images/images/47'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132856"/>
            <a:ext cx="4781550" cy="2552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4776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735492" y="548680"/>
            <a:ext cx="7716323" cy="1016995"/>
          </a:xfr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29802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387"/>
              <a:t>Elementos técnicos del texto dramático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1344" y="2413499"/>
            <a:ext cx="7084621" cy="3966432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25061" rIns="91440" bIns="45720" rtlCol="0">
            <a:normAutofit lnSpcReduction="10000"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822" b="1" i="1" dirty="0"/>
              <a:t>Divisiones del texto dramático: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634" b="1" i="1" dirty="0"/>
              <a:t>a) Acto: 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634" dirty="0"/>
              <a:t>- Corresponde a cada una de las partes en las que se divide la totalidad de la obra. 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634" dirty="0"/>
              <a:t>- Generalmente cada uno desarrolla un aspecto del conflicto </a:t>
            </a:r>
            <a:r>
              <a:rPr lang="es-MX" altLang="es-MX" sz="2634" dirty="0" smtClean="0"/>
              <a:t>cuando son tres la cantidad de actos (presentación</a:t>
            </a:r>
            <a:r>
              <a:rPr lang="es-MX" altLang="es-MX" sz="2634" dirty="0"/>
              <a:t>, desarrollo y desenlace). 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634" dirty="0"/>
              <a:t>- Formalmente está indicado por el cierre o bajada de telón.</a:t>
            </a:r>
          </a:p>
        </p:txBody>
      </p:sp>
    </p:spTree>
    <p:extLst>
      <p:ext uri="{BB962C8B-B14F-4D97-AF65-F5344CB8AC3E}">
        <p14:creationId xmlns="" xmlns:p14="http://schemas.microsoft.com/office/powerpoint/2010/main" val="2732771395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99651" y="404664"/>
            <a:ext cx="7716323" cy="1016995"/>
          </a:xfrm>
          <a:solidFill>
            <a:schemeClr val="bg2">
              <a:lumMod val="75000"/>
            </a:schemeClr>
          </a:solidFill>
        </p:spPr>
        <p:txBody>
          <a:bodyPr vert="horz" lIns="91440" tIns="29802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387" dirty="0"/>
              <a:t>Elementos técnicos del texto dramático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15503" y="2255201"/>
            <a:ext cx="7084621" cy="3950004"/>
          </a:xfrm>
          <a:solidFill>
            <a:schemeClr val="bg2">
              <a:lumMod val="50000"/>
            </a:schemeClr>
          </a:solidFill>
        </p:spPr>
        <p:txBody>
          <a:bodyPr vert="horz" lIns="91440" tIns="22351" rIns="91440" bIns="45720" rtlCol="0">
            <a:normAutofit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822" b="1" i="1" dirty="0"/>
              <a:t>b) Cuadro:</a:t>
            </a:r>
            <a:r>
              <a:rPr lang="es-MX" altLang="es-MX" sz="2822" dirty="0"/>
              <a:t> Se relaciona con la ambientación física o escenografía. Los cambios en esta señalan el cambio de cuadro.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822" b="1" i="1" dirty="0"/>
              <a:t>c) Escena:</a:t>
            </a:r>
            <a:r>
              <a:rPr lang="es-MX" altLang="es-MX" sz="2822" dirty="0"/>
              <a:t> Distintos períodos de la acción dramática. Están marcados por la entrada y salida de uno o más personajes.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2540" dirty="0"/>
          </a:p>
        </p:txBody>
      </p:sp>
    </p:spTree>
    <p:extLst>
      <p:ext uri="{BB962C8B-B14F-4D97-AF65-F5344CB8AC3E}">
        <p14:creationId xmlns="" xmlns:p14="http://schemas.microsoft.com/office/powerpoint/2010/main" val="417322205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CL" dirty="0" smtClean="0"/>
              <a:t>Elementos técnicos que apoyan el lenguaje dramático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s-CL" sz="4000" dirty="0" smtClean="0"/>
              <a:t>Corresponden a:</a:t>
            </a:r>
          </a:p>
          <a:p>
            <a:pPr marL="514350" indent="-514350" algn="just">
              <a:buAutoNum type="arabicPeriod"/>
            </a:pPr>
            <a:r>
              <a:rPr lang="es-CL" sz="4000" dirty="0" smtClean="0"/>
              <a:t>Las acotaciones o </a:t>
            </a:r>
            <a:r>
              <a:rPr lang="es-CL" sz="4000" dirty="0" err="1" smtClean="0"/>
              <a:t>didascalias</a:t>
            </a:r>
            <a:r>
              <a:rPr lang="es-CL" sz="40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s-CL" sz="4000" dirty="0" smtClean="0"/>
              <a:t>Mutis.</a:t>
            </a:r>
            <a:endParaRPr lang="es-CL" sz="4000" dirty="0"/>
          </a:p>
        </p:txBody>
      </p:sp>
    </p:spTree>
    <p:extLst>
      <p:ext uri="{BB962C8B-B14F-4D97-AF65-F5344CB8AC3E}">
        <p14:creationId xmlns="" xmlns:p14="http://schemas.microsoft.com/office/powerpoint/2010/main" val="349213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smtClean="0"/>
              <a:t>Acotaciones o </a:t>
            </a:r>
            <a:r>
              <a:rPr lang="es-CL" dirty="0" err="1" smtClean="0"/>
              <a:t>didascalias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Courier New" pitchFamily="49" charset="0"/>
              <a:buChar char="o"/>
            </a:pPr>
            <a:r>
              <a:rPr lang="es-CL" dirty="0" smtClean="0"/>
              <a:t>Aparecen entre paréntesis y con letra cursiva.</a:t>
            </a:r>
          </a:p>
          <a:p>
            <a:pPr>
              <a:buFont typeface="Courier New" pitchFamily="49" charset="0"/>
              <a:buChar char="o"/>
            </a:pPr>
            <a:r>
              <a:rPr lang="es-CL" dirty="0" smtClean="0"/>
              <a:t>Aportan aspectos visuales a la obra, rasgos físicos de los personajes, sus actitudes o tonos de voz.</a:t>
            </a:r>
          </a:p>
          <a:p>
            <a:pPr>
              <a:buFont typeface="Courier New" pitchFamily="49" charset="0"/>
              <a:buChar char="o"/>
            </a:pPr>
            <a:r>
              <a:rPr lang="es-CL" dirty="0" smtClean="0"/>
              <a:t>El lector puede enterarse de los elementos no verbales y </a:t>
            </a:r>
            <a:r>
              <a:rPr lang="es-CL" dirty="0" err="1" smtClean="0"/>
              <a:t>paraverbales</a:t>
            </a:r>
            <a:r>
              <a:rPr lang="es-CL" dirty="0"/>
              <a:t> </a:t>
            </a:r>
            <a:r>
              <a:rPr lang="es-CL" dirty="0" smtClean="0"/>
              <a:t>de la acción.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600200"/>
            <a:ext cx="3651331" cy="4925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954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1152128"/>
          </a:xfrm>
          <a:solidFill>
            <a:srgbClr val="FF0000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s-CL" dirty="0" smtClean="0">
                <a:solidFill>
                  <a:schemeClr val="bg1"/>
                </a:solidFill>
              </a:rPr>
              <a:t>Subgéneros Dramáticos Mayores</a:t>
            </a:r>
          </a:p>
          <a:p>
            <a:pPr marL="0" indent="0">
              <a:buNone/>
            </a:pPr>
            <a:endParaRPr lang="es-CL" dirty="0" smtClean="0"/>
          </a:p>
        </p:txBody>
      </p:sp>
      <p:pic>
        <p:nvPicPr>
          <p:cNvPr id="4098" name="Picture 2" descr="https://encrypted-tbn2.google.com/images?q=tbn:ANd9GcTokVVWTaLZfZ25KNZLmQeZuMlh0rryMSTQJ27rr88O1Te9VdCtA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2143125" cy="2133601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encrypted-tbn3.google.com/images?q=tbn:ANd9GcQjvKTBEQ6dDgVjVdMhWRwjZKLi-liihDbyG-YxypV1GC3mamR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221088"/>
            <a:ext cx="2143125" cy="2143125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0.google.com/images?q=tbn:ANd9GcQoTWel2V-F5KjxASmnb51i1NSXZL9ifV-eEa-Usnq47bVlXCk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077444"/>
            <a:ext cx="1914525" cy="1844824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encrypted-tbn3.google.com/images?q=tbn:ANd9GcTtQRCgyQkC0f29hjft7EBDBSHVxx4MoEUoqLMbvu1Qa-UAZcoN2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771" y="548680"/>
            <a:ext cx="2752725" cy="1657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2303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s-CL" dirty="0" smtClean="0"/>
              <a:t>Subgéneros Dramáticos Mayores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3466728" cy="32689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 smtClean="0"/>
              <a:t>Tragedia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Comedia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Tragicomedia o Drama</a:t>
            </a:r>
            <a:endParaRPr lang="es-CL" dirty="0"/>
          </a:p>
        </p:txBody>
      </p:sp>
      <p:sp>
        <p:nvSpPr>
          <p:cNvPr id="4" name="AutoShape 2" descr="data:image/jpeg;base64,/9j/4AAQSkZJRgABAQAAAQABAAD/2wCEAAkGBhQQEBQUEBQUFRAVEBQQFBUVFBAUFBUUFBQVFBYVFBUXHSYeFxkjGRUUHy8gIycpLCwsFh4xNTAqNSYrLCkBCQoKDgwOGg8PGi0lHyQpLC8pLikwNiwsKSwsLywsKjAsLC8vLDQsLCwsLCwpLCwsLCwsLCwsLCwpLCwsKSwpLP/AABEIALcBEwMBIgACEQEDEQH/xAAbAAACAgMBAAAAAAAAAAAAAAAABAUGAQIDB//EAEsQAAEDAQQDCgsHAgUCBwAAAAEAAgMRBAUSIQYxQRMiUVNhcZGSstEUFTIzUnOBgqLB0hYjNEJyobFi8AdUY5PhwvEkQ0SDs8Pi/8QAGgEAAgMBAQAAAAAAAAAAAAAAAAMBAgQFBv/EADQRAAEEAQEGAggGAwEAAAAAAAEAAgMRBBIFEyExQVEUkRUyUlNhcaGxIkJDgcHw0eHxI//aAAwDAQACEQMRAD8A8ivG8Zd2k+8k86/87/SPKlvGUvGydd/ei8vPS+tf2il1ChMeMpeNk67+9HjKXjZOu/vS6EITHjKXjZOu/vR4yl42Trv70uhCEx4yl42Trv70eMpeNk67+9LoQhMeMpeNk67+9HjKXjZOu/vS6EITHjKXjZOu/vR4yl42Trv70uhCEx4yl42Trv70eMpeNk67+9LoQhMeMpeNk67+9HjKXjJOu/vS6EITHjKXjZOu/vR4yl42Trv70uhCEx4yl42Trv70eMpeNk67+9LoQhMeMpeNk67+9HjKXjZOu/vS6EITHjKXjZOu/vR4yl42Trv70ssoQmPGUvGydd/ejxlLxsnXf3pdCEJjxlLxsn+4/vR4yl42Trv70uhCEx4yl42Trv70eMpeNk67+9LoQhM+MpeNk67+9Y8ZS8ZJ1396XQhQmPGUvGydd/ejxlLxsnXf3pdCEK96PWx5szCXvJ3/AOd3pu5ULjo5+GZ7/bchClc7XorG6SQ4ngmR5rvSPKOynzVXvGxbjK5hIOEjMZVBAIy9q9CmZ94/9bu0VQr8fW0y/rI6uXyXNxZXvkIJ4LvbSxoooWua2jf8Jm4dHzasRxYWNoCaVJJ2AexTcmgTab2V1f6min7Gq7aDx0gceGU/s1qsrQseVmSslIaeAW3C2fA+Brntsn5rya0Wcxvcx1MTXFppqqDTJTVw6LG0sxufhZiLRQVcaa9oAGaiLdJileeGRx6XEq+6IspZGcpefjI+S35kz4oQ5vM0uVs/GjmyC1wsAH7qItmglGkxSEuArRzQAacoOXQqkvV7e/DFIeCJ56GleUKmBPJK12s3SZtbGigc3diru1Y7r0MdLG175AwOAc0BuI0OquYAWt7aIOhjMjXh7WirgRhNK0qMyCrndrMMEQ4IYx8ASOk76WSXla0dL2hY25szpg2+F19V0n7Nx245dp4ht3Z50vOQKqzw6Dmm/lAdwNbip7SQq7ZW1kYOF7R0uC9PftW3OyHxaQw81ztlYcU4cZBdVX1Xn983A6zAEuDmE4QRUGtK0IUWrfpq77qP1h/Zv/KqC0YsjpIw53NY9oQMhnLGcuCt916PQPhjc9pxOZiJxPGdedKaRXJFDCHRgh26BubiRQhx28wU7c34eL1QSGmH4cetb2XrmxyyGetRq13ZsaEYZcGi9POvgqahCF215NWe7dGYpYWPc54c5tTQtprIyq1KX/cLLOxrmOcSX4d9h4CdgHArDcP4aL9H/UUjph5hvrR2XLjxzyGfSTwsr1E2JCMPWGi9IN+SqCEIXYXl1Y7NomHsa7dCMTGupgGVQDTykhfVy+DYN9ixYvy0phpynhVuucVs8Xqm/wAUURpqzeRH+p4/ZvcuTDkyOn0E8LK9LlYMDcQyNbxoHmfgqonrqus2hzgHBtG4swTXMDZzpFT2hja2hw4Ynfs5pXQncWRlw6LiYkbZJ2sdyJSl53G6BocXAguw5A8BO3mXG7rrdPiwkDDSta7a8A5FatMbJSzA01St/cOCitC2YpJB/pg9DgPmsrMhzscydQujLhRtzWw1+E/7SMuj0jQSS3IE5F2wV4FFr0eewVqOEU6V5wRRXxJzKDfRK2lhsxi3R1v6IQhC2rkIQhCEK66Ofhme/wBtyEaOfho/f7bkIUqRmvSESPrLGPvHfmb6R5V59a5cUj3cL3O6SSt7y89L61/bKXWaHHERJB5rflZzslrWkVSveiltiZZWB0kbXYnkgvYD5R1gngAUxJe8IBO6xZAnzjNgrwryyqFlk2c17y4u5lbItsPjYGBo4Clklei3DbY2WaJpkjBEYqC9gIJqTUV5V5yhasnHE7Q0mliw8w4ri4C7FL0m+rzj8GmpJGSYnAAPYSaimQB5V5sUIUY2MIGkA3aM3MOU4EiqXqMdujDWjdI8mgeWzYKcKidK7cw2V4a5pJcwUDmk+UDqB5FRELNHs9rHh2rkbW6XbDpIyzRzFc0zdvno66t1Z2gvRDam+k3rNXmSwn5GKJyDdUs2FtA4rSNN38VatM5QWxAEHfPORB2NVWQhPhi3TAxZcrIORKZKq05FfMzQGtkcGgUArkBwLW1XpLKA2R5c0GtDTXqr+5SqFbdtu6CWZ5CNJca+aEIQrpSfs9+zRtDWvo0CgGFhy9oWlsviWZuGR1Wg4vJYM6EbBylJoS92wG6F/JOORKW6S412vghCEJiSpey6UzRsaxuDC0YRVprQcxXG9L9ktDWteGANOIYQQcxTaSo5CUIYw7UBxWk5czmaC412QsseRqJB4QaLCE1ZrXR9qe4Uc5xHAXOI6Cnrgvo2SUvwB9WFlCcOstNa0PoqNQqOY1zS0jgUxkr2ODweIVyP+IgOuzj/AHf/AMKnyvq4nVUk04Kmq1QlxY8cN6BVps+XNkUJDdfL+EIQhPWVCEIQhXXRz8Mz3+25CNHPwzPf7bkIUqpXl56X1r+0UurJpTZIxjc1oD92cMsgaudWoVdhZicBwuA6TRLZIHi1omgMT9BNrVCt8d1wNFMAPK6pJUZftgjYwOYMJxAUBNDUHYdWpJZlNe7TRWqXZ0kbC8kcFBoW8EeJzW8LgOk0VmZdsLRTADympKZJMI+aRj4jp7IIFd1VkKWvqxMY0OYMJLqECtNRO3VqUdZYcb2tOouAVmSBzdSXLA6OTdnmuSFZW3bCBTADykuJ/lRd8WJkeEsyrWorUZU1V51Rk7Xmgny4L4mayQo5C72GAPka06jWtOQE/JTYu2Ifk/d3erSShhopcGK+YWCP3VdQnL0sjY3DDWhFaHOmfCk1drg4WEiRhY4tKZbdshAIY6hFRzHauc9keymNpFdVVY7PJvG/ob/CRv59WN/Uf4WZkzi/TS6MuHGyIvBNqFQhC1rlLsyxPIqGOIOohpIWslme0Vc1wGqpBCsF3SfdM/T8yuN9PrF74+ayidxfprquo7CYId4Cbq1AoQhalzFu2BxFQ1xHICUOhcNbSByghWW45qQNz2u7RXS/Zq2dw5W9oLH4k7zRXWl1xs5pg3urjpuq+FqpoQmLtA3aPEAW7qyoOYIxCoI5lrJoWuS1uogJdC9NtFyWcxvpDGHbm6hDACDhNCPaqFo8/Da4Cdk8XbaskOWJmuIHJdDK2e7Ge1rj6yj6IXvjY2kZge0BeVf4i2UMtpwgAOiY7IADUW/9Kz4m0RkP0aa4d/8ASbmbN8MzXqvj2r+VWEIQuouQhCEIQrro5+GZ7/bchGjn4Znv9tyEKVD6TTVc4f67z0F3eomw+dZ+oHozTN+T4pn02SydspSyvDXgnUK/wlNbTK+a1SSa5g75Kybuo6+5ataP6q9A/wCVr4e30v5Sl4WgPw0NaV+SzxREOBpbsjJDoyAVzsHnWfqB6M1PmVV+yPDXgnUK/wAFSPhrfSH7q8zC4pOJKGMIvqsX0+rW85P7JK7vOt5z/BW14WgOpQ1pX5LlY5A14J1Z/wAJjW1HSTLIHT6viFPmRRl8vrh975Lr4Y30gkrfMHEUNckmJhDrWnJmDoyLRdfnRzH+FMmRQdikDXVJpkfkn/C2+kFaVhLlTFlDGVfVL3u6rh+n5lIpi3ShzsjUUp+5S6ewU0BYpjqkJU/E/ej9Lf4Sd7u3rec/wkhaX08o01dH/daSTud5RJolNiIda0yZQdHoWiELC0LCp2wu+7bzfMrnervu/eHzUYy1vaKA5DmXWGR0jmtcaguFdWoJMeO58oA6lb3Zbd1p+C0tFnwBldZYHH2k0/ai4FP3y+snu/MpCq6ebG2KZ0benBc1hJFqdud/3Q/Uf5XW831hf7O0FCQW17BRpyrXUCtpbxe5paSKHkC45gOvV8V2G5rRDu+PKvollvA+j2ngcD0FaIWtcsGja9HZeDTXfN6wXn1kkwyMPA9p6CCuCyssGMIbo810czPOTpJFab/j/C9pivDP2qh/4kSYrRG7/Rp0Pf3qPbphMNjOh31KPvW+H2ktLw0FoLRhrqJrtJWDEwHwyh55LpbQ2jBPAWMu+HRJLCELsrzayhYWUKFddHPwzPf7bkI0c/DM9/tuQhSoe0QgyyVaCTM8ah6ZzXGe7wGjLOpzSN5PO7S+tfwekUvjP90XQGVHpos/vkkGI3YKmY7K0ChZU82dVJx3RGRmwdHzVU3Q/wBgLGM8J6SnMzom/p/3yVHQuP5larXcseCrWgHLUFk2KBtAY2k0FTQ5HvVV3U8J6SjdTwnpKsc6G7EY/v7KBA7kXK2y3DG6PE1oaQN9QZcutYu+5YZGkYamuWRB9vJVVXwh3pO6ShtpcNTndYqPGwXe7/vkp3L69ZWuyXTFiwSRitabcli13JHHIBgGA7XV1+xVfwt/pOr+pyDbn+m7rFT42D3f2Ubl9+srZbdHo2tDsIaKZgZ1POdQ/vNLWy6YwGFrGgObtG0V+VFXjeMh1vf7XOKwbwk1Y3U5zRSc3HP5PsgQv9pWp9xwtwvLKsLcwOHVr51ztNzxBzaR70gHbtGoZqtm85aU3R9OCpp0I8Zy5HG6o1Z6uZSc3H9j6BG5f3Vufo1EGGjQXawP75kodHo2xYnN3xPLkPYq+L5m41/Sh18TEUMjyOUo8bje7+gUbmT2lY7Fo7C9lSKmtMiaLSLR2JzyKZDlKrzL3lbqkcOhZ8czcY79keMxa4x/QI3MvtKXhuOMvcCDhFdRKXdY2RkObWuLDyUof+FHtvaUVo8569SLNaHOcATXarRZOOZG6GUb7BW3bxzKzeflDm+ZWbDYhINtanoCxeYzb+k/yl4rS5nkmnQs2U9gy3F4sJgBLOClrNcbXg0JB2CuyuZqudpuPACTWlaVqKJF94vJqXZ0pqAy9iybykpQuJHsKqZsUitBVdMndbOsGVRWi1bZQdtCubrS47f4WhkKzF0XQJoDu66my0NCt22MbSfZRcDMeFAnI2qA6Psghy7S2Sh15c3yWj7PTVqWHWpx1n9gtTOaUqgui6BQNSy6Gi5kLYyE61qlOrorj4oQhCqhXXRz8Mz3+25Czo5+Gj9/tuWEKVUry89L61/aKXTF5eel9a/tlLoQhCEIQhCEIQhCEKULKEIRShYQsoRSFhCyhFIQhCwikIRRZWFCEJm721kCWTFimwOLuBppz1AH8psTg14J6FB4hNXy3yOZw6CFGp22urFEfWdpJJmU7XIXd6+wUAUKQhCFmVkIQhCEIQnrtuKe0hxs8MkoYAXljHODa6qkbTwa8kE1zUgXwCRQsuaQSDkQaEHIgjYQtUKFlCEIQhCy2m1ZdJwCiEK56Ofhme/23IWdHPwzPf7bkKUKo3l56X1r+2UumLy89L61/aKXUKEIQhClCuf+Hkcb3ODhGDUVc9ge6hBDQ3EC1oxa9pyGardw3eJ7Qxh8ipe/X5DAXv5smke1ekRCztYGRxMiYfOGMAOLct5uh3x5yTnWiv4d0rDpNK0c7YZAXC1QNMbLHHbpmwjDGHNoKFtCWNLhhIFN8TkodeuaV3LZ7RYLTLHAxskDGPZM0BrnUcwPD6eXvSRmODgXkaHRmOmk2q7wSEuA6oQhCohCF2scAfIxrnYGue1pcQSGgmlaDMqdvDQS0NNbOPCo9YdAHPcP1RjfDnzby66RYUhpIsKuKQuq4ZLQ17mCkceHG8h2FuKuGpANK4T0LodFbZWngtprSvmJtVK+irZdV2zWSwyRWiJoM0m6NidKRI4MYcQdE0mhFBQEB2Z5FR7qHBOhhL3UQqReV3ugkLH0JGYLTVpB1EFLL0KPRuwyRMdaH2hkmYdgwNABe4gNie0kBteEClNqrWkOib7KBJG4TWRxoyZgyB9CVv8A5b+Q5HYTnQY8OV5sWSMaiOCggsoQmLInLPdL3x7qd7Fj3IPIJBkDQ7CKbaEHOmtcI2UD+RuzP87VcbrumfwEMfGGxva62NecPm96xuyoJdwuNRh3uqta8XkRyPqKDe0zr5TTXVQjJQx2pxanPj0tDu642jzEPPKPiak03M+sEY4HyjpwFKJsnP8AYfYJK72WwySkiJj3loxEMa5xA1VoOcJi7bkltEu5Rt+8GRa6oINQ2mGlSakCgFVbdCdCJLS2IvkdCJ5mthoDiewmkrxwABuWeZByoaqKt1vbZ7yeYHztY125AvIE7MFG0cWk6i2nMspebIHRbGws0tLjzKhbTdMjJtxw4pagAMOPFUVBaW6wQmZLoZC90Vqc+OZpocAjkYCQDRxDtlc6V4F6JNDCHMvCSRzMdlbG1rGlpMjiQ6RpI1OJNMgDiP5ddZvC7LM0tnlkknEn3lBRmJrQMeI0rr3uQFaj2pZka+Ff97Jz8TQNV9evbuqpd13PtEzIohV73YRr9py2AVPsVqsl8Gx2S0WF8bo590MjpN0fWpDRvWMoMOFrMyXVxV1amLFcUBnitFim3LBNHJhldjbQOBcWStaKZV3rwP1HUuGmFtgLrWbMAGy2kvacIDsBfiI4QMQ1bMKY5wfwVI43RW4/94Ku2mwyzVmABaSBixMDiQACS0urU0ry1UtYLxDLtmhDQ2R0tXnBvnAUo3FTUKauU5bVXpLTVrWg5CuXKdZTduvGSZjTI4uwxtibWmTWANaMuAD+6q5bfApLZA0kjnX3Ue5mZyNM9akTo/ILO2cluB5IaKnESDQ5Uy5zkmbruoWthIkZG+NobhJpj3pwkEmgqRQ58tM07YrW98ZsloDo9zGNppTfNaS1r68mIg5k6hsKh7z+Xpz+SZFC08XjgRw+aq7m0161hMWiNoO9cXHaSMiTrpyJdOWMq7aOfhme/wBtyEaOfho/f7bkKUKo3l56X1r+0UumLy89L61/aKXUIQhC7WOz7pIxlQ0Oe1mIkANxECpJ2CtUIVh0MjMbnyljnh0TmBrcqtJGJ7jQlrQGkZZuOQrR1PStH7LY7TZHvbGHYSGPxFwfGCdbuLLKOOIeU3XXWlDJCxoaCyONgY0fpZhL3PdwlrQOYcq1s91yTRWfc3FsT3NltQa8sxMLGvBIHl1a0sI/TqCwuyXA8DQXSGO0NogFQ+kumMLbufFZoZI22hzmse57iSxr2OeTV1d80gUpTfFeZq//AOLjmNks8TKB0cbsQ4KtiA2U/IdXAqAtcZtod34rDL61Vy4cEVQhCulIXSz2p8ZBY5zXA1BaSKLmhClSkek9oa3CJHU4KlSmjN8vfK5sjqucKtxULSdRDg6oNRtI4VV0zdc4ZNG5xo0PGI66NJo7LmJS3MBB4LZBlSNkaXOJF9Srlboz5Aa1ta4g2gIGrVrKi2X1LYZcJJdA5tXMdvmvYSWuY9pycKtcPYrFbL0YIwA4S0r5O+yaaVr+UbM66sjsFJv23iVzaNwloLTmTlrArtpn0pEIJ5jgurnTxtH4Hfi/jt2XW/bn3MNmizs0u+Y5tS1jjriJOdW8uZHto3o5odJaQJZvurGDV0r8sYGtsIPlu15+SNp2HOi2mT7DHKwNxskoQCRRr26nUIII1ZU/KFH31pJaLY6s8jnDY2pDABqAb31WoX1XDdo9YeS9c0d0ritVlmbOwGMS4Y2hu9ELSwMY2h1DCRzAKoXrdzWufuTAIQHVxnIVGeLDWhrXe91VN/4Ztgiu98874w8FwY1+5k0BcS9rHHM1IAI1YeUqD0/vlz6wtmiMIaXhkTsQcc2AlwbTHRtT7NeoZ2AibgtznNdj11VIf5pvrZOzGlimn+Yb61/YjSq2yc/2H2XLXs956b+DR4mxPEJhjjgcQ2ofhieygLd6BGMjqzFAq7et6QkmWSCN8sxs9pc14dvXFpio97S1zg7C951b5wJqahVW36VSzRQxyMiO4x7k1+Cr3MoA0PJNDQDLLnrQJS3Wl7mRl7yXAOYMgMLAQ4AEbKuflsosLYiKFrpeIbRIHRWW8pnuhjIDt40BgdUEbmaAHblSmfAmZLSxsbjCCZMbmgjfNwPO6RuFRTyXEFoqas1LlBbDabLG9zWtIduW8GHHhoMbuUmtaZZKOsNsZDZ5mnOTwoloBaCAwUzxV14ssvyu5KqiHEt7FXynfhDh1AUbeUEjS+UnC4zUcGZAFwLg4UpkSH0FNh5FGYia1PLt4VIWm8nSY8WeJmE56y0hwceXeAcxUfFt/ST0ZrcB3XNJtdXvYAA0VdTfF2YrU0wjmprrtW7m/dA89dXDs5KU/dKKQskRkYGtFXUdTmzJ/vlUHgpHE0uF3TlsgoBiOQ11DqggtIzDqgZhTF7SuMkjg50mARAl5L99hIpmSdbjyawoFhLHA7Wu5dYKn7wad2imbky0MBIGQxxgNkYfeaHZ+kFV3rBXY6mm/wC/0qJ3cgASRg0rQ0LHZ7CRr94FJlS15as9RFf4+RUSrpJcSOKuujn4aP3+25CNHPw0fv8AbchShVK8vPS+tf2yl0xeXnpfWv7ZS6EIQhZKlQmLPYZHsc9jXFoyc4DIbaEq4aL3/abLZ2CMMe2aV0P3gccAoACMJB146V9FQlx2txidGNeI0pl5YPIc9fPqqDRWWz2F0dglYHNEkcc5xZmrAXPxNcKhpIoAdoJAO1KkoinBPjsGwqppffXhdtll/KXBjRWu9YMI6aE+1Q6wsq4AAoJTjZsoQhClQhYWUIQhM3XGHTRg5gyNrzV1JZN3O779lKVqRU6hVpFfZr9iEKxQybnDI8mrnPwg6qBoGrp/ZVSR9SSpSa1FwLMw0VcARStdZ/hRKgCkErbYOc/JFEDV0/JBV1Cul1RNfDZYnCoAdNJr3rMTpDXZQgtHtUDedsEs0pAAaGOwgUoKCikBeLdxe5mX3bIgNtAKkdIb0KAs764q7In/ADOfSpaPxIWzvMN9c7sMShTp/DD17v8A429ySKl/T5IWx1Jm0SVbGBsjdX2k9y4xNrzZfuaLRw1JVJoJAPxUxdM8srNyY8tEYx70ZkF2/JOuoxZf2V3st2F8s0Q9Avzq7ftIxBpIqSCSK7aJLRwndxhAJLSMzQDNuZPBybdW1TN02US2+EOJEe6yBwqRWOFglcx1NZdQ15SUgnQ412tOaC9ovvSh57GGgkuFQMWsCppwf3rUUp+wyCQWxrQAwtMrRTMYXUAHJQhQCa02kvZpAK3ezetPDUHnH/BUvdhAjaW5PJeDr1NDHA/GVEtBLeRpr7T/ANlJ3Myr489QkefdbSvtIaPYVWX1Tabjn/1bXwSt7No8D+kO9rhVdG2omzjPOOUkczx3g/suV6vrM+vIOagC0srwC4HyXMc0/wAtPSB0qWj8IVZT/wCjvmudoeTTEa5Cmtcl2azED/SCehcFcJCu2jn4Znv9tyEaOfho/f7bkKUKpXl56X1r+2UurLbbgjMsh3XXI/Y30jyrQaORcafhXSGy8o/lSt61V5Csg0ah44/D3Lo3RaDjz8Pcreisr2VG+YoS53HdMIIGMYamtK6xq5labdeTmWWZhcHvwFhfviKPwtIqBTHhqTU5AHOpoi7LmggfiD2PcNWMkU4aUHyKnrzngtFndCS1hfTE4OcTk5r6AZA5t1kHXqCzv2Zl6gN2U5kzA08V5Ssq7M0Msu20u6GruzQyxbbS/oanei8r2UnfNVCQvQW6GWD/ADEnwdy2Ghl37Z5Olv0o9F5Pso3zV54hejN0Ku4/+pkHV7lt9h7t/wA1L0N7lHozJ9ko3zV5uutldR7T/UF6E7Qa7v8ANy9DPpSr9EbI1zTFNio6pEubSBspGWmlabdij0blVwYVIlZ3VOkrujeXL2Vp/wApaZtHHnV3g0djZKJd3iL2nG0bmcAeDUEtLjUcnMsWrRuGV5fNaKuOZw4Wj2DDkORDdmZZPqFSZY65qkAZdPyWQridE7Nsmd1mfQuZ0Ts/HHrN+hM9FZXsqu+Yq0DRlOEF3yH8LSya3erk7BVi+zraU3WLDU0NXl9OctpX2LEWjcTa/ejNpb5XCCPQ5VDNm5RPqFG9b3UFX/w//v8A/wBaTKslouABmGOVh3+I4i7gIyo3lC4WbR1oJ3V4LaZbm6hry4malD9nZN1oKtvG9100duxktltL3tqWSWYNdvt7jMpcMssww61X65K+XNMyygNjfVm6iYteyJ4Lg3CKnLINLgODEeFK3ldVjldiZWE7Wx1wa9YD3OI5gacioNmZd+oU0yxloo8VBaMtO71BADY3OJOwCmfsND7FK2a8AxwcwUAkIBNQTukbmOdnsXSz3fFE1wiko5zMDiWnNuJjqeVr3tMqaykrRdrnuJdO01OYO6aqEUFa0yJCU/ZGUXWWJjMljG0Coq6bTgkNdT2Pjd7zTT4sKSU224mjFWVpy3lCRQ1HlVbmKV1Lt4nhwgYwHYQHEnFvtpYKtoOQ1V/R2Rz0JO8aRVqAj281VMXJvWOea8W00yoTid/LVhlzsbX79uojUPqRJdzMAaJxUVIFQG568tYrQcOpLfs+cii1MhnbG7Uoqd1XEn8xLukla4k4bv4ZYuDyz3LZtgZTORleRwp/CgYkvZLLwSkg6pPKCtFLbhCBvXgOpSpeHa9dBQbOdLGxx8YFHh5BzH1H+UWFaNHPwzPf7bkLvo9A3wZm/H5+25Cpu3KbUDb7ptO6yUaabo8jfRekeVcfFVq9H4ou9CEwZMw5PPmVXSOyyLstfo/FF3rPi61+j8UXehCt4zI947zKNDey2FgtfofFH9Sz4Ha/QHWZ9SEKwzskfqO81GhvZHgdr9D4o/qWfBLX6HxM+pCFPpDJ94fNG7b2WfBbX6HxM+pHgtr9D4mfUhCn0jle8KN23sseC2z0Pij+pHgts9H4o/qQhR6QyveHzRu29keCWz0fij+pY8Etno/FF3oQjx+T7x3mUbtvZY8Dtno/FD3rHgNs4D1oe9CFXxuT7x3mVOhvZBsFs4D1ou9a+LrXwHrRd6yhVOXkH9R3mUaG9lr4stfA7rx96wbptfA7rs+pCFXxMx/OfMo0jsseKLVwO/3GfUsG5rV6Lv8AcZ9SEKu+kP5j5qaCx4jtPou67PqWPENo9A9dn1IQql7j1U0sfZ+0egevH9Sx9np+L+KP6llCrZQsfZ2fi/ij+pH2dn4v4o/qQhQhH2dn4v4o/qR9nZ+L+KP6kIQhH2dn4v4o/qR9np+L+KP6llCELH2dn4v4o/qWfs9PxfxR/UhCEK33BdErbOwFme+/Mz03cqyhClS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" name="AutoShape 4" descr="data:image/jpeg;base64,/9j/4AAQSkZJRgABAQAAAQABAAD/2wCEAAkGBhQSEBUUEhQUFBUUFRQXFxcUFxUXFBcUFRQWFRQUFRQXHSYeFxkkGRQUHy8gIycpLCwsFR4xNTAqNSYrLCkBCQoKDgwOGg8PGi4kHCQpLCwsLCwsLCwsLCwsLCwsLCwsLCwsLCwsKSwsLCksKSwsLCwsLCwsLCwsLCwsLCwsLP/AABEIALgBEwMBIgACEQEDEQH/xAAcAAABBQEBAQAAAAAAAAAAAAAAAQIEBQYDBwj/xABDEAACAQIDBAcEBwYGAgMBAAABAhEAAwQSIQUxQVEGEyJhcYGRFDKhsQcjQlKSwdEVFlNigvAzQ3Ky0uEkooPC8WP/xAAZAQADAQEBAAAAAAAAAAAAAAAAAQIDBAX/xAAuEQACAgICAQQABAUFAAAAAAAAAQIRAyESMUEEEyJRYZGhsTJxwfDxM0JigeH/2gAMAwEAAhEDEQA/APGFuU8PXFTSikW2dw9PD1xFPFNEMdmrvhhNRa7Ya5FEugwpc1fRYY/Zz21UsCA4le8BipI5jMrDyNVDVOxGNLDUk+NQJ1qMd1s6fU8OXw6GUE0UlaHMKDQDQKQUDFmlmm0tAhDRS0lABRQKKBgKSlpKACiiigAopYpKAA0UUUAJRRRQAqmnGminGkzSPQTTgaZTlNJlRYA0ppDS0i0JRSUU6JEY7qkHGDMxFtAGBAXtwkxqpLTIjiTvNRXOlNBpJWZye9E0YvRRlXszJ1lpIMNrqBEaRvNeoY/o7axmFR7aoly46hb4B6soiFirw0J2TyJ+rA4TXkgNaLoj0iexeVC56l2AdTquukwdKairM5NtaYvSp1tYx7dtbYWwQgyro2QCS4PvEmZnfVaNoe+cqdvX3Yy9rN2I0Xl4aVqPpS6PdRihiEH1OLHWKRuFz/NTu17Ucm7qxU03BeSYTbSaJ77UJZGyW+wFEZBlbKSZuL9omdTxqCTrTZpaFFLottvsQ0UlFMQsUlFFAwpaSigApaSigBaSiigAooooAKSlpKACiiigAooooAKSiigBRT650+aRcRKtdl7DfEWbrWlZ3tvZGVY1W5nB05yq6+NVVehbNwv7MwXWXpF/EFH6v7llM2QOD9pi8xwEbjNJuuxNvpdmV2x0fbD72DEQGgHQ8YP3QYGYxJ3AjWqmauNt9KXxOhVVXgIkjwJ0B7wJjSapSadDi3WxZopwHh8KKRdM6bTwjWnyOpVhvDAg6gEaHuIPnUSu2MuljJ399cBShdbDPXuOuh4paYDSzVmB730Qxdna2zBhcRGqhJkZ0vIIV1nj9oc5I4mvE9r7MfDYi7Yue/adkaNxKmJHcd48an9DtrGzil7RVXIB7mHuN+LTzNa76R9npi7Xt9oBbyZUxSA+9pCX1HkA0cMp4Gknbojhx2un+jPPcLhmuMFXea0lnoDeIaVurlCku1tsiqwBDNAJy6iSN01C6G7P67ErbJKhveYCcqgGWIHCYB8a9X2TjmLnNjQWN/K02m6o2G7Ec9WI7oHnSc0nQ5Rm1aPNOlv0fXcDbt3i6XbN0wrpPvZZZWEQpkMN592stFej9I+mn/gPgpFzUDtyxVVbgTucEenKvOKt14IwuTj8uwpKWaSkbAaKKKYCxRFS9l4dHuqLjZU+0ddB5d8VI2tsxUuqlks8j7UZs3EacN1BPJXRWUVYPsO6FJgGN4BBI8qr4ooaafQlFFFAxYq32j0Yu2sPaxIHWWLqgi6gOVXnK9q591gwI137xyFt0DXCSxxKJcYEQLrQiqBJOWYbjJfKogayYrb7W+ljAovs9nDi9Zgq4ZctrIfspbWJWe7h50iG5XpHjUURXo1zoRgsaM+AxAw7H/JxBJtTyt3xJH+lgT31lukXQvF4GPaLJVT7txSHtN4XFkT3GD3UJplfgyhopYpIoGWew9km+8QTAJj/AEiST3CrHE7EQiVDKImSFHZB1Mg6jyq3+jPGWrfWBwOseVXOBlIyyUOvE8O6rval24trLctWMlm0UGlsZTcQkhCDqWYjdP51DnToSx8rdnl2IsZTEz4VzAqVeDXLhgEnkBJ+Fajo5saxaQXsQBeuEnJY+wsfbvH7R5Lu5zuFOSStjin0tst+hfQ+3h7Ax+NE6ZrFk8T9h3HGTBA3RqeQyHSzpC+KvszGRPlO7TuG71PGrDpb0vu4hipaY000VR91QPnWVioXydlKPHvv+9CUUsUpjzrQQ2aSiigNki5ta6UyZuwRlKgAAjObgBgawxnX5VDooqUkuhNt9jhRRRVCFBr3DoHibGNwR6zKz21PWALLqVB7SrqWDAzHunXQaz4fV90L2mbGLVhca3owzKYg5SVk8BIFS9bQ1T0+jcbX6IrhL+HuYey2W5egsGMgMUhVSYEa6a+YipWzWYWsR1FsM/VOyg5iOsQM6uE3F5FaHoZtg41imTrHRnuC8wy5Sy5HVBA1I0117hvqZ00xdrZ+zrhtKlu5cBS2B7xa4SXmSSYBc67tKzrk1ITk8acGeB4qw7zdCPk0zNlJUNlEy24GZOvOoVe59G+lfsthy4zgu69XO8zqNeABg7/Oq3bXQfB7Tm7gSuFv72tMIsOeYj/CPeAQeQ1NbXujOM7V1o8dorSDA27Vt1fqjdVynvKxlSQxBEyumhGhqJtrZyIiMsSR2spBU8iI0nwp1ofPdFPRRFFI0HW2gg99a/YGGGLu2gk52vpZMgEZHBIcT9rLbfQ91Y6tj0F6O4zr7WISy4spctt1j/V2iQwCwzwGPaIGWTLab6UuhUr2ejYFF6zqxgD1N9nsgNaXrVZZDXLlwrM9kmZ04RXi228AbGIuWmglHIMc9/517CLj9YALjPlJuKoJ1dnfsR9lySQWmDroJ08j26We611pPWHMSZ94+8PX4RXP6eTldnT6iEYNUVlBpTSV1HONorthcK11wltSzNuA/vSp9zo5dUkHLmG8SR6EiDSFaIWExr2jKMQePI9xG41stjfShetJkJ7HFCA9phyKNMeVYm7aKkqwgjfTalxTLUtV4PWP3swOJSLuCwxge9btoP8AblZfI1Uvh9ntcAXCBQZkm5e38IBfQV58lwqZBIPMGr7o3jGuXSjnN2GZecp2jqP5Qx8qifJK0OEcbdEq+ot4i0bYi31gIUmToeJOsHv51cfu6+KbqVUBi1ti7aBbXazXO8DKd2+IrN7Vxo60HfkZZHCRq+7mYH9Jr1ro3iQ7PBmbakQzPoxkxmE7gONZO6Un2XKXHlGBTDaeF2eTYsWTddT9Y8LmLcc7HQeAGm6r61hMPtTC3CF6q4qwSAouISDBke8pj4HdXnuPwbW3uI85xdfMNZnNI8ojXvrb/RzhsiXrjdlSoHIaEsfQAfi76wbdk8Ixja7PFMZhWtXHtuO0jMp8VMGuNWPSLFC7ir1xSIe45ETumAfSq9a709EDTTTTyfjTYpgNopaKYjlS0UtIQUUUsUAFScFvbf7vDvIH51GrR9HrlkYfEq5i7ctjqy3uwh6zKD94sq+NF0J7RsPo+2+cqsp+ts9lp+6wIzDxA9Qa0fTbotc2nbt3rLZr1pIa0TC3I1Y250W53fa03QJ8dwGIdLma02VgCd/AaxyPhXrWwNu3RZW4oAYsrRrEpo2UngQT6jlWX+m/wY5R91Kv4l+qMb0q2mbCJaBi4FgyNUykggqfdO4ZdwIIGgFUNvb111ZGI1G8CD3jThE16F0p6M4faN65ctTh8QzA6ktYulhvI322LEaiRrOWZNYDaXRDF4Yy9m5l4XEBe2e8XFkca1pPaIhLilB6aNdY6ElbKs1lD9XZcdY4Vn60jNALg6SOGlRulvQQYbE2rU5LOIKDMSHFt2MHiJA3790ieNavCbSJt2OtD2jcRg1oaoqva6sDWW3Kpykz4Go/0zYbELhsK+Qi12pMHOtzKIzE6qCs7zvB5Vxw5czvm4vGYzbn0U47DklUGJT72GPWHzt++PQjvqixvRy7ZWb4FomMttyOtYkj/LEsuhntR8am7I6TXg6qzPcB7IA1fXQBY1bfu416LbwWHwxW9iVDYi0xbD2zIcEgQ9xZgAHUBtQwnx6nKjlUXXdsqdh7EtbNtK960t3GuuYLcAZMMCOzKHRrvEzu3DiTFxXSy/ccI1wtlvWrhzEnMwDsqmNAoKSB4cqpOkvSlrlwwZYtLEdx9wfnUG7n6kX9SovnlEsDIOskwoG7TnUVJ2zT4RpebVm82LjQLouMV49k+Mg76r7G2rdrG37UBrF1mZ7bgMhk5iII096PKqzC31ZcynTQzPz5VTu4brr4PuuizvzF80ADwVjWWG1aRt6ni6bLHpx0Vt2QmKwknDXTGUkk2bm/ISdSpAJBOuhB4E4+vRujHSKy9p7GIE2LoyuOKHgw7wQCDzFZPpB0Xu4ViT9ZZJ7F9Nbbg+7qPdaPsnXfv310Qk2qfZzSSi9deCb9H+x3xGLAQkRBYgSwTe7AcYCnTmRzrcDYFkqc1u+FvXClm69oZ1uIZGZQeyukEjv31kfotxF23tG31QMuroToAA69kyf58kc69CxG0b+HTt3yRhwlxtS2aSzMqCfeMmQZGnDhy+pk1JJHX6aMWm3R4xtgEXnB3qSpjmpg1Drti8Qblx3O92Zj4sST865V2ro42NqfsC+6Ym2bQJeWVQBmOZ1ZBC8T2q52dmuxEjKGMAt+Q3mpmCFu1cLKxJQSG3dvgUA3QeM06M3JdIbs3Yd6+8IkDOELNKW1cmArOdxnWN9egY7pAmDwFvC2rrEiDevL2GfSOqtgjMFUErqJ5xJFYkdI2C3LZk2rhVsvJ1UhXE8YLA8wx7qqrl43HljrxOpJjjrvNc8ouTrwdEGoq/J6t+9+x2tJ2GQqsZXtuX5nM6SGJJOpJ31m+lH0kdbZOHwqm3aMgtuJU6FVUbgeJrF3YDGNRHxjv76jk044orZmwmiaIoithAKVjSikNIYZ+4egoptJToBlKKbS0iR1FJS0AW/RXZYv4lFbVR2mHMLrljjJjymp/SvAhMSTbRlDAMV4AktOUDcvZOh3HTlUjops8ezXLp0JMKRoRk4qeBk/CqnbuKZ3Vn1IEEncQDI/Op5borg6sitiAoXJo2U5jPM7o8NOPGrzZ/Ta+i5AqNJXXKc2nAAflFZ1r0tmjy8qlYfKHVoGXOs6EwJE06T7J5OK0b/Y3SRMSQR2XjtpxBG5lPFZjw416l0cd7lu3bTQJazOxJEZp6lVjiYzdwA4mvmdbrW7hKMQVJgjuJFfUHRG11eBsuT279tXY7t9pUtjwCqvxpRhxlroWWalFWiFa6L3LqgBkzLmJuwYYscwS3/KJ96OJialbUx172rCYVWJYW2e9lgzbTQHX7xUDzNX+K2hbw1kuTCqCde/X9KwPRzGm8cTjbiueulRqEIw6xlUMd0gZtOJG6plxgrKxcp6+ix6S9AA9w4zAnJicswoVS66zlOgDmYk79xNeFbb23cLupDo4JDl5F2QYKn7vzr3fC7eFm7BlrbBblsz2wrKAYPcQykfy1RfST9HSbQJxWEYDEkDPbchFuhViRPu3IyjUwQOG8xDJF6ZtKMonhAWdBv4AVaba2abRIGqyQeWdeyT4GJHjFb76KehrJisS2MsOhsWQoS4pUziMyZgDvGRbgkfePKsR0p2ecJiblhXYoD2Z+4RKyN0xy5V0NPswU020VNq8xXqwAQTMZQWkDgd8fpT8Vh2tqobQsA2XiB9knlIM+Bp+DVQrOScyxlUQcxaRx3Rv8q6WsAXw926SSbbW9/3WJU+clPIHXgRdjbpbIVjEFDK+fIjka1WyOl72rVxQIV1yw2VrZ1G9GGoifMCshV5tJUUADSdw4gDn38KT+xqVaLXFdMXaABlbs6g5VVpBFxRzELpw8Kbev4jEXWtZ5uk3A06ZyFZjBBMyRAEayOdUXVdkHmPiN8+vxrRYHFhMbavNuzYa53ZSoR/D3WrGbtr+To3mnFuvNfkUDKU4RI7XLUHj61Da+TyHgKuts4TqzcSBKsUPilzLWfuGCYrZTvRi4JU/tf+HU3m4k6CBPAd1X2xeipv4W5fzFcpIQRIYqJaflPcZrME16jfwF3B7NtoSpBWWAhbis3ayw2jAE7xrpuqMnKtEppOjzQ29f7mlQiO+fh3U/G+9I/vyNcbbazVLasv+HR0u6SO7z03xUapFxpE+U86jimiQpabSimAs0jURSGgQUlFFADBSgUlLSELRRSqs6c6AN3hPq8FbXiVBPi3a/Os9tW32J5GtBtBoCqNygD0EVldq4vM2Ubl+JrnT5T0dc6jCjjhyTC6Qd0wQDM8f71pVMZt2/dIjfyPCo6NG6ugw5KyuvMDePKug5KJLYUuyQD22CcxmkAQeJgg19QbOwZS3aQnMUVVYiRbACldCRJ7I5V829GMYRirKsVCG/ZZiw7K5XnMeQhmmvdMb0lLFwpBBzBcpkAHQn8vACoySUeyYwnJ0iP022h14TDof8Z1XT7u9j+Ga12ycGq2wmUZYiOEREemlec7Fc3cdnO5FhfFiQxH4SvlXpWEufDf+dedlnyZ6Shwx8UeT7f2ymEvdTdYhVu3FQ78oB1njlOm7iatbm3TcfOjSjqm4ypCqBII4SD615/9LWKLbVvqTojQNI1IDHT0HfE1lsLtO7a0t3HUTMKxAnvG410rByimuzL3qez6ROJTE3nS87qEU5TbdrfZzBQHKEZgSQVBnnpOvk/0hdGL+GYXHVSjFlU5xeU5TIViQGzDeJ74qPsXp/N5TcVbZENmLSucEESCNB5nhW8xu3bN6wLGMsls1xTaj7V55XU7gsEiOAjxFqUlqRk4K7ieKYu4hC5JJ1nQCN3Z0EGNfWpuyrzizfAEoyQZggMZCGCZ38Ru07qn9Kug1/C4l1Ftja99XXtr1ZIEl100JCnvjnVbgustqwzG2rZOUkKSdDz1PHia6ItPowyJ0QtnWQXDMQFSGM8YIOUDiTTcViS7EniT5TXXFXgdFGUDhu9aiKASJMCdTyqn9BH7LhGBw41Mo+uukOoGg8VGvhXc627RP3bqeGRhcX4PUTBsq5lMuuX7J7RMjKcpG7j+dTcPg7roAtm45FzNCW3MhkILZoI+7XM1T/7Olz5pfdV+RK6VR7ReK+62S6P/AJQl0COYzxWSfea9LwXQfFYlibo6hXS2jAlWc9Wiqug0XVFJkzv0NebXFMmd8mfGdRTwyT0TkvV/3suuhGx/aMbbB9xPrH8EIgebZR61q+m20Rcu5AdF1P5VF6Kr7Hg3vsPrL8ZRxyCcvqST4RWb2pjiJJMs5J/U1U96RljVyc30iJtG8JA0POm4XA50JB1791Qu+pWz8TleOB08+Bp01HRpab2P/ZrhGMaAaxG7nUKJ9K2PsjKgLbriyPA86x6mDShJvscopddHOu9tDlLQkKQDJE9qYhZk7uG6uVJWhmKTTTS0kUxBNJSxRQBzFKKAKUCkIK64YS6/6l+YrnFSNnL9ak/eFD6KXZqNo4j3jwANZAtOtaja1v6lvD5Gsyq61hgWmzbO/kIBU3CWmVg0hfn6UzrQNwj++dNN01uzn+XgtXxQMjTUflXWxtRrduEZpAPuuQBPcIqlS6fSpHtZAgACppVQmpXbZbbK6ZYiwwZWVogdocBuGkc69D2F9L5K/WYfdvKv47gV7udePrU7CXyoPDTWPPhWM8UX4OlZJfYvSnbXteMvYiMvWuWA3wNwE+AqqmnNv9PlSRXQlSMLsSvQ+i21ziMOLbH6yzEHmB7h8dI8q88ir3opfZHuFNItyTpvFxI+ZpTWhrtUb3B9ILjRbcKyEshVwChAHAf1eGorBbfxZLOpZmRbh6vioGshTyjLuq5xmLLW1B17bepE/GTWd263aQcAs+ZOvyFc2JVLXR15ZJxpraZWs1NpTSV1nGe27J23h7OEwdq5cVLns1tjmm2CGXsw57LRBG+ur9LcKjSb9rwDKf8AbNeV7YxZNrDTIPsyAyZJC3Liqd8AZVWByqnmuSfp4yldm2LO1GqPVdtfSzbEiwguEbi2ZbfpoW8IHjXmt/Go97rGtgy2ZlByoxmTp9kE7wO+I4Qy1KkVtjxxxrRE5ubtmgx/SVr8TbVI4LP9+VU2LwVxu3wO7h5Ui3BXc46FyzI/vjVKrslt1SKtkI3iKQV3uvI864xViNhbx3WWbWvupHmNKyF33j4n51oNlL9SvfPzNUWMP1jR94/Oscb+TRvkXxRxpIp0UVsYCUhp1JFACUlOikoAUJThbqYMGaeMLXUsRz+6iD1dPRYIPIz6a1M9mo6in7aF7qLTH3ZsseY+dUAt1clGa0FAmAZ8F1n0FQ/ZjXN6bHp/zOjPlVr+RANJNScVYiKjGlKPF0OMuStDslOFSrdnMAedK2FMVbx60Ze7vZFFTLajKfCocVOw66Edx+Vc7R0eCvIpMtSuppeorajn5oiZasdi38rMPvqB6MDT8FshrmYjRUUszcBHDxJIqftTZdqyE6p3a6sdZmACyQDlQDXTUEnf3cVKPJNDjlSkgxd6Ej+cfJqptoX8xA+6Pid/5VaX0zICPtMfKAJ/3fCrgixawbZ7KXC4CiRBW4Zl847QIjcD8K58eqs6Msu2jERSV3KDh/3UrZGz+tv2k+/cRfIsJ+FdDRhyQ/bN2XC/wkS2P6FE/EtVeTXTEXczM33mJ9STS4PCNdcKvE7+A5k90VCRo6RZbAsgB7rAEKMq5gCMzDUweSz6iq3G3wzdkADuAFW+2roRBaQ9lRGmkn7THmSapMlCjbsHKlRyNdn0oyUKJM05Cjs5XBSRXc25pDaponkWezb31X+mf1qlOutWVhYtsOJqF1dZwjUmazl8UcopIruLVAs1qZckcIoIqR1VBt0C5IjRRXfqaSih8kaEWO9fUfrXS1hJ4jyIqONiWhvu/wC0U/2DDj/MP4h+Qrvs8yl4f6Hc4Ac/lXK7h1UEs4HmPlSex4b73/tSnCYTmPxMflSbGkvx/ITA4kEkWyD2WBPJWEGPHUetdhhT3edcOrwo4T+KlD4Ubkn+n9TWOOLgjbLL3HdP66ExODDKZZB/UNPjWfuLBI0MEjTd41e4nHWyItpl5nIk+UeVU+ItEknU89KxyyTZvgi0thgrpDqJ0JAPnpNX72EH2vQH9KzyuAQRpBBHPSKtLe0Wcdq6yx/Nw8qcJUqFmhbtETaVkK+kwROoI147x/c112ewiTTsUFddbxYjdmLETy3aVXI3Dnv/AErOXdm0NxotxcQgdmNJ1qO10k6RFR0umIjdMEd9JmPI+enzpubZHtJF7sjbzKj2mP1ZUnLwzbp8Ssjz7qg2dqoCwK5kJB10bTdlbh6HSuOCtIZ6xgp8J08mHypDYTOIeRprB08o19amq+Xka41xaL23hf8AxwyjN9aYBIGmTUSe6o2Nxqsv1obLm1CwDmMmN9Mt5SoBvlRMgDONd0xqPlS3Nl22U/8AkA9xny40nCxRyU23+xT4u2rNNkNB4NBM8YI3/OrHozi0tvdu3Ax6uy5thZjrWi2hY8AM5Ou/LXM7CIBy3rUci3/VNxF6/wBX1ZuIymAcpUkiZgtvNU7RScZKmVbHXSrjBq9pWyCXIA4aayf77qhYbBEGXG7dqup9akBlB3R5VcUq2Rkl0kHslxtShJ46inLs94/wz6inqOQbymnHFOvFvOfzqlxRm3KTJOz+jDXw2vV5Y3jNM+B0qFjdhXLblQMwEdoQAZHKfKrfZfSrq1hkJ5xvPf8A2avr2LsXkBW6gO8ZiARPAg6muH3Wsny6O/2qxLh/EYxdnt/DY/h/Wl/Z7fw29U/5VOx202ttA6lxzST699Mt7eb7SLHdv+JrtXFq0zznHIntEC5gbg1W2wPGcsR5NXK3h7g960T4RV6Nv2+KN6D9a5Pt61wR/QfrT4xu7DnkrjxKo2W/hP8ACkOHf+C3mR+lWw29a+6/oP1rou27R+8P6TVUvsi5r/b+5RGy/wDCb5/IVxfOP8sjxBrSHads/ajyI/KkOKtn7SedPig5vzH9zM9Yfuj0NFac9Vzt/wDrRT4ofuf8Tt+7qjeR+EUh2AvMegrL/vVdPvLbc83DN6AtA8gKevSy8Ny2h4LH51z8jqqX2aT9gDmPSnfsEcx6Vm/3wv8A8n4f+60OwNqvet5niZI0EUOVDqR2/YI+8PT/ALpG2KvM/CrDP4Uy5NLmg4yICbGSJM/35VncTtPK+UKsSN8k+tbVbZyHQ+6fka882ge3NRyTdIuMGlbPSH6KWvYrWJUsS7FWUxAMSCIE+tQreyEH2av+j1zrdjEbylxSPPSoNqyd2nwrD02W4tT7TZXqMO049URGwKAaCK4ts1Txny/Opr6GK5hq7FJHI8ckQ22EnGfIn9aaOj9s/e9ami7S9b/elX8SWpryRP3et8j60n7u2+/1qw60EakfD8qacQBvMU6j9E/P7IX7t2+Zrrb2DaAM5j4EDX0qUL/Kne0VapdENz+yAejdsnTP6j9K6joxaj3nHmPyFd/ao/8A2pCYoNx1+XfTbQvn9lU/R23xzHxIp9jAonuip91+/wCVRgw50viHGb7HovCTXcGOdcrY1q0wuzc+4E+AnyNS5xRSwyZlemeIaylo22yl1zHRZ94gbxpuqp6P45rjgXDmkgagcdOVS+nzybY5W1/X86o9g3crzyIPoQa4ITcocm/P9T05Y4x+KXj+htWwNufcT8I/SlGzLX8NPw1Mu4dgd1Ot2Z5/34V28onmvHMrzsu1/DT0pLmyrMf4a+gqViez/f61D9uAO+mmiHGSGHY1nii+U1xfYln7voT+tPuY4TvpGxw509DqX2M/YdrvHgaP2RbXhPjS+20e109D+X2L7Mnd6CkpPaRRTsVM87pRS0VyneFXOytpMlvKvPlO8/CiilLoaLLC9ImJ1jxCiZ8M1dn6VZSJB7uyPkHpaKjgmylJpEpentvq2UoSxVgOyqgEiJ1LGsheIYzI8zHzoopxxqL0Nzb7PQOiXSyzYwty25knKYBSJB4kn8jXW/0utNpbn0tnTyalorKPp4xbZo8raSKy9tyftx/Sn/Kox2mT/mD8K/8AKkordQRk5HNtoH+IPRf1phxrfxfgtFFaJGbD21v4v+2lOLJ33flRRVqJDY8Y0x/iE+cfKnLtA5Yzt+Ix6UUV1Rxa/wAHPKf4HM4kn/Mc+ZpvXf8A9HH9RoorR4El/ghZXYDFD+JcP9VdP2gnN/xn9KKK45JI6ouzvZ6W27e7Mf6p/wDoassP9IiKNEkwYJuNoeBhVE+FFFczxxl2jo5SXTM30jx632mQNAANTuHOKrcHCmcwPhP6UUULHFRpdC5Nu2Wd3pTfJ/xDHLePiDUa5thm0d29T8hRRV8UvBNt+SMb6fePqf0pvtCcz6mkooChDiU5n1alTEIefq1JRQLiL1yfzerfrThdQc//AGooqqJYvtCcm9W/WiiilQ6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709047"/>
            <a:ext cx="3913479" cy="3600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73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Tragedia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5987008" cy="4637112"/>
          </a:xfr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s-CL" dirty="0" smtClean="0"/>
              <a:t>Trata temas serios, porque busca imitar lo elevado y perfecto.</a:t>
            </a:r>
          </a:p>
          <a:p>
            <a:pPr>
              <a:buFont typeface="Courier New" pitchFamily="49" charset="0"/>
              <a:buChar char="o"/>
            </a:pPr>
            <a:r>
              <a:rPr lang="es-CL" dirty="0" smtClean="0"/>
              <a:t>El protagonista se enfrenta a un destino adverso determinado por el </a:t>
            </a:r>
            <a:r>
              <a:rPr lang="es-CL" i="1" dirty="0" err="1" smtClean="0"/>
              <a:t>fatum</a:t>
            </a:r>
            <a:r>
              <a:rPr lang="es-CL" i="1" dirty="0" smtClean="0"/>
              <a:t> </a:t>
            </a:r>
            <a:r>
              <a:rPr lang="es-CL" dirty="0" smtClean="0"/>
              <a:t>o fatalidad</a:t>
            </a:r>
          </a:p>
          <a:p>
            <a:pPr>
              <a:buFont typeface="Courier New" pitchFamily="49" charset="0"/>
              <a:buChar char="o"/>
            </a:pPr>
            <a:r>
              <a:rPr lang="es-CL" dirty="0" smtClean="0"/>
              <a:t>Es una persona ilustre, noble o de clase social alta.</a:t>
            </a:r>
          </a:p>
          <a:p>
            <a:pPr>
              <a:buFont typeface="Courier New" pitchFamily="49" charset="0"/>
              <a:buChar char="o"/>
            </a:pPr>
            <a:r>
              <a:rPr lang="es-CL" dirty="0" smtClean="0"/>
              <a:t>Se nutre de lo malo, para sacar lo mejor de él y ser digno de imitación a la hora de enfrentar los problemas.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/>
          <a:srcRect l="9451" r="9269" b="3439"/>
          <a:stretch/>
        </p:blipFill>
        <p:spPr>
          <a:xfrm>
            <a:off x="6444208" y="2132856"/>
            <a:ext cx="2520280" cy="38164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0055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smtClean="0"/>
              <a:t>Sufre y lucha logrando en él y el público una experiencia catártica.</a:t>
            </a:r>
          </a:p>
          <a:p>
            <a:r>
              <a:rPr lang="es-CL" dirty="0" smtClean="0"/>
              <a:t>Catarsis: purificación del ser, a través del padecer, u observar el sufrimiento propio o ajeno, ya que así se libera de un sentimiento de pesadumbre. </a:t>
            </a:r>
          </a:p>
          <a:p>
            <a:r>
              <a:rPr lang="es-CL" dirty="0" smtClean="0"/>
              <a:t>El final del protagonista, generalmente es trágico: la locura o la muerte. </a:t>
            </a:r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254475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Comedia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6048672" cy="499715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s-CL" dirty="0" smtClean="0"/>
              <a:t>Se inspira en errores, torpezas o equívocos humanos. </a:t>
            </a:r>
          </a:p>
          <a:p>
            <a:r>
              <a:rPr lang="es-CL" dirty="0" smtClean="0"/>
              <a:t>El protagonista es un antihéroe. Generalmente es un pícaro o charlatán (por ejemplo).</a:t>
            </a:r>
          </a:p>
          <a:p>
            <a:r>
              <a:rPr lang="es-CL" dirty="0" smtClean="0"/>
              <a:t>El protagonista es generalmente de clase popular.</a:t>
            </a:r>
          </a:p>
          <a:p>
            <a:r>
              <a:rPr lang="es-CL" dirty="0" smtClean="0"/>
              <a:t>La risa debe conducir a una reflexión.</a:t>
            </a:r>
          </a:p>
          <a:p>
            <a:r>
              <a:rPr lang="es-CL" dirty="0" smtClean="0"/>
              <a:t>El conflicto dramático es del mismo protagonista o del mundo que lo rechaza. </a:t>
            </a:r>
          </a:p>
          <a:p>
            <a:r>
              <a:rPr lang="es-CL" dirty="0" smtClean="0"/>
              <a:t>El final es feliz, generalmente para todos. </a:t>
            </a: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9" y="2348880"/>
            <a:ext cx="2592288" cy="33123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107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1"/>
          <p:cNvSpPr>
            <a:spLocks noChangeArrowheads="1"/>
          </p:cNvSpPr>
          <p:nvPr/>
        </p:nvSpPr>
        <p:spPr bwMode="auto">
          <a:xfrm>
            <a:off x="3048001" y="923100"/>
            <a:ext cx="2912102" cy="812402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Dramaturgo</a:t>
            </a:r>
          </a:p>
        </p:txBody>
      </p:sp>
      <p:sp>
        <p:nvSpPr>
          <p:cNvPr id="5123" name="Oval 2"/>
          <p:cNvSpPr>
            <a:spLocks noChangeArrowheads="1"/>
          </p:cNvSpPr>
          <p:nvPr/>
        </p:nvSpPr>
        <p:spPr bwMode="auto">
          <a:xfrm>
            <a:off x="3115203" y="2616599"/>
            <a:ext cx="2777697" cy="1015502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Los personajes</a:t>
            </a:r>
          </a:p>
        </p:txBody>
      </p:sp>
      <p:sp>
        <p:nvSpPr>
          <p:cNvPr id="5124" name="Oval 3"/>
          <p:cNvSpPr>
            <a:spLocks noChangeArrowheads="1"/>
          </p:cNvSpPr>
          <p:nvPr/>
        </p:nvSpPr>
        <p:spPr bwMode="auto">
          <a:xfrm>
            <a:off x="3115203" y="4716299"/>
            <a:ext cx="3115202" cy="1151400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La tragedia,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comedia,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drama, </a:t>
            </a:r>
          </a:p>
          <a:p>
            <a:pPr algn="ctr" eaLnBrk="1">
              <a:buClrTx/>
              <a:buFontTx/>
              <a:buNone/>
            </a:pPr>
            <a:r>
              <a:rPr lang="es-MX" altLang="es-MX" sz="1693">
                <a:solidFill>
                  <a:srgbClr val="000000"/>
                </a:solidFill>
              </a:rPr>
              <a:t>entre otros.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3793200" y="1871400"/>
            <a:ext cx="1421703" cy="745200"/>
          </a:xfrm>
          <a:prstGeom prst="roundRect">
            <a:avLst>
              <a:gd name="adj" fmla="val 199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Que emite </a:t>
            </a:r>
          </a:p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su discurso </a:t>
            </a:r>
          </a:p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a través de</a:t>
            </a:r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>
            <a:off x="3724504" y="3767999"/>
            <a:ext cx="1760702" cy="609301"/>
          </a:xfrm>
          <a:prstGeom prst="roundRect">
            <a:avLst>
              <a:gd name="adj" fmla="val 241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Por medio </a:t>
            </a:r>
          </a:p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de manifestaciones </a:t>
            </a:r>
          </a:p>
          <a:p>
            <a:pPr algn="ctr" eaLnBrk="1">
              <a:buClrTx/>
              <a:buFontTx/>
              <a:buNone/>
            </a:pPr>
            <a:r>
              <a:rPr lang="es-MX" altLang="es-MX" sz="1317">
                <a:solidFill>
                  <a:srgbClr val="000000"/>
                </a:solidFill>
              </a:rPr>
              <a:t>tales como</a:t>
            </a:r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4469704" y="1735502"/>
            <a:ext cx="1493" cy="101550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>
            <a:off x="4538400" y="3632102"/>
            <a:ext cx="1493" cy="108419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</p:spTree>
    <p:extLst>
      <p:ext uri="{BB962C8B-B14F-4D97-AF65-F5344CB8AC3E}">
        <p14:creationId xmlns="" xmlns:p14="http://schemas.microsoft.com/office/powerpoint/2010/main" val="6061955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Tragicomedia o Drama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5842992" cy="4997152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Es una mezcla de los otros dos géneros.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Se retrata al ser humano tal como es.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Se presentan personajes de distintos estratos sociales . Incluso pueden aparecer dioses junto a humanos.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Hay episodios cómicos junto a otros trágicos.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Tiene un final feliz, por lo que se le considera </a:t>
            </a:r>
            <a:r>
              <a:rPr lang="es-CL" i="1" dirty="0" smtClean="0">
                <a:solidFill>
                  <a:schemeClr val="bg1"/>
                </a:solidFill>
              </a:rPr>
              <a:t>tragicomedia. </a:t>
            </a:r>
            <a:endParaRPr lang="es-CL" dirty="0" smtClean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/>
          <a:srcRect l="14086" r="12196" b="7380"/>
          <a:stretch/>
        </p:blipFill>
        <p:spPr>
          <a:xfrm>
            <a:off x="6335688" y="2132856"/>
            <a:ext cx="2808312" cy="35283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550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s-CL" dirty="0" smtClean="0"/>
              <a:t>Subgénero dramáticos menores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El auto sacramental, el entremés y el sainete.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60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s-CL" dirty="0" smtClean="0"/>
              <a:t>¿Qué son los subgéneros dramáticos menores?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es-CL" dirty="0" smtClean="0"/>
              <a:t>Se les llama así a pequeñas piezas teatrales con características específicas.</a:t>
            </a:r>
          </a:p>
          <a:p>
            <a:pPr algn="just"/>
            <a:r>
              <a:rPr lang="es-CL" dirty="0" smtClean="0"/>
              <a:t>Cada uno de estos subgéneros tiene relación con los subgéneros mayores.</a:t>
            </a:r>
          </a:p>
        </p:txBody>
      </p:sp>
    </p:spTree>
    <p:extLst>
      <p:ext uri="{BB962C8B-B14F-4D97-AF65-F5344CB8AC3E}">
        <p14:creationId xmlns="" xmlns:p14="http://schemas.microsoft.com/office/powerpoint/2010/main" val="30766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s-CL" dirty="0" smtClean="0"/>
              <a:t>El auto sacramental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s-CL" dirty="0" smtClean="0"/>
              <a:t>Obra religiosa desarrollada en un acto y escrita en verso.</a:t>
            </a:r>
          </a:p>
          <a:p>
            <a:pPr algn="just"/>
            <a:r>
              <a:rPr lang="es-CL" dirty="0" smtClean="0"/>
              <a:t>Desarrolla </a:t>
            </a:r>
            <a:r>
              <a:rPr lang="es-CL" dirty="0"/>
              <a:t>una acción en que intervienen personajes sobrenaturales o abstractos (irreales) como la fe, la gracia y el </a:t>
            </a:r>
            <a:r>
              <a:rPr lang="es-CL" dirty="0" smtClean="0"/>
              <a:t>pecado.</a:t>
            </a:r>
          </a:p>
          <a:p>
            <a:pPr algn="just"/>
            <a:r>
              <a:rPr lang="es-CL" dirty="0"/>
              <a:t>Su finalidad era adoctrinar al público en los sacramentos de la religión católica (especialmente en la Eucaristía). </a:t>
            </a:r>
          </a:p>
          <a:p>
            <a:pPr algn="just"/>
            <a:r>
              <a:rPr lang="es-CL" dirty="0" smtClean="0"/>
              <a:t>Ejemplo: </a:t>
            </a:r>
            <a:r>
              <a:rPr lang="es-CL" i="1" dirty="0" smtClean="0"/>
              <a:t>El</a:t>
            </a:r>
            <a:r>
              <a:rPr lang="es-CL" dirty="0"/>
              <a:t> </a:t>
            </a:r>
            <a:r>
              <a:rPr lang="es-CL" i="1" dirty="0"/>
              <a:t>Gran teatro del mundo</a:t>
            </a:r>
            <a:r>
              <a:rPr lang="es-CL" dirty="0"/>
              <a:t>,</a:t>
            </a:r>
            <a:r>
              <a:rPr lang="es-CL" b="1" dirty="0"/>
              <a:t> </a:t>
            </a:r>
            <a:r>
              <a:rPr lang="es-CL" dirty="0"/>
              <a:t>de Pedro Calderón de la Barca.</a:t>
            </a:r>
          </a:p>
        </p:txBody>
      </p:sp>
    </p:spTree>
    <p:extLst>
      <p:ext uri="{BB962C8B-B14F-4D97-AF65-F5344CB8AC3E}">
        <p14:creationId xmlns="" xmlns:p14="http://schemas.microsoft.com/office/powerpoint/2010/main" val="313739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s-CL" dirty="0" smtClean="0"/>
              <a:t>El entremés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rgbClr val="FFFF66"/>
          </a:solidFill>
        </p:spPr>
        <p:txBody>
          <a:bodyPr/>
          <a:lstStyle/>
          <a:p>
            <a:pPr algn="just"/>
            <a:r>
              <a:rPr lang="es-CL" dirty="0"/>
              <a:t>Es un acto cómico corto referido a un asunto de carácter </a:t>
            </a:r>
            <a:r>
              <a:rPr lang="es-CL" dirty="0" smtClean="0"/>
              <a:t>popular.</a:t>
            </a:r>
          </a:p>
          <a:p>
            <a:r>
              <a:rPr lang="es-CL" dirty="0" smtClean="0"/>
              <a:t> Se </a:t>
            </a:r>
            <a:r>
              <a:rPr lang="es-CL" dirty="0"/>
              <a:t>representa en los entreactos de la obra principal. </a:t>
            </a:r>
            <a:endParaRPr lang="es-CL" dirty="0" smtClean="0"/>
          </a:p>
          <a:p>
            <a:r>
              <a:rPr lang="es-CL" dirty="0" smtClean="0"/>
              <a:t>Sus personajes tienen un cierto grado de complejidad.</a:t>
            </a:r>
          </a:p>
          <a:p>
            <a:r>
              <a:rPr lang="es-CL" dirty="0" smtClean="0"/>
              <a:t>Ejemplo: </a:t>
            </a:r>
            <a:r>
              <a:rPr lang="es-CL" i="1" dirty="0" smtClean="0"/>
              <a:t>El cueva de Salamanca</a:t>
            </a:r>
            <a:r>
              <a:rPr lang="es-CL" dirty="0" smtClean="0"/>
              <a:t>, </a:t>
            </a:r>
            <a:r>
              <a:rPr lang="es-CL" dirty="0"/>
              <a:t>de Miguel de Cervantes.</a:t>
            </a:r>
          </a:p>
        </p:txBody>
      </p:sp>
    </p:spTree>
    <p:extLst>
      <p:ext uri="{BB962C8B-B14F-4D97-AF65-F5344CB8AC3E}">
        <p14:creationId xmlns="" xmlns:p14="http://schemas.microsoft.com/office/powerpoint/2010/main" val="28236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CL" dirty="0" smtClean="0"/>
              <a:t>El sainete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s-CL" dirty="0"/>
              <a:t>Es una corta pieza teatral de carácter burlesco, que refleja tipos y costumbres </a:t>
            </a:r>
            <a:r>
              <a:rPr lang="es-CL" dirty="0" smtClean="0"/>
              <a:t>populares. </a:t>
            </a:r>
          </a:p>
        </p:txBody>
      </p:sp>
    </p:spTree>
    <p:extLst>
      <p:ext uri="{BB962C8B-B14F-4D97-AF65-F5344CB8AC3E}">
        <p14:creationId xmlns="" xmlns:p14="http://schemas.microsoft.com/office/powerpoint/2010/main" val="97159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s-CL" dirty="0" smtClean="0"/>
              <a:t>Subgéneros menores y otras artes escénicas</a:t>
            </a:r>
            <a:endParaRPr lang="es-CL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El ballet clásico, la comedia musical y la ópera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67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ballet clásico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4745"/>
            <a:ext cx="8291264" cy="1800200"/>
          </a:xfrm>
          <a:solidFill>
            <a:srgbClr val="FFFF66"/>
          </a:solidFill>
        </p:spPr>
        <p:txBody>
          <a:bodyPr/>
          <a:lstStyle/>
          <a:p>
            <a:pPr algn="just"/>
            <a:r>
              <a:rPr lang="es-CL" dirty="0"/>
              <a:t>Es la representación de un argumento por medio de la danza y música</a:t>
            </a:r>
            <a:r>
              <a:rPr lang="es-CL" dirty="0" smtClean="0"/>
              <a:t>.</a:t>
            </a:r>
          </a:p>
          <a:p>
            <a:pPr algn="just"/>
            <a:r>
              <a:rPr lang="es-CL" dirty="0" err="1" smtClean="0"/>
              <a:t>Ejmeplo</a:t>
            </a:r>
            <a:r>
              <a:rPr lang="es-CL" dirty="0" smtClean="0"/>
              <a:t>: El Lago de los Cisnes, </a:t>
            </a:r>
            <a:r>
              <a:rPr lang="es-CL" dirty="0"/>
              <a:t>E</a:t>
            </a:r>
            <a:r>
              <a:rPr lang="es-CL" dirty="0" smtClean="0"/>
              <a:t>l Cascanueces.</a:t>
            </a:r>
            <a:endParaRPr lang="es-CL" dirty="0"/>
          </a:p>
        </p:txBody>
      </p:sp>
      <p:pic>
        <p:nvPicPr>
          <p:cNvPr id="23554" name="Picture 2" descr="http://www.eluniversal.com.co/sites/default/files/201201/imagen/22ballet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96952"/>
            <a:ext cx="5472608" cy="3700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7179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La comedia musical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296" y="1268761"/>
            <a:ext cx="8247504" cy="206148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CL" sz="3000" dirty="0"/>
              <a:t>Pieza teatral procedente de Estados Unidos, compuesta por diálogos, números musicales y danzas</a:t>
            </a:r>
            <a:r>
              <a:rPr lang="es-CL" sz="3000" dirty="0" smtClean="0"/>
              <a:t>.</a:t>
            </a:r>
          </a:p>
          <a:p>
            <a:pPr algn="just"/>
            <a:r>
              <a:rPr lang="es-CL" sz="3000" dirty="0" smtClean="0"/>
              <a:t>Ejemplo: </a:t>
            </a:r>
            <a:r>
              <a:rPr lang="es-CL" sz="3000" dirty="0" err="1" smtClean="0"/>
              <a:t>Cats</a:t>
            </a:r>
            <a:r>
              <a:rPr lang="es-CL" sz="3000" dirty="0" smtClean="0"/>
              <a:t>, </a:t>
            </a:r>
            <a:r>
              <a:rPr lang="es-CL" sz="3000" dirty="0" err="1" smtClean="0"/>
              <a:t>Hairspray</a:t>
            </a:r>
            <a:r>
              <a:rPr lang="es-CL" sz="3000" dirty="0" smtClean="0"/>
              <a:t>, Chicago.</a:t>
            </a:r>
            <a:endParaRPr lang="es-CL" sz="3000" dirty="0"/>
          </a:p>
        </p:txBody>
      </p:sp>
      <p:pic>
        <p:nvPicPr>
          <p:cNvPr id="24578" name="Picture 2" descr="http://2.bp.blogspot.com/-JHJZtCFkFBk/UZzBmK0xMPI/AAAAAAAAAy8/WH92JVL2yBc/s1600/DSC007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429000"/>
            <a:ext cx="6192688" cy="3380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829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856"/>
            <a:ext cx="8229600" cy="910208"/>
          </a:xfrm>
        </p:spPr>
        <p:txBody>
          <a:bodyPr/>
          <a:lstStyle/>
          <a:p>
            <a:r>
              <a:rPr lang="es-CL" dirty="0" smtClean="0"/>
              <a:t>La ópera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938064"/>
            <a:ext cx="8147248" cy="36430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s-CL" dirty="0"/>
              <a:t>Es un drama musical cantado por los </a:t>
            </a:r>
            <a:r>
              <a:rPr lang="es-CL" dirty="0" smtClean="0"/>
              <a:t>actores.</a:t>
            </a:r>
          </a:p>
          <a:p>
            <a:pPr algn="just"/>
            <a:r>
              <a:rPr lang="es-CL" dirty="0" smtClean="0"/>
              <a:t>Puede </a:t>
            </a:r>
            <a:r>
              <a:rPr lang="es-CL" dirty="0"/>
              <a:t>ser trágica o </a:t>
            </a:r>
            <a:r>
              <a:rPr lang="es-CL" dirty="0" smtClean="0"/>
              <a:t>cómica.</a:t>
            </a:r>
          </a:p>
          <a:p>
            <a:pPr algn="just"/>
            <a:r>
              <a:rPr lang="es-CL" dirty="0" smtClean="0"/>
              <a:t>Ejemplos: La </a:t>
            </a:r>
            <a:r>
              <a:rPr lang="es-CL" dirty="0" err="1"/>
              <a:t>Traviata</a:t>
            </a:r>
            <a:r>
              <a:rPr lang="es-CL" dirty="0"/>
              <a:t> </a:t>
            </a:r>
            <a:r>
              <a:rPr lang="es-CL" dirty="0" smtClean="0"/>
              <a:t>y </a:t>
            </a:r>
            <a:r>
              <a:rPr lang="es-CL" dirty="0" err="1" smtClean="0"/>
              <a:t>Rigoletto</a:t>
            </a:r>
            <a:r>
              <a:rPr lang="es-CL" dirty="0"/>
              <a:t>, por Giuseppe </a:t>
            </a:r>
            <a:r>
              <a:rPr lang="es-CL" dirty="0" smtClean="0"/>
              <a:t>Verdi; El </a:t>
            </a:r>
            <a:r>
              <a:rPr lang="es-CL" dirty="0"/>
              <a:t>barbero de Sevilla, de Joaquín Rossini. En </a:t>
            </a:r>
            <a:r>
              <a:rPr lang="es-CL" dirty="0" smtClean="0"/>
              <a:t>Alemania, Tristán </a:t>
            </a:r>
            <a:r>
              <a:rPr lang="es-CL" dirty="0"/>
              <a:t>e Isolda y Parsifal, de Richard Wagner. En Francia, Carmen, de Georges </a:t>
            </a:r>
            <a:r>
              <a:rPr lang="es-CL" dirty="0" err="1"/>
              <a:t>Bizet</a:t>
            </a:r>
            <a:r>
              <a:rPr lang="es-CL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/>
          <a:srcRect b="5357"/>
          <a:stretch/>
        </p:blipFill>
        <p:spPr>
          <a:xfrm>
            <a:off x="2123728" y="3501008"/>
            <a:ext cx="4536504" cy="3006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003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69094" y="1176976"/>
            <a:ext cx="7716323" cy="1016995"/>
          </a:xfrm>
          <a:solidFill>
            <a:srgbClr val="FFC000"/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¿Qué es el Género Dramático?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1344" y="2937677"/>
            <a:ext cx="7084621" cy="3094295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26415" rIns="91440" bIns="45720" rtlCol="0">
            <a:normAutofit/>
          </a:bodyPr>
          <a:lstStyle/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Formas de creación artístico-literaria.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Escrita para ser representada, por actores, sobre un escenario, frente a un público.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Puede escribirse en prosa o en verso.</a:t>
            </a:r>
          </a:p>
          <a:p>
            <a:pPr marL="404701" indent="-304646" algn="just">
              <a:buSzPct val="45000"/>
              <a:buNone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endParaRPr lang="es-MX" altLang="es-MX" sz="3010" dirty="0"/>
          </a:p>
        </p:txBody>
      </p:sp>
    </p:spTree>
    <p:extLst>
      <p:ext uri="{BB962C8B-B14F-4D97-AF65-F5344CB8AC3E}">
        <p14:creationId xmlns="" xmlns:p14="http://schemas.microsoft.com/office/powerpoint/2010/main" val="214322359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13838" y="188640"/>
            <a:ext cx="7716323" cy="1016995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¿Qué es la obra teatral?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4816800" cy="4545903"/>
          </a:xfrm>
          <a:solidFill>
            <a:srgbClr val="92D050"/>
          </a:solidFill>
        </p:spPr>
        <p:txBody>
          <a:bodyPr vert="horz" lIns="91440" tIns="26415" rIns="91440" bIns="45720" rtlCol="0">
            <a:normAutofit fontScale="92500" lnSpcReduction="10000"/>
          </a:bodyPr>
          <a:lstStyle/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Montaje o puesta en escena de la obra dramática.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Da vida al texto literario.</a:t>
            </a:r>
          </a:p>
          <a:p>
            <a:pPr marL="404701" indent="-304646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La representación implica una serie de variables extraliterarias que ayudan a su materialización: maquillaje, vestuario, actores, iluminación, escenografía, música, dirección, etc.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2060848"/>
            <a:ext cx="3781658" cy="31683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8861289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4104456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L" dirty="0" smtClean="0"/>
              <a:t>¿y la obra dramática?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s-CL" dirty="0"/>
              <a:t>M</a:t>
            </a:r>
            <a:r>
              <a:rPr lang="es-CL" dirty="0" smtClean="0"/>
              <a:t>undo ficticio que llega al lector-espectador mediante el diálogo.</a:t>
            </a:r>
          </a:p>
          <a:p>
            <a:r>
              <a:rPr lang="es-CL" dirty="0"/>
              <a:t>P</a:t>
            </a:r>
            <a:r>
              <a:rPr lang="es-CL" dirty="0" smtClean="0"/>
              <a:t>ermite el desarrollo de la historia. </a:t>
            </a:r>
          </a:p>
          <a:p>
            <a:r>
              <a:rPr lang="es-CL" dirty="0" smtClean="0"/>
              <a:t>Escrita para ser representada en un escenario ante un público. </a:t>
            </a: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404663"/>
            <a:ext cx="4355976" cy="57214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219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Vemos las diferencias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24935926"/>
              </p:ext>
            </p:extLst>
          </p:nvPr>
        </p:nvGraphicFramePr>
        <p:xfrm>
          <a:off x="457200" y="1600200"/>
          <a:ext cx="8229600" cy="4787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48637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Obra dramática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Obra teatral</a:t>
                      </a:r>
                      <a:endParaRPr lang="es-CL" sz="2400" dirty="0"/>
                    </a:p>
                  </a:txBody>
                  <a:tcPr/>
                </a:tc>
              </a:tr>
              <a:tr h="946963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Creación ficticia de</a:t>
                      </a:r>
                      <a:r>
                        <a:rPr lang="es-CL" sz="2200" baseline="0" dirty="0" smtClean="0"/>
                        <a:t> un dramaturgo.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Puesta en escena</a:t>
                      </a:r>
                      <a:r>
                        <a:rPr lang="es-CL" sz="2200" baseline="0" dirty="0" smtClean="0"/>
                        <a:t> a cargo de un director teatral.</a:t>
                      </a:r>
                      <a:endParaRPr lang="es-CL" sz="2200" dirty="0"/>
                    </a:p>
                  </a:txBody>
                  <a:tcPr/>
                </a:tc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Pertenece al ámbito de lo literario.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Pertenece al ámbito de lo teatral.</a:t>
                      </a:r>
                      <a:endParaRPr lang="es-CL" sz="2200" dirty="0"/>
                    </a:p>
                  </a:txBody>
                  <a:tcPr/>
                </a:tc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Escrita.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Oral.</a:t>
                      </a:r>
                      <a:endParaRPr lang="es-CL" sz="2200" dirty="0"/>
                    </a:p>
                  </a:txBody>
                  <a:tcPr/>
                </a:tc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Receptor:</a:t>
                      </a:r>
                      <a:r>
                        <a:rPr lang="es-CL" sz="2200" baseline="0" dirty="0" smtClean="0"/>
                        <a:t> lector.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Receptor: espectador.</a:t>
                      </a:r>
                      <a:endParaRPr lang="es-CL" sz="2200" dirty="0"/>
                    </a:p>
                  </a:txBody>
                  <a:tcPr/>
                </a:tc>
              </a:tr>
              <a:tr h="946963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El lector la reconstruye, por medio de su imaginación,</a:t>
                      </a:r>
                      <a:r>
                        <a:rPr lang="es-CL" sz="2200" baseline="0" dirty="0" smtClean="0"/>
                        <a:t> a partir del texto.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El espectador no participa de la representación.</a:t>
                      </a:r>
                      <a:endParaRPr lang="es-CL" sz="2200" dirty="0"/>
                    </a:p>
                  </a:txBody>
                  <a:tcPr/>
                </a:tc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Personajes.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Actores.</a:t>
                      </a:r>
                      <a:endParaRPr lang="es-CL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8030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31840" y="274638"/>
            <a:ext cx="555496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L" dirty="0" smtClean="0"/>
              <a:t>Características de la obra dramática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6056" y="1916832"/>
            <a:ext cx="3898776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CL" dirty="0" smtClean="0"/>
              <a:t>Conflicto dramático</a:t>
            </a:r>
          </a:p>
          <a:p>
            <a:endParaRPr lang="es-CL" dirty="0" smtClean="0"/>
          </a:p>
          <a:p>
            <a:r>
              <a:rPr lang="es-CL" dirty="0" smtClean="0"/>
              <a:t>Lenguaje dramático</a:t>
            </a:r>
          </a:p>
          <a:p>
            <a:endParaRPr lang="es-CL" dirty="0" smtClean="0"/>
          </a:p>
          <a:p>
            <a:r>
              <a:rPr lang="es-CL" dirty="0" smtClean="0"/>
              <a:t>Virtualidad teatral</a:t>
            </a:r>
            <a:endParaRPr lang="es-CL" dirty="0"/>
          </a:p>
        </p:txBody>
      </p:sp>
      <p:pic>
        <p:nvPicPr>
          <p:cNvPr id="4" name="Picture 2" descr="https://encrypted-tbn2.google.com/images?q=tbn:ANd9GcTYqEGRwkyVyBAw3BtptxyNsne9cuFWyOJSrLEjw5GLKHLqlMDFQ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56" y="1196752"/>
            <a:ext cx="5022766" cy="48278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401306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Conflicto dramático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CL" dirty="0"/>
              <a:t>C</a:t>
            </a:r>
            <a:r>
              <a:rPr lang="es-CL" dirty="0" smtClean="0"/>
              <a:t>onflicto entre fuerzas opuestas.</a:t>
            </a:r>
          </a:p>
          <a:p>
            <a:pPr algn="just"/>
            <a:r>
              <a:rPr lang="es-CL" dirty="0" smtClean="0"/>
              <a:t>Ambas fuerzas son representadas por los personajes.</a:t>
            </a:r>
          </a:p>
          <a:p>
            <a:pPr algn="just"/>
            <a:r>
              <a:rPr lang="es-CL" dirty="0" smtClean="0"/>
              <a:t>Los personajes intentan anularse dramáticamente.</a:t>
            </a:r>
          </a:p>
          <a:p>
            <a:pPr algn="just"/>
            <a:r>
              <a:rPr lang="es-CL" dirty="0" smtClean="0"/>
              <a:t>Relación que se basa en la lucha: protagonista vs. antagonista. </a:t>
            </a:r>
          </a:p>
        </p:txBody>
      </p:sp>
      <p:pic>
        <p:nvPicPr>
          <p:cNvPr id="2050" name="Picture 2" descr="https://encrypted-tbn1.google.com/images?q=tbn:ANd9GcQCFcILok3oXZ1b1z0a5a4iiBiycl6-G7jQmo7nBJtDV73WrB6Z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869160"/>
            <a:ext cx="2705100" cy="16954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1217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1439</Words>
  <Application>Microsoft Office PowerPoint</Application>
  <PresentationFormat>Presentación en pantalla (4:3)</PresentationFormat>
  <Paragraphs>200</Paragraphs>
  <Slides>39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Tema de Office</vt:lpstr>
      <vt:lpstr>Género dramático</vt:lpstr>
      <vt:lpstr>Diapositiva 2</vt:lpstr>
      <vt:lpstr>Diapositiva 3</vt:lpstr>
      <vt:lpstr>¿Qué es el Género Dramático?</vt:lpstr>
      <vt:lpstr>¿Qué es la obra teatral?</vt:lpstr>
      <vt:lpstr>¿y la obra dramática?</vt:lpstr>
      <vt:lpstr>Vemos las diferencias</vt:lpstr>
      <vt:lpstr>Características de la obra dramática</vt:lpstr>
      <vt:lpstr>Conflicto dramático</vt:lpstr>
      <vt:lpstr>Diapositiva 10</vt:lpstr>
      <vt:lpstr>Lenguaje dramático</vt:lpstr>
      <vt:lpstr>Manifestaciones del Lenguaje Dramático</vt:lpstr>
      <vt:lpstr>Aparte</vt:lpstr>
      <vt:lpstr>Virtualidad teatral</vt:lpstr>
      <vt:lpstr>Personajes</vt:lpstr>
      <vt:lpstr>Tipos de personajes</vt:lpstr>
      <vt:lpstr>Instancias dramáticas</vt:lpstr>
      <vt:lpstr>Instancias dramáticas</vt:lpstr>
      <vt:lpstr>Instancias dramáticas</vt:lpstr>
      <vt:lpstr>Elementos técnicos de la obra dramática</vt:lpstr>
      <vt:lpstr>Elementos técnicos del texto dramático</vt:lpstr>
      <vt:lpstr>Elementos técnicos del texto dramático</vt:lpstr>
      <vt:lpstr>Elementos técnicos que apoyan el lenguaje dramático</vt:lpstr>
      <vt:lpstr>Acotaciones o didascalias</vt:lpstr>
      <vt:lpstr>Diapositiva 25</vt:lpstr>
      <vt:lpstr>Subgéneros Dramáticos Mayores</vt:lpstr>
      <vt:lpstr>Tragedia</vt:lpstr>
      <vt:lpstr>Diapositiva 28</vt:lpstr>
      <vt:lpstr>Comedia</vt:lpstr>
      <vt:lpstr>Tragicomedia o Drama</vt:lpstr>
      <vt:lpstr>Subgénero dramáticos menores</vt:lpstr>
      <vt:lpstr>¿Qué son los subgéneros dramáticos menores?</vt:lpstr>
      <vt:lpstr>El auto sacramental</vt:lpstr>
      <vt:lpstr>El entremés</vt:lpstr>
      <vt:lpstr>El sainete</vt:lpstr>
      <vt:lpstr>Subgéneros menores y otras artes escénicas</vt:lpstr>
      <vt:lpstr>El ballet clásico</vt:lpstr>
      <vt:lpstr>La comedia musical</vt:lpstr>
      <vt:lpstr>La ópera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Género dramático</dc:title>
  <dc:creator>Lore</dc:creator>
  <cp:lastModifiedBy>Gateway</cp:lastModifiedBy>
  <cp:revision>36</cp:revision>
  <dcterms:created xsi:type="dcterms:W3CDTF">2012-06-04T02:34:37Z</dcterms:created>
  <dcterms:modified xsi:type="dcterms:W3CDTF">2020-09-12T17:40:09Z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648315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