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Default ContentType="image/png" Extension="png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Default ContentType="image/gif" Extension="gif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644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C2EE-E861-4DC7-96B9-0E3F0B9E0961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305E-0D31-4613-B619-642D8A62100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C2EE-E861-4DC7-96B9-0E3F0B9E0961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305E-0D31-4613-B619-642D8A62100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C2EE-E861-4DC7-96B9-0E3F0B9E0961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305E-0D31-4613-B619-642D8A62100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C2EE-E861-4DC7-96B9-0E3F0B9E0961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305E-0D31-4613-B619-642D8A62100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C2EE-E861-4DC7-96B9-0E3F0B9E0961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305E-0D31-4613-B619-642D8A62100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C2EE-E861-4DC7-96B9-0E3F0B9E0961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305E-0D31-4613-B619-642D8A62100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C2EE-E861-4DC7-96B9-0E3F0B9E0961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305E-0D31-4613-B619-642D8A62100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C2EE-E861-4DC7-96B9-0E3F0B9E0961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305E-0D31-4613-B619-642D8A62100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C2EE-E861-4DC7-96B9-0E3F0B9E0961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305E-0D31-4613-B619-642D8A62100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C2EE-E861-4DC7-96B9-0E3F0B9E0961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305E-0D31-4613-B619-642D8A62100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C2EE-E861-4DC7-96B9-0E3F0B9E0961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B305E-0D31-4613-B619-642D8A62100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4C2EE-E861-4DC7-96B9-0E3F0B9E0961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B305E-0D31-4613-B619-642D8A62100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 ?><Relationships xmlns="http://schemas.openxmlformats.org/package/2006/relationships"><Relationship Id="rId3" Target="../media/image19.jpeg" Type="http://schemas.openxmlformats.org/officeDocument/2006/relationships/image"/><Relationship Id="rId2" Target="../media/image1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<Relationships xmlns="http://schemas.openxmlformats.org/package/2006/relationships"><Relationship Id="rId3" Target="../media/image4.pn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8" Target="../media/image11.gif" Type="http://schemas.openxmlformats.org/officeDocument/2006/relationships/image"/><Relationship Id="rId3" Target="../media/image6.jpeg" Type="http://schemas.openxmlformats.org/officeDocument/2006/relationships/image"/><Relationship Id="rId7" Target="../media/image10.gif" Type="http://schemas.openxmlformats.org/officeDocument/2006/relationships/image"/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9.jpeg" Type="http://schemas.openxmlformats.org/officeDocument/2006/relationships/image"/><Relationship Id="rId5" Target="../media/image8.jpeg" Type="http://schemas.openxmlformats.org/officeDocument/2006/relationships/image"/><Relationship Id="rId4" Target="../media/image7.jpeg" Type="http://schemas.openxmlformats.org/officeDocument/2006/relationships/image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071546"/>
            <a:ext cx="9144000" cy="5786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1142985"/>
            <a:ext cx="7772400" cy="714380"/>
          </a:xfrm>
          <a:solidFill>
            <a:srgbClr val="92D050"/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s-CL" dirty="0" smtClean="0"/>
              <a:t>Sistema reproductor humano</a:t>
            </a:r>
            <a:endParaRPr lang="es-CL" dirty="0"/>
          </a:p>
        </p:txBody>
      </p:sp>
      <p:sp>
        <p:nvSpPr>
          <p:cNvPr id="9220" name="AutoShape 4" descr="Aparato Reproductor Masculino: funciones y característic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9222" name="AutoShape 6" descr="▷ SISTEMA REPRODUCTOR [ Funciones &amp; Partes &amp; Caracteristicas ]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9224" name="AutoShape 8" descr="▷ SISTEMA REPRODUCTOR [ Funciones &amp; Partes &amp; Caracteristicas ]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7" name="6 CuadroTexto"/>
          <p:cNvSpPr txBox="1"/>
          <p:nvPr/>
        </p:nvSpPr>
        <p:spPr>
          <a:xfrm>
            <a:off x="0" y="0"/>
            <a:ext cx="8429652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600" b="1" dirty="0" smtClean="0"/>
              <a:t>OBJETIVO: </a:t>
            </a:r>
          </a:p>
          <a:p>
            <a:pPr algn="just"/>
            <a:r>
              <a:rPr lang="es-CL" sz="1600" b="1" dirty="0" smtClean="0"/>
              <a:t>- Recordar las  etapas del desarrollo humano y la función de órganos del sistema reproductor.</a:t>
            </a:r>
          </a:p>
          <a:p>
            <a:pPr algn="just"/>
            <a:r>
              <a:rPr lang="es-CL" sz="1600" b="1" dirty="0" smtClean="0"/>
              <a:t>- Conocer la principales características de los gametos femeninos y masculinos.  </a:t>
            </a:r>
            <a:endParaRPr lang="es-CL" sz="16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7429520" y="5929330"/>
            <a:ext cx="1714480" cy="738664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400" b="1" dirty="0" smtClean="0"/>
              <a:t>COPIAR EL OBJETIVO Y TÍTULO  EN EL CUADERNO.</a:t>
            </a:r>
            <a:endParaRPr lang="es-CL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just"/>
            <a:r>
              <a:rPr lang="es-CL" sz="2000" b="1" dirty="0" smtClean="0"/>
              <a:t>ACTIVIDAD Nº1: Une </a:t>
            </a:r>
            <a:r>
              <a:rPr lang="es-CL" sz="2000" b="1" dirty="0"/>
              <a:t>cada órgano de los sistemas reproductores femenino y masculino </a:t>
            </a:r>
            <a:r>
              <a:rPr lang="es-CL" sz="2000" b="1" dirty="0" smtClean="0"/>
              <a:t>con la </a:t>
            </a:r>
            <a:r>
              <a:rPr lang="es-CL" sz="2000" b="1" dirty="0"/>
              <a:t>función que </a:t>
            </a:r>
            <a:r>
              <a:rPr lang="es-CL" sz="2000" b="1" dirty="0" smtClean="0"/>
              <a:t>cumple (Desarrolla esta actividad en tu cuaderno)</a:t>
            </a:r>
            <a:endParaRPr lang="es-CL" sz="2000" b="1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142984"/>
            <a:ext cx="8105832" cy="492922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4884927" cy="461665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r>
              <a:rPr lang="es-CL" sz="2400" b="1" dirty="0"/>
              <a:t>Los gametos femeninos y masculinos</a:t>
            </a:r>
            <a:endParaRPr lang="es-CL" sz="2400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0" y="928670"/>
          <a:ext cx="9144000" cy="59121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0"/>
                <a:gridCol w="4572000"/>
              </a:tblGrid>
              <a:tr h="547691">
                <a:tc>
                  <a:txBody>
                    <a:bodyPr/>
                    <a:lstStyle/>
                    <a:p>
                      <a:pPr algn="ctr"/>
                      <a:r>
                        <a:rPr lang="es-CL" b="1" dirty="0" smtClean="0"/>
                        <a:t>OVOCITO</a:t>
                      </a:r>
                      <a:endParaRPr lang="es-CL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b="1" dirty="0" smtClean="0"/>
                        <a:t>ESPERMATOZOIDE</a:t>
                      </a:r>
                      <a:endParaRPr lang="es-CL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47691">
                <a:tc>
                  <a:txBody>
                    <a:bodyPr/>
                    <a:lstStyle/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endParaRPr lang="es-CL" dirty="0" smtClean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</a:tr>
              <a:tr h="547691">
                <a:tc>
                  <a:txBody>
                    <a:bodyPr/>
                    <a:lstStyle/>
                    <a:p>
                      <a:pPr algn="just"/>
                      <a:r>
                        <a:rPr lang="es-CL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1.- Forma esférica.</a:t>
                      </a:r>
                    </a:p>
                    <a:p>
                      <a:pPr algn="just"/>
                      <a:r>
                        <a:rPr lang="es-CL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2.- Se forman y maduran por medio de un proceso llamado </a:t>
                      </a:r>
                      <a:r>
                        <a:rPr lang="es-CL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ovogénesis</a:t>
                      </a:r>
                      <a:r>
                        <a:rPr lang="es-CL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que se inicia antes del nacimiento de cada mujer.</a:t>
                      </a:r>
                    </a:p>
                    <a:p>
                      <a:pPr algn="just"/>
                      <a:r>
                        <a:rPr lang="es-CL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3.- Al nacer, cada ovario cuenta con un número limitado de ovocitos, que en la pubertad comenzarán a liberarse y completar su maduración uno por uno mediante un proceso conocido como ovulación, que se produce mes a mes. </a:t>
                      </a:r>
                    </a:p>
                    <a:p>
                      <a:pPr algn="just"/>
                      <a:r>
                        <a:rPr lang="es-CL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4.- No tiene la capacidad de desplazarse por sí mismo.</a:t>
                      </a:r>
                    </a:p>
                    <a:p>
                      <a:pPr algn="just"/>
                      <a:r>
                        <a:rPr lang="es-CL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5.- Desde que es liberado por el ovario, el ovocito permanece fértil unas 24 horas, y si en ese tiempo no es fecundado, se produce la menstruación</a:t>
                      </a:r>
                      <a:r>
                        <a:rPr lang="es-CL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L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1.- Forma alargada.</a:t>
                      </a:r>
                    </a:p>
                    <a:p>
                      <a:pPr algn="just"/>
                      <a:r>
                        <a:rPr lang="es-CL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2.- Son mucho más numerosos y a la vez más pequeños que los ovocitos, que pueden llegar a ser 500 veces más grandes que un espermatozoide.</a:t>
                      </a:r>
                    </a:p>
                    <a:p>
                      <a:pPr algn="just"/>
                      <a:r>
                        <a:rPr lang="es-CL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3.- Estos gametos masculinos se forman en un proceso llamado </a:t>
                      </a:r>
                      <a:r>
                        <a:rPr lang="es-CL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espermatogénesis</a:t>
                      </a:r>
                      <a:r>
                        <a:rPr lang="es-CL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que a diferencia de la ovogénesis, comienza en la pubertad y continúa durante toda la vida.</a:t>
                      </a:r>
                    </a:p>
                    <a:p>
                      <a:pPr algn="just"/>
                      <a:r>
                        <a:rPr lang="es-CL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4.- Después de ser producidos en los testículos, los espermatozoides se desplazan al epidídimo, donde</a:t>
                      </a:r>
                    </a:p>
                    <a:p>
                      <a:pPr algn="just"/>
                      <a:r>
                        <a:rPr lang="es-CL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 almacenan y adquieren mayor movilidad. En el epidídimo los espermatozoides permanecen por un período aproximado de cuatro semanas, tiempo durante el cual maduran alcanzando la forma y estructuras definitivas</a:t>
                      </a:r>
                      <a:endParaRPr lang="es-CL" sz="105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643050"/>
            <a:ext cx="303272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8" y="1571612"/>
            <a:ext cx="2085901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CuadroTexto"/>
          <p:cNvSpPr txBox="1"/>
          <p:nvPr/>
        </p:nvSpPr>
        <p:spPr>
          <a:xfrm>
            <a:off x="6715140" y="0"/>
            <a:ext cx="2428860" cy="52322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400" b="1" dirty="0" smtClean="0"/>
              <a:t>COPIA TODO EN EL CUADERNO</a:t>
            </a:r>
            <a:endParaRPr lang="es-CL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just"/>
            <a:r>
              <a:rPr lang="es-CL" sz="2000" b="1" dirty="0" smtClean="0"/>
              <a:t>ACTIVIDAD Nº2: </a:t>
            </a:r>
            <a:r>
              <a:rPr lang="es-CL" sz="2000" b="1" dirty="0"/>
              <a:t>Une cada gónada con su respectivo gameto y sus características </a:t>
            </a:r>
            <a:r>
              <a:rPr lang="es-CL" sz="2000" b="1" dirty="0" smtClean="0"/>
              <a:t>(Desarrolla esta actividad en tu cuaderno)</a:t>
            </a:r>
            <a:endParaRPr lang="es-CL" sz="2000" b="1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928670"/>
            <a:ext cx="8561898" cy="23574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5 CuadroTexto"/>
          <p:cNvSpPr txBox="1"/>
          <p:nvPr/>
        </p:nvSpPr>
        <p:spPr>
          <a:xfrm>
            <a:off x="1285852" y="5143512"/>
            <a:ext cx="6643702" cy="707886"/>
          </a:xfrm>
          <a:prstGeom prst="rect">
            <a:avLst/>
          </a:prstGeom>
          <a:solidFill>
            <a:srgbClr val="FFFF99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2000" b="1" dirty="0" smtClean="0"/>
              <a:t> No es necesario que me envíes la actividad realizada, cuando la tengas lista solicítame la corrección al correo.</a:t>
            </a:r>
            <a:endParaRPr lang="es-CL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0" y="0"/>
            <a:ext cx="7572396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CL" b="1" dirty="0" smtClean="0"/>
              <a:t>RECORDEMOS ALGUNAS COSAS IMPORTANTES…..</a:t>
            </a:r>
            <a:endParaRPr lang="es-CL" b="1" dirty="0"/>
          </a:p>
        </p:txBody>
      </p:sp>
      <p:sp>
        <p:nvSpPr>
          <p:cNvPr id="6" name="5 Rectángulo"/>
          <p:cNvSpPr/>
          <p:nvPr/>
        </p:nvSpPr>
        <p:spPr>
          <a:xfrm>
            <a:off x="0" y="571480"/>
            <a:ext cx="9144000" cy="19389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CL" sz="2000" b="1" dirty="0"/>
              <a:t>Los seres humanos a lo largo de la vida experimentamos cambios, siendo </a:t>
            </a:r>
            <a:r>
              <a:rPr lang="es-CL" sz="2000" b="1" dirty="0" smtClean="0"/>
              <a:t>los más </a:t>
            </a:r>
            <a:r>
              <a:rPr lang="es-CL" sz="2000" b="1" dirty="0"/>
              <a:t>evidentes los físicos, que se observan en las variaciones de la </a:t>
            </a:r>
            <a:r>
              <a:rPr lang="es-CL" sz="2000" b="1" dirty="0" smtClean="0"/>
              <a:t>estatura y </a:t>
            </a:r>
            <a:r>
              <a:rPr lang="es-CL" sz="2000" b="1" dirty="0"/>
              <a:t>de la masa corporal y en las modificaciones de los rasgos faciales</a:t>
            </a:r>
            <a:r>
              <a:rPr lang="es-CL" sz="2000" b="1" dirty="0" smtClean="0"/>
              <a:t>. </a:t>
            </a:r>
            <a:r>
              <a:rPr lang="es-CL" sz="2000" b="1" dirty="0"/>
              <a:t>Sin embargo, además de las </a:t>
            </a:r>
            <a:r>
              <a:rPr lang="es-CL" sz="2000" b="1" dirty="0" smtClean="0"/>
              <a:t>diferencias corporales</a:t>
            </a:r>
            <a:r>
              <a:rPr lang="es-CL" sz="2000" b="1" dirty="0"/>
              <a:t>, se producen transformaciones a nivel social y sicológico</a:t>
            </a:r>
            <a:r>
              <a:rPr lang="es-CL" sz="2000" b="1" dirty="0" smtClean="0"/>
              <a:t>. Los </a:t>
            </a:r>
            <a:r>
              <a:rPr lang="es-CL" sz="2000" b="1" dirty="0"/>
              <a:t>intereses de las personas van cambiando, así como sus prioridades</a:t>
            </a:r>
            <a:r>
              <a:rPr lang="es-CL" sz="2000" b="1" dirty="0" smtClean="0"/>
              <a:t>, responsabilidades </a:t>
            </a:r>
            <a:r>
              <a:rPr lang="es-CL" sz="2000" b="1" dirty="0"/>
              <a:t>y gustos.</a:t>
            </a:r>
          </a:p>
        </p:txBody>
      </p:sp>
      <p:pic>
        <p:nvPicPr>
          <p:cNvPr id="7174" name="Picture 6" descr="Calaméo - Etapas Del Desarrollo Humano"/>
          <p:cNvPicPr>
            <a:picLocks noChangeAspect="1" noChangeArrowheads="1"/>
          </p:cNvPicPr>
          <p:nvPr/>
        </p:nvPicPr>
        <p:blipFill>
          <a:blip r:embed="rId2"/>
          <a:srcRect l="1902" r="4883" b="11765"/>
          <a:stretch>
            <a:fillRect/>
          </a:stretch>
        </p:blipFill>
        <p:spPr bwMode="auto">
          <a:xfrm>
            <a:off x="1857356" y="2571720"/>
            <a:ext cx="5214974" cy="42862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4 CuadroTexto"/>
          <p:cNvSpPr txBox="1"/>
          <p:nvPr/>
        </p:nvSpPr>
        <p:spPr>
          <a:xfrm>
            <a:off x="8072462" y="6550223"/>
            <a:ext cx="1071538" cy="307777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400" b="1" dirty="0" smtClean="0"/>
              <a:t>SÓLO LEER.</a:t>
            </a:r>
            <a:endParaRPr lang="es-CL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0"/>
            <a:ext cx="7643866" cy="321468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286124"/>
            <a:ext cx="7643866" cy="264320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5 Rectángulo"/>
          <p:cNvSpPr/>
          <p:nvPr/>
        </p:nvSpPr>
        <p:spPr>
          <a:xfrm>
            <a:off x="0" y="5934670"/>
            <a:ext cx="9144000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s-CL" dirty="0"/>
              <a:t>Los seres humanos, al igual que el resto de los seres vivos, pasamos </a:t>
            </a:r>
            <a:r>
              <a:rPr lang="es-CL" dirty="0" smtClean="0"/>
              <a:t>por distintas </a:t>
            </a:r>
            <a:r>
              <a:rPr lang="es-CL" dirty="0"/>
              <a:t>etapas de vida. Se pueden distinguir cinco etapas generales </a:t>
            </a:r>
            <a:r>
              <a:rPr lang="es-CL" dirty="0" smtClean="0"/>
              <a:t>luego del </a:t>
            </a:r>
            <a:r>
              <a:rPr lang="es-CL" dirty="0"/>
              <a:t>nacimiento: infancia, niñez, adolescencia, adultez y vejez.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8143900" y="5643578"/>
            <a:ext cx="1000100" cy="307777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400" b="1" dirty="0" smtClean="0"/>
              <a:t>SÓLO LEER</a:t>
            </a:r>
            <a:endParaRPr lang="es-CL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76450" cy="16383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4357694"/>
            <a:ext cx="3429000" cy="13049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0" y="428604"/>
            <a:ext cx="1971675" cy="20288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53200" y="928670"/>
            <a:ext cx="2590800" cy="24479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57224" y="3714752"/>
            <a:ext cx="1924050" cy="21907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5" name="Picture 7" descr="C:\Users\Paulina\Desktop\GIF\giphy (23)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226304">
            <a:off x="2072478" y="1037620"/>
            <a:ext cx="1144957" cy="620185"/>
          </a:xfrm>
          <a:prstGeom prst="rect">
            <a:avLst/>
          </a:prstGeom>
          <a:noFill/>
        </p:spPr>
      </p:pic>
      <p:pic>
        <p:nvPicPr>
          <p:cNvPr id="11" name="Picture 7" descr="C:\Users\Paulina\Desktop\GIF\giphy (23)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0800000">
            <a:off x="3143240" y="4643446"/>
            <a:ext cx="1144957" cy="620185"/>
          </a:xfrm>
          <a:prstGeom prst="rect">
            <a:avLst/>
          </a:prstGeom>
          <a:noFill/>
        </p:spPr>
      </p:pic>
      <p:pic>
        <p:nvPicPr>
          <p:cNvPr id="12" name="Picture 7" descr="C:\Users\Paulina\Desktop\GIF\giphy (23)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7581391">
            <a:off x="6803200" y="3549461"/>
            <a:ext cx="1144957" cy="620185"/>
          </a:xfrm>
          <a:prstGeom prst="rect">
            <a:avLst/>
          </a:prstGeom>
          <a:noFill/>
        </p:spPr>
      </p:pic>
      <p:pic>
        <p:nvPicPr>
          <p:cNvPr id="13" name="Picture 7" descr="C:\Users\Paulina\Desktop\GIF\giphy (23)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226304">
            <a:off x="5430064" y="1537687"/>
            <a:ext cx="1144957" cy="620185"/>
          </a:xfrm>
          <a:prstGeom prst="rect">
            <a:avLst/>
          </a:prstGeom>
          <a:noFill/>
        </p:spPr>
      </p:pic>
      <p:sp>
        <p:nvSpPr>
          <p:cNvPr id="14" name="13 CuadroTexto"/>
          <p:cNvSpPr txBox="1"/>
          <p:nvPr/>
        </p:nvSpPr>
        <p:spPr>
          <a:xfrm>
            <a:off x="285720" y="2857496"/>
            <a:ext cx="250033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CL" b="1" dirty="0" smtClean="0"/>
              <a:t>¿En qué etapa estas tú?</a:t>
            </a:r>
            <a:endParaRPr lang="es-CL" b="1" dirty="0"/>
          </a:p>
        </p:txBody>
      </p:sp>
      <p:pic>
        <p:nvPicPr>
          <p:cNvPr id="2056" name="Picture 8" descr="C:\Users\Paulina\Desktop\GIF\giphy (33).gif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857488" y="2571744"/>
            <a:ext cx="1524000" cy="1524000"/>
          </a:xfrm>
          <a:prstGeom prst="rect">
            <a:avLst/>
          </a:prstGeom>
          <a:noFill/>
        </p:spPr>
      </p:pic>
      <p:sp>
        <p:nvSpPr>
          <p:cNvPr id="15" name="14 CuadroTexto"/>
          <p:cNvSpPr txBox="1"/>
          <p:nvPr/>
        </p:nvSpPr>
        <p:spPr>
          <a:xfrm>
            <a:off x="8143900" y="0"/>
            <a:ext cx="1000100" cy="307777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400" b="1" dirty="0" smtClean="0"/>
              <a:t>SÓLO LEER</a:t>
            </a:r>
            <a:endParaRPr lang="es-CL" sz="1400" b="1" dirty="0"/>
          </a:p>
        </p:txBody>
      </p:sp>
      <p:sp>
        <p:nvSpPr>
          <p:cNvPr id="16" name="15 Rectángulo"/>
          <p:cNvSpPr/>
          <p:nvPr/>
        </p:nvSpPr>
        <p:spPr>
          <a:xfrm>
            <a:off x="3786182" y="6215082"/>
            <a:ext cx="514353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CL" b="1" dirty="0" smtClean="0"/>
              <a:t>https://www.youtube.com/watch?v=9Q1GJr6hAWc</a:t>
            </a:r>
            <a:endParaRPr lang="es-CL" b="1" dirty="0"/>
          </a:p>
        </p:txBody>
      </p:sp>
      <p:sp>
        <p:nvSpPr>
          <p:cNvPr id="17" name="16 CuadroTexto"/>
          <p:cNvSpPr txBox="1"/>
          <p:nvPr/>
        </p:nvSpPr>
        <p:spPr>
          <a:xfrm>
            <a:off x="0" y="6211669"/>
            <a:ext cx="3143240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CL" b="1" dirty="0" smtClean="0"/>
              <a:t>OBSERVA EL SIGUIENTE VIDEO: “Historia de una vida”</a:t>
            </a:r>
            <a:endParaRPr lang="es-CL" b="1" dirty="0"/>
          </a:p>
        </p:txBody>
      </p:sp>
      <p:pic>
        <p:nvPicPr>
          <p:cNvPr id="18" name="Picture 7" descr="C:\Users\Paulina\Desktop\GIF\giphy (23)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43240" y="6215082"/>
            <a:ext cx="634997" cy="3439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5214942" cy="40011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es-CL" sz="2000" b="1" dirty="0"/>
              <a:t>Pubertad y adolescencia: una serie de cambios</a:t>
            </a:r>
            <a:endParaRPr lang="es-CL" sz="2000" dirty="0"/>
          </a:p>
        </p:txBody>
      </p:sp>
      <p:sp>
        <p:nvSpPr>
          <p:cNvPr id="5" name="4 Rectángulo"/>
          <p:cNvSpPr/>
          <p:nvPr/>
        </p:nvSpPr>
        <p:spPr>
          <a:xfrm>
            <a:off x="928662" y="857232"/>
            <a:ext cx="7072362" cy="31393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L" b="1" dirty="0"/>
              <a:t>La pubertad es considerada la primera etapa de la adolescencia. </a:t>
            </a:r>
            <a:r>
              <a:rPr lang="es-CL" dirty="0" smtClean="0"/>
              <a:t>Generalmente comienza </a:t>
            </a:r>
            <a:r>
              <a:rPr lang="es-CL" dirty="0"/>
              <a:t>un poco antes en las niñas, alrededor de los 12 años, </a:t>
            </a:r>
            <a:r>
              <a:rPr lang="es-CL" dirty="0" smtClean="0"/>
              <a:t>y en </a:t>
            </a:r>
            <a:r>
              <a:rPr lang="es-CL" dirty="0"/>
              <a:t>los hombres uno o dos años después. Durante la pubertad se </a:t>
            </a:r>
            <a:r>
              <a:rPr lang="es-CL" dirty="0" smtClean="0"/>
              <a:t>producen </a:t>
            </a:r>
            <a:r>
              <a:rPr lang="es-CL" b="1" dirty="0" smtClean="0"/>
              <a:t>cambios </a:t>
            </a:r>
            <a:r>
              <a:rPr lang="es-CL" b="1" dirty="0"/>
              <a:t>físicos visibles</a:t>
            </a:r>
            <a:r>
              <a:rPr lang="es-CL" dirty="0"/>
              <a:t>. Un cambio distintivo de esta etapa de </a:t>
            </a:r>
            <a:r>
              <a:rPr lang="es-CL" dirty="0" smtClean="0"/>
              <a:t>transición es </a:t>
            </a:r>
            <a:r>
              <a:rPr lang="es-CL" dirty="0"/>
              <a:t>que el cuerpo del niño o de la niña alcanza la capacidad biológica </a:t>
            </a:r>
            <a:r>
              <a:rPr lang="es-CL" dirty="0" smtClean="0"/>
              <a:t>de reproducirse </a:t>
            </a:r>
            <a:r>
              <a:rPr lang="es-CL" dirty="0"/>
              <a:t>debido a que los órganos reproductores, llamados gónadas</a:t>
            </a:r>
            <a:r>
              <a:rPr lang="es-CL" dirty="0" smtClean="0"/>
              <a:t>, comienzan </a:t>
            </a:r>
            <a:r>
              <a:rPr lang="es-CL" dirty="0"/>
              <a:t>a madurar. </a:t>
            </a:r>
            <a:r>
              <a:rPr lang="es-CL" b="1" dirty="0"/>
              <a:t>Sin embargo, </a:t>
            </a:r>
            <a:r>
              <a:rPr lang="es-CL" b="1" u="sng" dirty="0">
                <a:solidFill>
                  <a:srgbClr val="FF0000"/>
                </a:solidFill>
              </a:rPr>
              <a:t>en la pubertad la persona aún no </a:t>
            </a:r>
            <a:r>
              <a:rPr lang="es-CL" b="1" u="sng" dirty="0" smtClean="0">
                <a:solidFill>
                  <a:srgbClr val="FF0000"/>
                </a:solidFill>
              </a:rPr>
              <a:t>está del </a:t>
            </a:r>
            <a:r>
              <a:rPr lang="es-CL" b="1" u="sng" dirty="0">
                <a:solidFill>
                  <a:srgbClr val="FF0000"/>
                </a:solidFill>
              </a:rPr>
              <a:t>todo preparada para asumir la maternidad o la paternidad.</a:t>
            </a:r>
            <a:r>
              <a:rPr lang="es-CL" b="1" u="sng" dirty="0"/>
              <a:t> </a:t>
            </a:r>
            <a:r>
              <a:rPr lang="es-CL" b="1" dirty="0"/>
              <a:t>Esto se debe</a:t>
            </a:r>
            <a:r>
              <a:rPr lang="es-CL" b="1" dirty="0" smtClean="0"/>
              <a:t>, principalmente</a:t>
            </a:r>
            <a:r>
              <a:rPr lang="es-CL" b="1" dirty="0"/>
              <a:t>, a que aún no se ha alcanzado la madurez en otras </a:t>
            </a:r>
            <a:r>
              <a:rPr lang="es-CL" b="1" dirty="0" smtClean="0"/>
              <a:t>dimensiones de </a:t>
            </a:r>
            <a:r>
              <a:rPr lang="es-CL" b="1" dirty="0"/>
              <a:t>la vida del ser </a:t>
            </a:r>
            <a:r>
              <a:rPr lang="es-CL" b="1" dirty="0" smtClean="0"/>
              <a:t>humano, como la dimensión psicológica, afectiva y social.</a:t>
            </a:r>
            <a:endParaRPr lang="es-CL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5286380" y="6334780"/>
            <a:ext cx="3857620" cy="52322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400" b="1" dirty="0" smtClean="0"/>
              <a:t>SÓLO LEER y PUEDES COMENTAR ESTE FRAGMENTO CON ALGÚN ADULTO.</a:t>
            </a:r>
            <a:endParaRPr lang="es-CL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9144000" cy="20313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CL" dirty="0"/>
              <a:t>Hasta antes de la pubertad, las principales diferencias físicas entre </a:t>
            </a:r>
            <a:r>
              <a:rPr lang="es-CL" dirty="0" smtClean="0"/>
              <a:t>niños y </a:t>
            </a:r>
            <a:r>
              <a:rPr lang="es-CL" dirty="0"/>
              <a:t>niñas se evidencian fundamentalmente por los llamados </a:t>
            </a:r>
            <a:r>
              <a:rPr lang="es-CL" b="1" u="sng" dirty="0" smtClean="0">
                <a:solidFill>
                  <a:srgbClr val="FF0000"/>
                </a:solidFill>
              </a:rPr>
              <a:t>caracteres sexuales </a:t>
            </a:r>
            <a:r>
              <a:rPr lang="es-CL" b="1" u="sng" dirty="0">
                <a:solidFill>
                  <a:srgbClr val="FF0000"/>
                </a:solidFill>
              </a:rPr>
              <a:t>primarios</a:t>
            </a:r>
            <a:r>
              <a:rPr lang="es-CL" b="1" dirty="0">
                <a:solidFill>
                  <a:srgbClr val="FF0000"/>
                </a:solidFill>
              </a:rPr>
              <a:t>. Estos son los genitales u órganos </a:t>
            </a:r>
            <a:r>
              <a:rPr lang="es-CL" b="1" dirty="0" smtClean="0">
                <a:solidFill>
                  <a:srgbClr val="FF0000"/>
                </a:solidFill>
              </a:rPr>
              <a:t>reproductores externos</a:t>
            </a:r>
            <a:r>
              <a:rPr lang="es-CL" b="1" dirty="0">
                <a:solidFill>
                  <a:srgbClr val="FF0000"/>
                </a:solidFill>
              </a:rPr>
              <a:t>: pene y testículos en los niños y vulva en las niñas</a:t>
            </a:r>
            <a:r>
              <a:rPr lang="es-CL" dirty="0"/>
              <a:t>. </a:t>
            </a:r>
            <a:r>
              <a:rPr lang="es-CL" b="1" dirty="0" smtClean="0">
                <a:solidFill>
                  <a:srgbClr val="00B050"/>
                </a:solidFill>
              </a:rPr>
              <a:t>Durante la </a:t>
            </a:r>
            <a:r>
              <a:rPr lang="es-CL" b="1" dirty="0">
                <a:solidFill>
                  <a:srgbClr val="00B050"/>
                </a:solidFill>
              </a:rPr>
              <a:t>pubertad comienzan a manifestarse otros cambios que marcan </a:t>
            </a:r>
            <a:r>
              <a:rPr lang="es-CL" b="1" dirty="0" smtClean="0">
                <a:solidFill>
                  <a:srgbClr val="00B050"/>
                </a:solidFill>
              </a:rPr>
              <a:t>la diferencia </a:t>
            </a:r>
            <a:r>
              <a:rPr lang="es-CL" b="1" dirty="0">
                <a:solidFill>
                  <a:srgbClr val="00B050"/>
                </a:solidFill>
              </a:rPr>
              <a:t>corporal entre hombres y mujeres, los que se conocen </a:t>
            </a:r>
            <a:r>
              <a:rPr lang="es-CL" b="1" dirty="0" smtClean="0">
                <a:solidFill>
                  <a:srgbClr val="00B050"/>
                </a:solidFill>
              </a:rPr>
              <a:t>como </a:t>
            </a:r>
            <a:r>
              <a:rPr lang="es-CL" b="1" u="sng" dirty="0" smtClean="0">
                <a:solidFill>
                  <a:srgbClr val="00B050"/>
                </a:solidFill>
              </a:rPr>
              <a:t>caracteres </a:t>
            </a:r>
            <a:r>
              <a:rPr lang="es-CL" b="1" u="sng" dirty="0">
                <a:solidFill>
                  <a:srgbClr val="00B050"/>
                </a:solidFill>
              </a:rPr>
              <a:t>sexuales secundarios.</a:t>
            </a:r>
            <a:r>
              <a:rPr lang="es-CL" u="sng" dirty="0"/>
              <a:t> </a:t>
            </a:r>
            <a:r>
              <a:rPr lang="es-CL" dirty="0"/>
              <a:t>El siguiente esquema muestra </a:t>
            </a:r>
            <a:r>
              <a:rPr lang="es-CL" dirty="0" smtClean="0"/>
              <a:t>los principales </a:t>
            </a:r>
            <a:r>
              <a:rPr lang="es-CL" dirty="0"/>
              <a:t>caracteres sexuales secundarios que se manifiestan en </a:t>
            </a:r>
            <a:r>
              <a:rPr lang="es-CL" dirty="0" smtClean="0"/>
              <a:t>la pubertad </a:t>
            </a:r>
            <a:r>
              <a:rPr lang="es-CL" dirty="0"/>
              <a:t>en hombres y mujeres.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1785926"/>
            <a:ext cx="5929322" cy="507207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4 CuadroTexto"/>
          <p:cNvSpPr txBox="1"/>
          <p:nvPr/>
        </p:nvSpPr>
        <p:spPr>
          <a:xfrm>
            <a:off x="0" y="6334780"/>
            <a:ext cx="2714612" cy="52322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400" b="1" dirty="0" smtClean="0"/>
              <a:t>COPIA EN EL CUADERNO LO QUE APARECE EN EL RECUADRO.</a:t>
            </a:r>
            <a:endParaRPr lang="es-CL" sz="1400" b="1" dirty="0"/>
          </a:p>
        </p:txBody>
      </p:sp>
      <p:pic>
        <p:nvPicPr>
          <p:cNvPr id="6" name="Picture 7" descr="C:\Users\Paulina\Desktop\GIF\giphy (23)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670705">
            <a:off x="1449496" y="2256392"/>
            <a:ext cx="1986248" cy="1075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4193905" cy="461665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r>
              <a:rPr lang="es-CL" sz="2400" b="1" dirty="0"/>
              <a:t>El sistema reproductor humano</a:t>
            </a:r>
            <a:endParaRPr lang="es-CL" sz="2400" dirty="0"/>
          </a:p>
        </p:txBody>
      </p:sp>
      <p:sp>
        <p:nvSpPr>
          <p:cNvPr id="5" name="4 Rectángulo"/>
          <p:cNvSpPr/>
          <p:nvPr/>
        </p:nvSpPr>
        <p:spPr>
          <a:xfrm>
            <a:off x="0" y="642918"/>
            <a:ext cx="9144000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L" dirty="0"/>
              <a:t>Uno de los cambios físicos clave durante </a:t>
            </a:r>
            <a:r>
              <a:rPr lang="es-CL" dirty="0" smtClean="0"/>
              <a:t>la pubertad, consiste </a:t>
            </a:r>
            <a:r>
              <a:rPr lang="es-CL" dirty="0"/>
              <a:t>en </a:t>
            </a:r>
            <a:r>
              <a:rPr lang="es-CL" b="1" dirty="0"/>
              <a:t>alcanzar </a:t>
            </a:r>
            <a:r>
              <a:rPr lang="es-CL" b="1" dirty="0" smtClean="0"/>
              <a:t>la madurez </a:t>
            </a:r>
            <a:r>
              <a:rPr lang="es-CL" b="1" dirty="0"/>
              <a:t>de los sistemas reproductores femenino y masculino</a:t>
            </a:r>
            <a:r>
              <a:rPr lang="es-CL" dirty="0"/>
              <a:t>, los que </a:t>
            </a:r>
            <a:r>
              <a:rPr lang="es-CL" dirty="0" smtClean="0"/>
              <a:t>estarán capacitados </a:t>
            </a:r>
            <a:r>
              <a:rPr lang="es-CL" dirty="0"/>
              <a:t>para dar origen a un nuevo ser </a:t>
            </a:r>
            <a:r>
              <a:rPr lang="es-CL" dirty="0" smtClean="0"/>
              <a:t>humano.</a:t>
            </a:r>
            <a:endParaRPr lang="es-CL" dirty="0"/>
          </a:p>
        </p:txBody>
      </p:sp>
      <p:sp>
        <p:nvSpPr>
          <p:cNvPr id="6" name="5 Rectángulo"/>
          <p:cNvSpPr/>
          <p:nvPr/>
        </p:nvSpPr>
        <p:spPr>
          <a:xfrm>
            <a:off x="357158" y="2928934"/>
            <a:ext cx="4000496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L" b="1" dirty="0"/>
              <a:t>El sistema reproductor femenino</a:t>
            </a:r>
          </a:p>
          <a:p>
            <a:pPr algn="just"/>
            <a:r>
              <a:rPr lang="es-CL" dirty="0" smtClean="0"/>
              <a:t>Una </a:t>
            </a:r>
            <a:r>
              <a:rPr lang="es-CL" dirty="0"/>
              <a:t>de sus funciones es la producción y liberación de </a:t>
            </a:r>
            <a:r>
              <a:rPr lang="es-CL" b="1" dirty="0">
                <a:solidFill>
                  <a:srgbClr val="FF0000"/>
                </a:solidFill>
              </a:rPr>
              <a:t>gametos</a:t>
            </a:r>
            <a:r>
              <a:rPr lang="es-CL" dirty="0"/>
              <a:t>, que en el </a:t>
            </a:r>
            <a:r>
              <a:rPr lang="es-CL" dirty="0" smtClean="0"/>
              <a:t>caso de </a:t>
            </a:r>
            <a:r>
              <a:rPr lang="es-CL" dirty="0"/>
              <a:t>la mujer reciben el nombre de </a:t>
            </a:r>
            <a:r>
              <a:rPr lang="es-CL" b="1" dirty="0">
                <a:solidFill>
                  <a:srgbClr val="FF0000"/>
                </a:solidFill>
              </a:rPr>
              <a:t>ovocitos.</a:t>
            </a:r>
            <a:r>
              <a:rPr lang="es-CL" dirty="0"/>
              <a:t> Otra función del sistema </a:t>
            </a:r>
            <a:r>
              <a:rPr lang="es-CL" dirty="0" smtClean="0"/>
              <a:t>reproductor femenino </a:t>
            </a:r>
            <a:r>
              <a:rPr lang="es-CL" dirty="0"/>
              <a:t>es permitir la formación y el desarrollo de un nuevo ser vivo </a:t>
            </a:r>
            <a:r>
              <a:rPr lang="es-CL" dirty="0" smtClean="0"/>
              <a:t>hasta su </a:t>
            </a:r>
            <a:r>
              <a:rPr lang="es-CL" dirty="0"/>
              <a:t>nacimiento.</a:t>
            </a:r>
          </a:p>
        </p:txBody>
      </p:sp>
      <p:sp>
        <p:nvSpPr>
          <p:cNvPr id="7" name="6 Rectángulo"/>
          <p:cNvSpPr/>
          <p:nvPr/>
        </p:nvSpPr>
        <p:spPr>
          <a:xfrm>
            <a:off x="4786314" y="3357562"/>
            <a:ext cx="3929058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L" b="1" dirty="0"/>
              <a:t>El sistema reproductor masculino</a:t>
            </a:r>
          </a:p>
          <a:p>
            <a:pPr algn="just"/>
            <a:r>
              <a:rPr lang="es-CL" dirty="0" smtClean="0"/>
              <a:t>Se encarga de </a:t>
            </a:r>
            <a:r>
              <a:rPr lang="es-CL" dirty="0"/>
              <a:t>producir gametos. Estos últimos, en el caso del hombre</a:t>
            </a:r>
            <a:r>
              <a:rPr lang="es-CL" dirty="0" smtClean="0"/>
              <a:t>, se </a:t>
            </a:r>
            <a:r>
              <a:rPr lang="es-CL" dirty="0"/>
              <a:t>denominan </a:t>
            </a:r>
            <a:r>
              <a:rPr lang="es-CL" b="1" dirty="0">
                <a:solidFill>
                  <a:srgbClr val="FF0000"/>
                </a:solidFill>
              </a:rPr>
              <a:t>espermatozoides</a:t>
            </a:r>
            <a:r>
              <a:rPr lang="es-CL" dirty="0"/>
              <a:t>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0" y="6334780"/>
            <a:ext cx="2428860" cy="52322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400" b="1" dirty="0" smtClean="0"/>
              <a:t>COPIA TODO EN EL CUADERNO</a:t>
            </a:r>
            <a:endParaRPr lang="es-CL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www.curriculumnacional.cl/614/articles-23019_recurso_jpg.jpg"/>
          <p:cNvPicPr>
            <a:picLocks noChangeAspect="1" noChangeArrowheads="1"/>
          </p:cNvPicPr>
          <p:nvPr/>
        </p:nvPicPr>
        <p:blipFill>
          <a:blip r:embed="rId2"/>
          <a:srcRect l="27532" t="7521" r="6696" b="12965"/>
          <a:stretch>
            <a:fillRect/>
          </a:stretch>
        </p:blipFill>
        <p:spPr bwMode="auto">
          <a:xfrm>
            <a:off x="0" y="3463016"/>
            <a:ext cx="5643570" cy="339498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100" name="Picture 4" descr="Aparato reproductor masculino front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-1"/>
            <a:ext cx="3643307" cy="440233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5 CuadroTexto"/>
          <p:cNvSpPr txBox="1"/>
          <p:nvPr/>
        </p:nvSpPr>
        <p:spPr>
          <a:xfrm>
            <a:off x="5857884" y="5357826"/>
            <a:ext cx="3071802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Sistema reproductor masculino</a:t>
            </a:r>
          </a:p>
          <a:p>
            <a:pPr algn="ctr"/>
            <a:r>
              <a:rPr lang="es-CL" b="1" dirty="0" smtClean="0"/>
              <a:t>Vista frontal.</a:t>
            </a:r>
            <a:endParaRPr lang="es-CL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1000100" y="1428736"/>
            <a:ext cx="3071802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Sistema reproductor masculino</a:t>
            </a:r>
          </a:p>
          <a:p>
            <a:pPr algn="ctr"/>
            <a:r>
              <a:rPr lang="es-CL" b="1" dirty="0" smtClean="0"/>
              <a:t>Vista lateral.</a:t>
            </a:r>
            <a:endParaRPr lang="es-CL" b="1" dirty="0"/>
          </a:p>
        </p:txBody>
      </p:sp>
      <p:sp>
        <p:nvSpPr>
          <p:cNvPr id="8" name="7 Flecha abajo"/>
          <p:cNvSpPr/>
          <p:nvPr/>
        </p:nvSpPr>
        <p:spPr>
          <a:xfrm>
            <a:off x="2285984" y="2500306"/>
            <a:ext cx="642942" cy="78581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8 Flecha abajo"/>
          <p:cNvSpPr/>
          <p:nvPr/>
        </p:nvSpPr>
        <p:spPr>
          <a:xfrm rot="10800000">
            <a:off x="7072330" y="4500570"/>
            <a:ext cx="642942" cy="78581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9 CuadroTexto"/>
          <p:cNvSpPr txBox="1"/>
          <p:nvPr/>
        </p:nvSpPr>
        <p:spPr>
          <a:xfrm>
            <a:off x="0" y="0"/>
            <a:ext cx="1785918" cy="307777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400" b="1" dirty="0" smtClean="0"/>
              <a:t>SÓLO OBSERVAR.</a:t>
            </a:r>
            <a:endParaRPr lang="es-CL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Aparato reproductor femenino vista lateral"/>
          <p:cNvPicPr>
            <a:picLocks noChangeAspect="1" noChangeArrowheads="1"/>
          </p:cNvPicPr>
          <p:nvPr/>
        </p:nvPicPr>
        <p:blipFill>
          <a:blip r:embed="rId2"/>
          <a:srcRect l="11458" r="13542"/>
          <a:stretch>
            <a:fillRect/>
          </a:stretch>
        </p:blipFill>
        <p:spPr bwMode="auto">
          <a:xfrm>
            <a:off x="0" y="3143247"/>
            <a:ext cx="5929322" cy="37552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292" name="Picture 4" descr="Aparato reproductor femenino frontal"/>
          <p:cNvPicPr>
            <a:picLocks noChangeAspect="1" noChangeArrowheads="1"/>
          </p:cNvPicPr>
          <p:nvPr/>
        </p:nvPicPr>
        <p:blipFill>
          <a:blip r:embed="rId3"/>
          <a:srcRect l="16667" t="23555" r="12499" b="17085"/>
          <a:stretch>
            <a:fillRect/>
          </a:stretch>
        </p:blipFill>
        <p:spPr bwMode="auto">
          <a:xfrm>
            <a:off x="5365724" y="0"/>
            <a:ext cx="3778276" cy="350046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5 CuadroTexto"/>
          <p:cNvSpPr txBox="1"/>
          <p:nvPr/>
        </p:nvSpPr>
        <p:spPr>
          <a:xfrm>
            <a:off x="6286512" y="4714884"/>
            <a:ext cx="2571768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Sistema reproductor femenino</a:t>
            </a:r>
          </a:p>
          <a:p>
            <a:pPr algn="ctr"/>
            <a:r>
              <a:rPr lang="es-CL" b="1" dirty="0" smtClean="0"/>
              <a:t>Vista frontal.</a:t>
            </a:r>
            <a:endParaRPr lang="es-CL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1142976" y="1142984"/>
            <a:ext cx="3071802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Sistema reproductor femenino</a:t>
            </a:r>
          </a:p>
          <a:p>
            <a:pPr algn="ctr"/>
            <a:r>
              <a:rPr lang="es-CL" b="1" dirty="0" smtClean="0"/>
              <a:t>Vista lateral.</a:t>
            </a:r>
            <a:endParaRPr lang="es-CL" b="1" dirty="0"/>
          </a:p>
        </p:txBody>
      </p:sp>
      <p:sp>
        <p:nvSpPr>
          <p:cNvPr id="8" name="7 Flecha abajo"/>
          <p:cNvSpPr/>
          <p:nvPr/>
        </p:nvSpPr>
        <p:spPr>
          <a:xfrm>
            <a:off x="2428860" y="2071678"/>
            <a:ext cx="714380" cy="71438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8 Flecha abajo"/>
          <p:cNvSpPr/>
          <p:nvPr/>
        </p:nvSpPr>
        <p:spPr>
          <a:xfrm rot="10800000">
            <a:off x="7143768" y="3714752"/>
            <a:ext cx="714380" cy="71438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9 CuadroTexto"/>
          <p:cNvSpPr txBox="1"/>
          <p:nvPr/>
        </p:nvSpPr>
        <p:spPr>
          <a:xfrm>
            <a:off x="0" y="0"/>
            <a:ext cx="1785918" cy="307777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400" b="1" dirty="0" smtClean="0"/>
              <a:t>SÓLO OBSERVAR.</a:t>
            </a:r>
            <a:endParaRPr lang="es-CL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914</Words>
  <Application>Microsoft Office PowerPoint</Application>
  <PresentationFormat>Presentación en pantalla (4:3)</PresentationFormat>
  <Paragraphs>59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Sistema reproductor humano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reproductor humano</dc:title>
  <dc:creator>Paulina</dc:creator>
  <cp:lastModifiedBy>Paulina</cp:lastModifiedBy>
  <cp:revision>2</cp:revision>
  <dcterms:created xsi:type="dcterms:W3CDTF">2020-09-13T01:52:52Z</dcterms:created>
  <dcterms:modified xsi:type="dcterms:W3CDTF">2020-09-20T22:18:53Z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772879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