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Default ContentType="image/png" Extension="png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59" r:id="rId6"/>
    <p:sldId id="258" r:id="rId7"/>
    <p:sldId id="260" r:id="rId8"/>
    <p:sldId id="261" r:id="rId9"/>
    <p:sldId id="262" r:id="rId10"/>
    <p:sldId id="266" r:id="rId11"/>
    <p:sldId id="263" r:id="rId1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D0BF-84D4-40EB-B5EF-1A3AFFDD5884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6F48-2EBC-4C38-9945-3EC2B1B5CFC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D0BF-84D4-40EB-B5EF-1A3AFFDD5884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6F48-2EBC-4C38-9945-3EC2B1B5CFC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D0BF-84D4-40EB-B5EF-1A3AFFDD5884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6F48-2EBC-4C38-9945-3EC2B1B5CFC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D0BF-84D4-40EB-B5EF-1A3AFFDD5884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6F48-2EBC-4C38-9945-3EC2B1B5CFC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D0BF-84D4-40EB-B5EF-1A3AFFDD5884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6F48-2EBC-4C38-9945-3EC2B1B5CFC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D0BF-84D4-40EB-B5EF-1A3AFFDD5884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6F48-2EBC-4C38-9945-3EC2B1B5CFC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D0BF-84D4-40EB-B5EF-1A3AFFDD5884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6F48-2EBC-4C38-9945-3EC2B1B5CFC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D0BF-84D4-40EB-B5EF-1A3AFFDD5884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6F48-2EBC-4C38-9945-3EC2B1B5CFC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D0BF-84D4-40EB-B5EF-1A3AFFDD5884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6F48-2EBC-4C38-9945-3EC2B1B5CFC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D0BF-84D4-40EB-B5EF-1A3AFFDD5884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6F48-2EBC-4C38-9945-3EC2B1B5CFC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FD0BF-84D4-40EB-B5EF-1A3AFFDD5884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6F48-2EBC-4C38-9945-3EC2B1B5CFC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FD0BF-84D4-40EB-B5EF-1A3AFFDD5884}" type="datetimeFigureOut">
              <a:rPr lang="es-CL" smtClean="0"/>
              <a:pPr/>
              <a:t>20-09-2020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D6F48-2EBC-4C38-9945-3EC2B1B5CFCA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QpqGQNKiGU" TargetMode="External"/><Relationship Id="rId2" Type="http://schemas.openxmlformats.org/officeDocument/2006/relationships/hyperlink" Target="https://www.youtube.com/watch?v=KdXtoJ8pJwc&amp;t=142s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youtube.com/watch?v=UKDIItriV3g&amp;t=13s" TargetMode="External"/></Relationships>
</file>

<file path=ppt/slides/_rels/slide11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3" Target="../media/image3.jpeg" Type="http://schemas.openxmlformats.org/officeDocument/2006/relationships/image"/><Relationship Id="rId2" Target="../media/image2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7.xml" Type="http://schemas.openxmlformats.org/officeDocument/2006/relationships/slideLayout"/><Relationship Id="rId4" Target="../media/image6.jpeg" Type="http://schemas.openxmlformats.org/officeDocument/2006/relationships/image"/></Relationships>
</file>

<file path=ppt/slides/_rels/slide4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Independiente de la pareja: Científicos descubren que los óvulos pueden  elegir la esperma que los fertiliz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3 Rectángulo"/>
          <p:cNvSpPr/>
          <p:nvPr/>
        </p:nvSpPr>
        <p:spPr>
          <a:xfrm>
            <a:off x="1500166" y="1071546"/>
            <a:ext cx="5806205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CL" sz="3600" b="1" dirty="0"/>
              <a:t>Formación de una nueva vida</a:t>
            </a:r>
            <a:endParaRPr lang="es-CL" sz="3600" dirty="0"/>
          </a:p>
        </p:txBody>
      </p:sp>
      <p:sp>
        <p:nvSpPr>
          <p:cNvPr id="5" name="4 Rectángulo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L" b="1" dirty="0" smtClean="0"/>
              <a:t>OBJETIVO: </a:t>
            </a:r>
            <a:r>
              <a:rPr lang="es-CL" b="1" dirty="0" smtClean="0"/>
              <a:t>Conocer </a:t>
            </a:r>
            <a:r>
              <a:rPr lang="es-CL" b="1" dirty="0"/>
              <a:t>el rol de espermatozoides y ovocitos en el proceso de fecundación y la formación de un nuevo </a:t>
            </a:r>
            <a:r>
              <a:rPr lang="es-CL" b="1" dirty="0" smtClean="0"/>
              <a:t>individuo.</a:t>
            </a:r>
            <a:endParaRPr lang="es-CL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5357818" y="5042118"/>
            <a:ext cx="3786182" cy="18158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1600" b="1" dirty="0" smtClean="0"/>
              <a:t>¿Qué haremos hoy?</a:t>
            </a:r>
          </a:p>
          <a:p>
            <a:pPr algn="just"/>
            <a:r>
              <a:rPr lang="es-CL" sz="1600" dirty="0" smtClean="0"/>
              <a:t>1.- Corrección de la actividad de la guía nº2.</a:t>
            </a:r>
          </a:p>
          <a:p>
            <a:pPr algn="just"/>
            <a:r>
              <a:rPr lang="es-CL" sz="1600" dirty="0" smtClean="0"/>
              <a:t>2.- Leer con atención y desarrolla las actividad nº 1.</a:t>
            </a:r>
          </a:p>
          <a:p>
            <a:pPr algn="just"/>
            <a:r>
              <a:rPr lang="es-CL" sz="1600" dirty="0" smtClean="0"/>
              <a:t>3.- Observar videos sugeridos.</a:t>
            </a:r>
          </a:p>
          <a:p>
            <a:pPr algn="just"/>
            <a:r>
              <a:rPr lang="es-CL" sz="1600" dirty="0" smtClean="0"/>
              <a:t>4.- Desarrollar actividad nº2.</a:t>
            </a:r>
            <a:endParaRPr lang="es-CL" sz="1600" dirty="0"/>
          </a:p>
        </p:txBody>
      </p:sp>
      <p:sp>
        <p:nvSpPr>
          <p:cNvPr id="7" name="6 CuadroTexto"/>
          <p:cNvSpPr txBox="1"/>
          <p:nvPr/>
        </p:nvSpPr>
        <p:spPr>
          <a:xfrm>
            <a:off x="0" y="6273225"/>
            <a:ext cx="2500298" cy="584775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sz="1600" b="1" dirty="0" smtClean="0"/>
              <a:t>COPIA EL OBJETIVO Y TÍTULO EN EL CUADERNO</a:t>
            </a:r>
            <a:endParaRPr lang="es-CL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4643446"/>
            <a:ext cx="4143372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L" sz="2400" b="1" dirty="0" smtClean="0"/>
              <a:t>Video 3: “El milagro de la vida”</a:t>
            </a:r>
            <a:endParaRPr lang="es-CL" sz="2400" b="1" dirty="0"/>
          </a:p>
        </p:txBody>
      </p:sp>
      <p:sp>
        <p:nvSpPr>
          <p:cNvPr id="3" name="2 Rectángulo"/>
          <p:cNvSpPr/>
          <p:nvPr/>
        </p:nvSpPr>
        <p:spPr>
          <a:xfrm>
            <a:off x="928662" y="5357826"/>
            <a:ext cx="6715172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CL" sz="2000" b="1" dirty="0" smtClean="0">
                <a:hlinkClick r:id="rId2"/>
              </a:rPr>
              <a:t>https://</a:t>
            </a:r>
            <a:r>
              <a:rPr lang="es-CL" sz="2000" b="1" dirty="0" smtClean="0">
                <a:hlinkClick r:id="rId2"/>
              </a:rPr>
              <a:t>www.youtube.com/watch?v=KdXtoJ8pJwc&amp;t=142s</a:t>
            </a:r>
            <a:endParaRPr lang="es-CL" sz="2000" b="1" dirty="0"/>
          </a:p>
        </p:txBody>
      </p:sp>
      <p:sp>
        <p:nvSpPr>
          <p:cNvPr id="4" name="3 Rectángulo"/>
          <p:cNvSpPr/>
          <p:nvPr/>
        </p:nvSpPr>
        <p:spPr>
          <a:xfrm>
            <a:off x="857224" y="3357562"/>
            <a:ext cx="6072214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CL" sz="2000" b="1" dirty="0" smtClean="0">
                <a:hlinkClick r:id="rId3"/>
              </a:rPr>
              <a:t>https://</a:t>
            </a:r>
            <a:r>
              <a:rPr lang="es-CL" sz="2000" b="1" dirty="0" smtClean="0">
                <a:hlinkClick r:id="rId3"/>
              </a:rPr>
              <a:t>www.youtube.com/watch?v=GQpqGQNKiGU</a:t>
            </a:r>
            <a:endParaRPr lang="es-CL" sz="20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0" y="2643182"/>
            <a:ext cx="607219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L" sz="2400" b="1" dirty="0" smtClean="0"/>
              <a:t>Video 2: “Fecundación, una mirada al origen”</a:t>
            </a:r>
            <a:endParaRPr lang="es-CL" sz="2400" b="1" dirty="0"/>
          </a:p>
        </p:txBody>
      </p:sp>
      <p:sp>
        <p:nvSpPr>
          <p:cNvPr id="6" name="5 Rectángulo"/>
          <p:cNvSpPr/>
          <p:nvPr/>
        </p:nvSpPr>
        <p:spPr>
          <a:xfrm>
            <a:off x="785786" y="1357298"/>
            <a:ext cx="6643734" cy="400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CL" sz="2000" b="1" dirty="0" smtClean="0">
                <a:hlinkClick r:id="rId4"/>
              </a:rPr>
              <a:t>https://</a:t>
            </a:r>
            <a:r>
              <a:rPr lang="es-CL" sz="2000" b="1" dirty="0" smtClean="0">
                <a:hlinkClick r:id="rId4"/>
              </a:rPr>
              <a:t>www.youtube.com/watch?v=UKDIItriV3g&amp;t=13s</a:t>
            </a:r>
            <a:endParaRPr lang="es-CL" sz="20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0" y="785794"/>
            <a:ext cx="4786314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L" sz="2400" b="1" dirty="0" smtClean="0"/>
              <a:t>Video 1: “Función de reproducción”</a:t>
            </a:r>
            <a:endParaRPr lang="es-CL" sz="24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0" y="0"/>
            <a:ext cx="8358246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L" sz="2400" b="1" dirty="0" smtClean="0"/>
              <a:t>Para complementar, observa los siguientes videos:</a:t>
            </a:r>
            <a:endParaRPr lang="es-CL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57158" y="357166"/>
            <a:ext cx="8358246" cy="19389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L" sz="2000" b="1" u="sng" dirty="0" smtClean="0"/>
              <a:t>ACTIVIDAD Nº2:</a:t>
            </a:r>
          </a:p>
          <a:p>
            <a:endParaRPr lang="es-CL" sz="2000" dirty="0"/>
          </a:p>
          <a:p>
            <a:pPr algn="just"/>
            <a:r>
              <a:rPr lang="es-CL" sz="2000" b="1" dirty="0" smtClean="0"/>
              <a:t>DESARROLLA LA ACTIVIDAD DE LA PÁGINA 130 DEL CUADERNO DEL ACTIVIDADES.</a:t>
            </a:r>
          </a:p>
          <a:p>
            <a:pPr algn="just"/>
            <a:r>
              <a:rPr lang="es-CL" sz="2000" b="1" dirty="0" smtClean="0"/>
              <a:t>(Puedes hacerla en el mismo cuaderno de actividades o en tú cuaderno de ciencias)</a:t>
            </a:r>
            <a:endParaRPr lang="es-CL" sz="2000" b="1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403297">
            <a:off x="5568150" y="2226534"/>
            <a:ext cx="2867025" cy="376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CuadroTexto"/>
          <p:cNvSpPr txBox="1"/>
          <p:nvPr/>
        </p:nvSpPr>
        <p:spPr>
          <a:xfrm>
            <a:off x="214282" y="5429264"/>
            <a:ext cx="3429024" cy="10156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2000" b="1" dirty="0" smtClean="0"/>
              <a:t>No es necesario que me envíes las actividades realizadas.</a:t>
            </a:r>
            <a:endParaRPr lang="es-CL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0"/>
            <a:ext cx="4643438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L" b="1" dirty="0" smtClean="0"/>
              <a:t>CORRECCIÓN DE LA GUÍA Nº2: Ciclo menstrual</a:t>
            </a:r>
            <a:endParaRPr lang="es-CL" b="1" dirty="0"/>
          </a:p>
        </p:txBody>
      </p:sp>
      <p:sp>
        <p:nvSpPr>
          <p:cNvPr id="3" name="2 Rectángulo"/>
          <p:cNvSpPr/>
          <p:nvPr/>
        </p:nvSpPr>
        <p:spPr>
          <a:xfrm>
            <a:off x="0" y="500042"/>
            <a:ext cx="9144000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s-CL" b="1" dirty="0"/>
              <a:t>1.- Una joven tiene un ciclo menstrual de 28 días. En el calendario están marcados los días que duró su última menstruación. </a:t>
            </a:r>
          </a:p>
          <a:p>
            <a:r>
              <a:rPr lang="es-CL" b="1" dirty="0"/>
              <a:t>Al respecto, ¿qué día es más probable que ocurra la ovulación de esta joven?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1571612"/>
            <a:ext cx="3348043" cy="2066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CuadroTexto"/>
          <p:cNvSpPr txBox="1"/>
          <p:nvPr/>
        </p:nvSpPr>
        <p:spPr>
          <a:xfrm>
            <a:off x="285720" y="1714488"/>
            <a:ext cx="4286248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b="1" dirty="0" smtClean="0"/>
              <a:t>Respuesta: El día probable que ocurra la ovulación es el 16 de agosto.</a:t>
            </a:r>
            <a:endParaRPr lang="es-CL" b="1" dirty="0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4643446"/>
            <a:ext cx="7875394" cy="107157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8" name="7 Conector recto de flecha"/>
          <p:cNvCxnSpPr>
            <a:stCxn id="5" idx="2"/>
          </p:cNvCxnSpPr>
          <p:nvPr/>
        </p:nvCxnSpPr>
        <p:spPr>
          <a:xfrm rot="16200000" flipH="1">
            <a:off x="1609010" y="3180653"/>
            <a:ext cx="1853999" cy="21433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0" y="6273225"/>
            <a:ext cx="3857620" cy="584775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sz="1600" b="1" dirty="0" smtClean="0"/>
              <a:t>REVISA LA ACTIVIDAD DE LA SEMANA DEL  7 DE SEPTIEMBRE.</a:t>
            </a:r>
            <a:endParaRPr lang="es-CL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57430"/>
            <a:ext cx="6143636" cy="28574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1 Rectángulo"/>
          <p:cNvSpPr/>
          <p:nvPr/>
        </p:nvSpPr>
        <p:spPr>
          <a:xfrm>
            <a:off x="0" y="0"/>
            <a:ext cx="2786050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s-CL" sz="1600" b="1" dirty="0"/>
              <a:t>2.- Desarrolla la actividad del cuaderno de actividades: Página: 131 y 132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0" y="857232"/>
            <a:ext cx="242021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s-CL" b="1" dirty="0" smtClean="0"/>
              <a:t>Página 131, respuestas:</a:t>
            </a: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-1"/>
            <a:ext cx="4643438" cy="261135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339735"/>
            <a:ext cx="6143636" cy="151826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6 CuadroTexto"/>
          <p:cNvSpPr txBox="1"/>
          <p:nvPr/>
        </p:nvSpPr>
        <p:spPr>
          <a:xfrm>
            <a:off x="7000892" y="6027003"/>
            <a:ext cx="2143108" cy="830997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sz="1600" b="1" dirty="0" smtClean="0"/>
              <a:t>REVISA LA ACTIVIDAD DE LA SEMANA DEL  7 DE SEPTIEMBRE.</a:t>
            </a:r>
            <a:endParaRPr lang="es-CL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0" y="0"/>
            <a:ext cx="242021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s-CL" b="1" dirty="0" smtClean="0"/>
              <a:t>Página 132, respuestas: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643290"/>
            <a:ext cx="7235937" cy="321471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4 Rectángulo"/>
          <p:cNvSpPr/>
          <p:nvPr/>
        </p:nvSpPr>
        <p:spPr>
          <a:xfrm>
            <a:off x="0" y="428604"/>
            <a:ext cx="3786182" cy="212365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L" sz="1600" b="1" dirty="0"/>
              <a:t>Reconocer las etapas del ciclo menstrual</a:t>
            </a:r>
          </a:p>
          <a:p>
            <a:pPr algn="just"/>
            <a:r>
              <a:rPr lang="es-CL" sz="1600" dirty="0"/>
              <a:t>Sofía tiene un ciclo menstrual de 24 días y su último día de ovulación fue </a:t>
            </a:r>
            <a:r>
              <a:rPr lang="es-CL" sz="1600" dirty="0" smtClean="0"/>
              <a:t>el 21 </a:t>
            </a:r>
            <a:r>
              <a:rPr lang="es-CL" sz="1600" dirty="0"/>
              <a:t>de agosto. Identifica las fechas de los siguientes sucesos:</a:t>
            </a:r>
          </a:p>
          <a:p>
            <a:pPr algn="just"/>
            <a:r>
              <a:rPr lang="es-CL" sz="1600" b="1" dirty="0"/>
              <a:t>• En verde, el día de su ovulación.</a:t>
            </a:r>
          </a:p>
          <a:p>
            <a:pPr algn="just"/>
            <a:r>
              <a:rPr lang="es-CL" sz="1600" b="1" dirty="0"/>
              <a:t>• En rojo, su primer día de menstruación.</a:t>
            </a:r>
          </a:p>
          <a:p>
            <a:pPr algn="just"/>
            <a:r>
              <a:rPr lang="es-CL" sz="1600" b="1" dirty="0"/>
              <a:t>• En azul, su periodo más fértil.</a:t>
            </a:r>
            <a:endParaRPr lang="es-CL" sz="1600" dirty="0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10705" y="0"/>
            <a:ext cx="5133295" cy="3429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5 CuadroTexto"/>
          <p:cNvSpPr txBox="1"/>
          <p:nvPr/>
        </p:nvSpPr>
        <p:spPr>
          <a:xfrm>
            <a:off x="7572396" y="5534561"/>
            <a:ext cx="1571604" cy="1323439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sz="1600" b="1" dirty="0" smtClean="0"/>
              <a:t>REVISA LA ACTIVIDAD DE LA SEMANA DEL  7 DE SEPTIEMBRE.</a:t>
            </a:r>
            <a:endParaRPr lang="es-CL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392755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s-CL" sz="2400" b="1" dirty="0"/>
              <a:t>Formación de una nueva vida</a:t>
            </a:r>
            <a:endParaRPr lang="es-CL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571480"/>
            <a:ext cx="7858180" cy="6097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Rectángulo"/>
          <p:cNvSpPr/>
          <p:nvPr/>
        </p:nvSpPr>
        <p:spPr>
          <a:xfrm>
            <a:off x="4071934" y="0"/>
            <a:ext cx="5072066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CL" sz="1400" dirty="0"/>
              <a:t>La </a:t>
            </a:r>
            <a:r>
              <a:rPr lang="es-CL" sz="1400" b="1" dirty="0"/>
              <a:t>reproducción es un proceso mediante el cual se origina una </a:t>
            </a:r>
            <a:r>
              <a:rPr lang="es-CL" sz="1400" b="1" dirty="0" smtClean="0"/>
              <a:t>nueva </a:t>
            </a:r>
            <a:r>
              <a:rPr lang="es-CL" sz="1400" dirty="0" smtClean="0"/>
              <a:t>vida</a:t>
            </a:r>
            <a:r>
              <a:rPr lang="es-CL" sz="1400" dirty="0"/>
              <a:t>. La unión de los gametos, ovocito y espermatozoide, constituye </a:t>
            </a:r>
            <a:r>
              <a:rPr lang="es-CL" sz="1400" dirty="0" smtClean="0"/>
              <a:t>el primer </a:t>
            </a:r>
            <a:r>
              <a:rPr lang="es-CL" sz="1400" dirty="0"/>
              <a:t>evento involucrado en el inicio y desarrollo de una nueva vida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0" y="5657671"/>
            <a:ext cx="3571868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b="1" dirty="0" smtClean="0"/>
              <a:t>ACTIVIDAD Nº1: Realiza el dibujo  en tú cuaderno, debes colorear y colocar todos los nombres que aparecen.</a:t>
            </a:r>
            <a:endParaRPr lang="es-CL" b="1" dirty="0"/>
          </a:p>
        </p:txBody>
      </p:sp>
      <p:cxnSp>
        <p:nvCxnSpPr>
          <p:cNvPr id="7" name="6 Conector recto de flecha"/>
          <p:cNvCxnSpPr/>
          <p:nvPr/>
        </p:nvCxnSpPr>
        <p:spPr>
          <a:xfrm flipV="1">
            <a:off x="1571604" y="5072074"/>
            <a:ext cx="785818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CL" sz="2400" b="1" dirty="0"/>
              <a:t>Fecundación</a:t>
            </a:r>
          </a:p>
          <a:p>
            <a:pPr algn="just"/>
            <a:r>
              <a:rPr lang="es-CL" dirty="0"/>
              <a:t>De los millones de espermatozoides que ingresaron al sistema reproductor femenino</a:t>
            </a:r>
            <a:r>
              <a:rPr lang="es-CL" dirty="0" smtClean="0"/>
              <a:t>, muchos </a:t>
            </a:r>
            <a:r>
              <a:rPr lang="es-CL" dirty="0"/>
              <a:t>mueren. En el primer tercio del oviducto, algunos de los </a:t>
            </a:r>
            <a:r>
              <a:rPr lang="es-CL" dirty="0" smtClean="0"/>
              <a:t>gametos masculinos </a:t>
            </a:r>
            <a:r>
              <a:rPr lang="es-CL" dirty="0"/>
              <a:t>sobrevivientes se encuentran con el ovocito, </a:t>
            </a:r>
            <a:r>
              <a:rPr lang="es-CL" b="1" u="sng" dirty="0"/>
              <a:t>pero solo </a:t>
            </a:r>
            <a:r>
              <a:rPr lang="es-CL" b="1" u="sng" dirty="0" smtClean="0"/>
              <a:t>uno de </a:t>
            </a:r>
            <a:r>
              <a:rPr lang="es-CL" b="1" u="sng" dirty="0"/>
              <a:t>ellos logra unirse al gameto femenino, proceso denominado fecundación,</a:t>
            </a:r>
            <a:r>
              <a:rPr lang="es-CL" dirty="0"/>
              <a:t> </a:t>
            </a:r>
            <a:r>
              <a:rPr lang="es-CL" dirty="0" smtClean="0"/>
              <a:t>el que </a:t>
            </a:r>
            <a:r>
              <a:rPr lang="es-CL" dirty="0"/>
              <a:t>se representa en el siguiente esquema.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t="4406"/>
          <a:stretch>
            <a:fillRect/>
          </a:stretch>
        </p:blipFill>
        <p:spPr bwMode="auto">
          <a:xfrm>
            <a:off x="857224" y="1785926"/>
            <a:ext cx="7389208" cy="36433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3 Rectángulo"/>
          <p:cNvSpPr/>
          <p:nvPr/>
        </p:nvSpPr>
        <p:spPr>
          <a:xfrm>
            <a:off x="0" y="5934670"/>
            <a:ext cx="9144000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L" dirty="0"/>
              <a:t>Gracias a este proceso se genera el </a:t>
            </a:r>
            <a:r>
              <a:rPr lang="es-CL" b="1" u="sng" dirty="0"/>
              <a:t>cigoto</a:t>
            </a:r>
            <a:r>
              <a:rPr lang="es-CL" dirty="0"/>
              <a:t>, célula que constituye el </a:t>
            </a:r>
            <a:r>
              <a:rPr lang="es-CL" dirty="0" smtClean="0"/>
              <a:t>primer estado </a:t>
            </a:r>
            <a:r>
              <a:rPr lang="es-CL" dirty="0"/>
              <a:t>de desarrollo del nuevo individuo. El ovocito presenta una </a:t>
            </a:r>
            <a:r>
              <a:rPr lang="es-CL" dirty="0" smtClean="0"/>
              <a:t>viabilidad aproximada </a:t>
            </a:r>
            <a:r>
              <a:rPr lang="es-CL" dirty="0"/>
              <a:t>de 24 horas. Si durante ese tiempo no es fecundado, muere y </a:t>
            </a:r>
            <a:r>
              <a:rPr lang="es-CL" dirty="0" smtClean="0"/>
              <a:t>es fagocitado </a:t>
            </a:r>
            <a:r>
              <a:rPr lang="es-CL" dirty="0"/>
              <a:t>por algún glóbulo blanco.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7929586" y="2357430"/>
            <a:ext cx="1214414" cy="1169551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sz="1400" b="1" dirty="0" smtClean="0"/>
              <a:t>COPIA TODO EN EL CUADERNO, MÉNOS EL DIBUJO.</a:t>
            </a:r>
            <a:endParaRPr lang="es-CL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5572132" y="214290"/>
            <a:ext cx="3286116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L" dirty="0"/>
              <a:t>De todos </a:t>
            </a:r>
            <a:r>
              <a:rPr lang="es-CL" dirty="0" smtClean="0"/>
              <a:t>los espermatozoides liberados en </a:t>
            </a:r>
            <a:r>
              <a:rPr lang="es-CL" dirty="0"/>
              <a:t>la eyaculación, </a:t>
            </a:r>
            <a:r>
              <a:rPr lang="es-CL" dirty="0" smtClean="0"/>
              <a:t>solo algunos </a:t>
            </a:r>
            <a:r>
              <a:rPr lang="es-CL" dirty="0"/>
              <a:t>llegan al </a:t>
            </a:r>
            <a:r>
              <a:rPr lang="es-CL" dirty="0" smtClean="0"/>
              <a:t>encuentro del </a:t>
            </a:r>
            <a:r>
              <a:rPr lang="es-CL" dirty="0"/>
              <a:t>ovocito.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0" y="5934670"/>
            <a:ext cx="4929190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L" dirty="0"/>
              <a:t>Los espermatozoides</a:t>
            </a:r>
            <a:r>
              <a:rPr lang="es-CL" dirty="0" smtClean="0"/>
              <a:t>, ayudados por su cola y por el </a:t>
            </a:r>
            <a:r>
              <a:rPr lang="es-CL" dirty="0"/>
              <a:t>contenido del </a:t>
            </a:r>
            <a:r>
              <a:rPr lang="es-CL" dirty="0" err="1"/>
              <a:t>acrosoma</a:t>
            </a:r>
            <a:r>
              <a:rPr lang="es-CL" dirty="0" smtClean="0"/>
              <a:t>, penetran </a:t>
            </a:r>
            <a:r>
              <a:rPr lang="es-CL" dirty="0"/>
              <a:t>la corona </a:t>
            </a:r>
            <a:r>
              <a:rPr lang="es-CL" dirty="0" smtClean="0"/>
              <a:t>radiada y </a:t>
            </a:r>
            <a:r>
              <a:rPr lang="es-CL" dirty="0"/>
              <a:t>la </a:t>
            </a:r>
            <a:r>
              <a:rPr lang="es-CL" b="1" dirty="0"/>
              <a:t>zona </a:t>
            </a:r>
            <a:r>
              <a:rPr lang="es-CL" b="1" dirty="0" err="1"/>
              <a:t>pelúcida</a:t>
            </a:r>
            <a:r>
              <a:rPr lang="es-CL" b="1" dirty="0"/>
              <a:t>.</a:t>
            </a:r>
            <a:endParaRPr lang="es-CL" dirty="0"/>
          </a:p>
        </p:txBody>
      </p:sp>
      <p:sp>
        <p:nvSpPr>
          <p:cNvPr id="5" name="4 Rectángulo"/>
          <p:cNvSpPr/>
          <p:nvPr/>
        </p:nvSpPr>
        <p:spPr>
          <a:xfrm>
            <a:off x="5500694" y="5934670"/>
            <a:ext cx="3643306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L" dirty="0"/>
              <a:t>Cuando un espermatozoide </a:t>
            </a:r>
            <a:r>
              <a:rPr lang="es-CL" dirty="0" smtClean="0"/>
              <a:t>entra en </a:t>
            </a:r>
            <a:r>
              <a:rPr lang="es-CL" dirty="0"/>
              <a:t>contacto con la zona </a:t>
            </a:r>
            <a:r>
              <a:rPr lang="es-CL" dirty="0" err="1"/>
              <a:t>pelúcida</a:t>
            </a:r>
            <a:r>
              <a:rPr lang="es-CL" dirty="0"/>
              <a:t>, </a:t>
            </a:r>
            <a:r>
              <a:rPr lang="es-CL" dirty="0" smtClean="0"/>
              <a:t>se vuelve </a:t>
            </a:r>
            <a:r>
              <a:rPr lang="es-CL" dirty="0"/>
              <a:t>impenetrable para los demás.</a:t>
            </a:r>
          </a:p>
        </p:txBody>
      </p:sp>
      <p:pic>
        <p:nvPicPr>
          <p:cNvPr id="5122" name="Picture 2" descr="Entrada del espermatozoide en el óvulo en la fecundació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714620"/>
            <a:ext cx="8143932" cy="287105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24" name="Picture 4" descr="Penetración de la corona radiada del óvul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0"/>
            <a:ext cx="5286379" cy="22467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6 CuadroTexto"/>
          <p:cNvSpPr txBox="1"/>
          <p:nvPr/>
        </p:nvSpPr>
        <p:spPr>
          <a:xfrm>
            <a:off x="7929586" y="1643050"/>
            <a:ext cx="1214414" cy="1169551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sz="1400" b="1" dirty="0" smtClean="0"/>
              <a:t>COPIA TODO EN EL CUADERNO, MÉNOS LOS DIBUJOS.</a:t>
            </a:r>
            <a:endParaRPr lang="es-CL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3143240" cy="258532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CL" b="1" dirty="0"/>
              <a:t>Espermatozoides</a:t>
            </a:r>
          </a:p>
          <a:p>
            <a:pPr algn="just"/>
            <a:r>
              <a:rPr lang="es-CL" dirty="0"/>
              <a:t>Los </a:t>
            </a:r>
            <a:r>
              <a:rPr lang="es-CL" b="1" dirty="0"/>
              <a:t>espermatozoides son </a:t>
            </a:r>
            <a:r>
              <a:rPr lang="es-CL" b="1" dirty="0" smtClean="0"/>
              <a:t>los gametos </a:t>
            </a:r>
            <a:r>
              <a:rPr lang="es-CL" b="1" dirty="0"/>
              <a:t>masculinos </a:t>
            </a:r>
            <a:r>
              <a:rPr lang="es-CL" b="1" dirty="0" smtClean="0"/>
              <a:t>formados </a:t>
            </a:r>
            <a:r>
              <a:rPr lang="es-CL" dirty="0" smtClean="0"/>
              <a:t>en </a:t>
            </a:r>
            <a:r>
              <a:rPr lang="es-CL" dirty="0"/>
              <a:t>los túbulos seminíferos</a:t>
            </a:r>
            <a:r>
              <a:rPr lang="es-CL" dirty="0" smtClean="0"/>
              <a:t>, que </a:t>
            </a:r>
            <a:r>
              <a:rPr lang="es-CL" dirty="0"/>
              <a:t>se ubican en el </a:t>
            </a:r>
            <a:r>
              <a:rPr lang="es-CL" dirty="0" smtClean="0"/>
              <a:t>interior de </a:t>
            </a:r>
            <a:r>
              <a:rPr lang="es-CL" dirty="0"/>
              <a:t>los testículos. Su forma </a:t>
            </a:r>
            <a:r>
              <a:rPr lang="es-CL" dirty="0" smtClean="0"/>
              <a:t>es alargada </a:t>
            </a:r>
            <a:r>
              <a:rPr lang="es-CL" dirty="0"/>
              <a:t>y poseen movilidad.</a:t>
            </a:r>
          </a:p>
          <a:p>
            <a:pPr algn="just"/>
            <a:r>
              <a:rPr lang="es-CL" dirty="0"/>
              <a:t>Los gametos masculinos </a:t>
            </a:r>
            <a:r>
              <a:rPr lang="es-CL" dirty="0" smtClean="0"/>
              <a:t>se producen </a:t>
            </a:r>
            <a:r>
              <a:rPr lang="es-CL" dirty="0"/>
              <a:t>durante toda la </a:t>
            </a:r>
            <a:r>
              <a:rPr lang="es-CL" dirty="0" smtClean="0"/>
              <a:t>vida.</a:t>
            </a:r>
            <a:endParaRPr lang="es-CL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0"/>
            <a:ext cx="5960181" cy="685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3 CuadroTexto"/>
          <p:cNvSpPr txBox="1"/>
          <p:nvPr/>
        </p:nvSpPr>
        <p:spPr>
          <a:xfrm>
            <a:off x="0" y="6334780"/>
            <a:ext cx="2000232" cy="52322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sz="1400" b="1" dirty="0" smtClean="0"/>
              <a:t>COPIA TODO EN EL CUADERNO</a:t>
            </a:r>
            <a:endParaRPr lang="es-CL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9144000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CL" b="1" dirty="0"/>
              <a:t>Ovocitos</a:t>
            </a:r>
          </a:p>
          <a:p>
            <a:pPr algn="just"/>
            <a:r>
              <a:rPr lang="es-CL" dirty="0"/>
              <a:t>Los </a:t>
            </a:r>
            <a:r>
              <a:rPr lang="es-CL" b="1" dirty="0"/>
              <a:t>ovocitos son los gametos femeninos formados en los ovarios.</a:t>
            </a:r>
          </a:p>
          <a:p>
            <a:pPr algn="just"/>
            <a:r>
              <a:rPr lang="es-CL" dirty="0"/>
              <a:t>Tienen forma esférica, presentan un tamaño mucho mayor </a:t>
            </a:r>
            <a:r>
              <a:rPr lang="es-CL" dirty="0" smtClean="0"/>
              <a:t>que los </a:t>
            </a:r>
            <a:r>
              <a:rPr lang="es-CL" dirty="0"/>
              <a:t>espermatozoides y, a diferencia de estos últimos, carecen </a:t>
            </a:r>
            <a:r>
              <a:rPr lang="es-CL" dirty="0" smtClean="0"/>
              <a:t>de movilidad</a:t>
            </a:r>
            <a:r>
              <a:rPr lang="es-CL" dirty="0"/>
              <a:t>.</a:t>
            </a:r>
          </a:p>
          <a:p>
            <a:pPr algn="just"/>
            <a:r>
              <a:rPr lang="es-CL" dirty="0"/>
              <a:t>Generalmente, se produce la liberación de solo un ovocito durante </a:t>
            </a:r>
            <a:r>
              <a:rPr lang="es-CL" dirty="0" smtClean="0"/>
              <a:t>el proceso </a:t>
            </a:r>
            <a:r>
              <a:rPr lang="es-CL" dirty="0"/>
              <a:t>de ovulación, que estudiaremos más adelante. Además, </a:t>
            </a:r>
            <a:r>
              <a:rPr lang="es-CL" dirty="0" smtClean="0"/>
              <a:t>el número </a:t>
            </a:r>
            <a:r>
              <a:rPr lang="es-CL" dirty="0"/>
              <a:t>de ovocitos de cada mujer es limitado, por lo tanto, llega </a:t>
            </a:r>
            <a:r>
              <a:rPr lang="es-CL" dirty="0" smtClean="0"/>
              <a:t>un momento </a:t>
            </a:r>
            <a:r>
              <a:rPr lang="es-CL" dirty="0"/>
              <a:t>que constituye el fin de su periodo reproductivo.</a:t>
            </a: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285992"/>
            <a:ext cx="6429420" cy="435325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3 CuadroTexto"/>
          <p:cNvSpPr txBox="1"/>
          <p:nvPr/>
        </p:nvSpPr>
        <p:spPr>
          <a:xfrm>
            <a:off x="0" y="6334780"/>
            <a:ext cx="2000232" cy="52322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CL" sz="1400" b="1" dirty="0" smtClean="0"/>
              <a:t>COPIA TODO EN EL CUADERNO</a:t>
            </a:r>
            <a:endParaRPr lang="es-CL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28">
      <a:dk1>
        <a:sysClr val="windowText" lastClr="000000"/>
      </a:dk1>
      <a:lt1>
        <a:srgbClr val="EBF1DD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732</Words>
  <Application>Microsoft Office PowerPoint</Application>
  <PresentationFormat>Presentación en pantalla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Paulina</dc:creator>
  <cp:lastModifiedBy>Paulina</cp:lastModifiedBy>
  <cp:revision>2</cp:revision>
  <dcterms:created xsi:type="dcterms:W3CDTF">2020-09-20T22:21:44Z</dcterms:created>
  <dcterms:modified xsi:type="dcterms:W3CDTF">2020-09-21T02:02:55Z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584628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