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CCFFCC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AC433-4555-44C8-9062-78DFEC1C6D20}" type="datetimeFigureOut">
              <a:rPr lang="es-CL" smtClean="0"/>
              <a:pPr/>
              <a:t>21-09-2020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36950-6348-4C41-A1C6-49C1CE88FC7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s://www.youtube.com/watch?v=kqFnqFQ6oD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Qué es la eficiencia energética? - aprendeconenerg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Rectángulo"/>
          <p:cNvSpPr/>
          <p:nvPr/>
        </p:nvSpPr>
        <p:spPr>
          <a:xfrm>
            <a:off x="1571604" y="1214422"/>
            <a:ext cx="6223370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s-CL" sz="3200" b="1" dirty="0"/>
              <a:t>Uso eficiente de la energía eléctrica</a:t>
            </a:r>
            <a:endParaRPr lang="es-CL" sz="3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0" y="0"/>
            <a:ext cx="5929322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OBJETIVO: IDENTIFICAR MEDIDAS DE AHORRO DE ENERGÍA ELÉCTRICA.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57818" y="6550223"/>
            <a:ext cx="3786182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EL TÍTULO Y OBJETIVO EN EL CUADERNO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428604"/>
            <a:ext cx="8501122" cy="1477328"/>
          </a:xfrm>
          <a:prstGeom prst="rect">
            <a:avLst/>
          </a:prstGeom>
          <a:solidFill>
            <a:srgbClr val="CCFF66"/>
          </a:solidFill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Uso eficiente de la energía eléctrica</a:t>
            </a:r>
          </a:p>
          <a:p>
            <a:pPr algn="just"/>
            <a:r>
              <a:rPr lang="es-CL" dirty="0"/>
              <a:t>El ser humano ha sabido aprovechar la energía eléctrica para transformar </a:t>
            </a:r>
            <a:r>
              <a:rPr lang="es-CL" dirty="0" smtClean="0"/>
              <a:t>su vida</a:t>
            </a:r>
            <a:r>
              <a:rPr lang="es-CL" dirty="0"/>
              <a:t>, obteniendo mayores comodidades en la cotidianidad y velocidad en </a:t>
            </a:r>
            <a:r>
              <a:rPr lang="es-CL" dirty="0" smtClean="0"/>
              <a:t>la transmisión </a:t>
            </a:r>
            <a:r>
              <a:rPr lang="es-CL" dirty="0"/>
              <a:t>de la información. No estaríamos dispuestos a vivir sin la </a:t>
            </a:r>
            <a:r>
              <a:rPr lang="es-CL" dirty="0" smtClean="0"/>
              <a:t>actual tecnología</a:t>
            </a:r>
            <a:r>
              <a:rPr lang="es-CL" dirty="0"/>
              <a:t>, que depende necesariamente de la energía eléctrica, pero ¿</a:t>
            </a:r>
            <a:r>
              <a:rPr lang="es-CL" dirty="0" smtClean="0"/>
              <a:t>cuánto nos </a:t>
            </a:r>
            <a:r>
              <a:rPr lang="es-CL" dirty="0"/>
              <a:t>esforzamos por cuidarla?</a:t>
            </a:r>
          </a:p>
        </p:txBody>
      </p:sp>
      <p:pic>
        <p:nvPicPr>
          <p:cNvPr id="9220" name="Picture 4" descr="Chile Desarrollo Sustentable » Santiago-noche-2-04-2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87985"/>
            <a:ext cx="7786742" cy="48700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8072462" y="6550223"/>
            <a:ext cx="1071538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SÓLO LEER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357166"/>
            <a:ext cx="9144000" cy="2585323"/>
          </a:xfrm>
          <a:prstGeom prst="rect">
            <a:avLst/>
          </a:prstGeom>
          <a:solidFill>
            <a:srgbClr val="CCFF66"/>
          </a:solidFill>
        </p:spPr>
        <p:txBody>
          <a:bodyPr wrap="square">
            <a:spAutoFit/>
          </a:bodyPr>
          <a:lstStyle/>
          <a:p>
            <a:r>
              <a:rPr lang="es-CL" b="1" dirty="0" smtClean="0"/>
              <a:t>Artefactos </a:t>
            </a:r>
            <a:r>
              <a:rPr lang="es-CL" b="1" dirty="0"/>
              <a:t>eléctricos de </a:t>
            </a:r>
            <a:r>
              <a:rPr lang="es-CL" b="1" u="sng" dirty="0"/>
              <a:t>eficiencia energética</a:t>
            </a:r>
          </a:p>
          <a:p>
            <a:pPr algn="just"/>
            <a:r>
              <a:rPr lang="es-CL" dirty="0"/>
              <a:t>Desde el año 2007 se comenzó a incluir en los electrodomésticos una </a:t>
            </a:r>
            <a:r>
              <a:rPr lang="es-CL" dirty="0" smtClean="0"/>
              <a:t>etiqueta de </a:t>
            </a:r>
            <a:r>
              <a:rPr lang="es-CL" dirty="0"/>
              <a:t>eficiencia energética. La iniciativa ha certificado y etiquetado aparatos </a:t>
            </a:r>
            <a:r>
              <a:rPr lang="es-CL" dirty="0" smtClean="0"/>
              <a:t>de uso </a:t>
            </a:r>
            <a:r>
              <a:rPr lang="es-CL" dirty="0"/>
              <a:t>cotidiano y de alto impacto en el consumo de energía eléctrica, como </a:t>
            </a:r>
            <a:r>
              <a:rPr lang="es-CL" dirty="0" smtClean="0"/>
              <a:t>el refrigerador </a:t>
            </a:r>
            <a:r>
              <a:rPr lang="es-CL" dirty="0"/>
              <a:t>y las ampolletas.</a:t>
            </a:r>
          </a:p>
          <a:p>
            <a:pPr algn="just"/>
            <a:r>
              <a:rPr lang="es-CL" dirty="0"/>
              <a:t>¿Qué nos indica esta etiqueta? La etiqueta entrega información sobre el </a:t>
            </a:r>
            <a:r>
              <a:rPr lang="es-CL" dirty="0" smtClean="0"/>
              <a:t>consumo energético</a:t>
            </a:r>
            <a:r>
              <a:rPr lang="es-CL" dirty="0"/>
              <a:t>, la duración y rendimiento del artefacto, con el propósito de que </a:t>
            </a:r>
            <a:r>
              <a:rPr lang="es-CL" dirty="0" smtClean="0"/>
              <a:t>el consumidor </a:t>
            </a:r>
            <a:r>
              <a:rPr lang="es-CL" dirty="0"/>
              <a:t>compare los distintos productos y elija el más eficiente. Existe </a:t>
            </a:r>
            <a:r>
              <a:rPr lang="es-CL" dirty="0" smtClean="0"/>
              <a:t>una escala </a:t>
            </a:r>
            <a:r>
              <a:rPr lang="es-CL" dirty="0"/>
              <a:t>que va desde la letra A hasta la letra G. Los productos con categoría </a:t>
            </a:r>
            <a:r>
              <a:rPr lang="es-CL" dirty="0" smtClean="0"/>
              <a:t>A son </a:t>
            </a:r>
            <a:r>
              <a:rPr lang="es-CL" dirty="0"/>
              <a:t>más eficientes porque consumen menos energía. Al contrario, los </a:t>
            </a:r>
            <a:r>
              <a:rPr lang="es-CL" dirty="0" smtClean="0"/>
              <a:t>artefactos de </a:t>
            </a:r>
            <a:r>
              <a:rPr lang="es-CL" dirty="0"/>
              <a:t>categoría G son menos eficientes, consumen más energía.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265865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0" y="0"/>
            <a:ext cx="471487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CL" b="1" dirty="0" smtClean="0"/>
              <a:t>COMO VIMOS EN EL ANTERIOR POWER POINT: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572000" y="5214950"/>
            <a:ext cx="3500446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dirty="0"/>
              <a:t>La energía en espera o </a:t>
            </a:r>
            <a:r>
              <a:rPr lang="es-CL" i="1" dirty="0"/>
              <a:t>stand </a:t>
            </a:r>
            <a:r>
              <a:rPr lang="es-CL" i="1" dirty="0" err="1" smtClean="0"/>
              <a:t>by</a:t>
            </a:r>
            <a:r>
              <a:rPr lang="es-CL" i="1" dirty="0" smtClean="0"/>
              <a:t> </a:t>
            </a:r>
            <a:r>
              <a:rPr lang="es-CL" dirty="0" smtClean="0"/>
              <a:t>de </a:t>
            </a:r>
            <a:r>
              <a:rPr lang="es-CL" dirty="0"/>
              <a:t>aparatos electrónicos, como los PC, </a:t>
            </a:r>
            <a:r>
              <a:rPr lang="es-CL" dirty="0" smtClean="0"/>
              <a:t>y cargadores </a:t>
            </a:r>
            <a:r>
              <a:rPr lang="es-CL" dirty="0"/>
              <a:t>enchufados sin uso, </a:t>
            </a:r>
            <a:r>
              <a:rPr lang="es-CL" dirty="0" smtClean="0"/>
              <a:t>pueden utilizar </a:t>
            </a:r>
            <a:r>
              <a:rPr lang="es-CL" dirty="0"/>
              <a:t>el 8 % del consumo </a:t>
            </a:r>
            <a:r>
              <a:rPr lang="es-CL" dirty="0" smtClean="0"/>
              <a:t>eléctrico total </a:t>
            </a:r>
            <a:r>
              <a:rPr lang="es-CL" dirty="0"/>
              <a:t>de un hogar.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786182" y="3071810"/>
            <a:ext cx="5143504" cy="203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E</a:t>
            </a:r>
            <a:r>
              <a:rPr lang="es-CL" b="1" dirty="0" smtClean="0"/>
              <a:t>ficiencia energética:</a:t>
            </a:r>
            <a:r>
              <a:rPr lang="es-CL" dirty="0" smtClean="0"/>
              <a:t> corresponde </a:t>
            </a:r>
            <a:r>
              <a:rPr lang="es-CL" dirty="0"/>
              <a:t>al uso inteligente de </a:t>
            </a:r>
            <a:r>
              <a:rPr lang="es-CL" dirty="0" smtClean="0"/>
              <a:t>la energía</a:t>
            </a:r>
            <a:r>
              <a:rPr lang="es-CL" dirty="0"/>
              <a:t>, en otras palabras, a </a:t>
            </a:r>
            <a:r>
              <a:rPr lang="es-CL" dirty="0" smtClean="0"/>
              <a:t>consumir energía </a:t>
            </a:r>
            <a:r>
              <a:rPr lang="es-CL" dirty="0"/>
              <a:t>sin desperdiciarla. Gracias a</a:t>
            </a:r>
          </a:p>
          <a:p>
            <a:pPr algn="just"/>
            <a:r>
              <a:rPr lang="es-CL" dirty="0"/>
              <a:t>ella, podemos realizar más </a:t>
            </a:r>
            <a:r>
              <a:rPr lang="es-CL" dirty="0" smtClean="0"/>
              <a:t>actividades con </a:t>
            </a:r>
            <a:r>
              <a:rPr lang="es-CL" dirty="0"/>
              <a:t>la misma energía y mejorar </a:t>
            </a:r>
            <a:r>
              <a:rPr lang="es-CL" dirty="0" smtClean="0"/>
              <a:t>nuestra calidad </a:t>
            </a:r>
            <a:r>
              <a:rPr lang="es-CL" dirty="0"/>
              <a:t>de vida, manteniendo el </a:t>
            </a:r>
            <a:r>
              <a:rPr lang="es-CL" dirty="0" smtClean="0"/>
              <a:t>equilibrio y </a:t>
            </a:r>
            <a:r>
              <a:rPr lang="es-CL" dirty="0"/>
              <a:t>armonía con el medioambiente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6334780"/>
            <a:ext cx="3643306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EN TÚ CUADERNO SÓLO LA DEFINICIÓN DE EFICIENCIA </a:t>
            </a:r>
            <a:r>
              <a:rPr lang="es-CL" sz="1400" b="1" dirty="0" smtClean="0"/>
              <a:t>ENERGÉTICA</a:t>
            </a:r>
            <a:r>
              <a:rPr lang="es-CL" sz="1400" b="1" dirty="0" smtClean="0"/>
              <a:t>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642918"/>
            <a:ext cx="7072330" cy="369332"/>
          </a:xfrm>
          <a:prstGeom prst="rect">
            <a:avLst/>
          </a:prstGeom>
          <a:solidFill>
            <a:srgbClr val="CCFF66"/>
          </a:solidFill>
        </p:spPr>
        <p:txBody>
          <a:bodyPr wrap="square">
            <a:spAutoFit/>
          </a:bodyPr>
          <a:lstStyle/>
          <a:p>
            <a:r>
              <a:rPr lang="es-CL" b="1" dirty="0"/>
              <a:t>Consejos para usar de manera eficiente la </a:t>
            </a:r>
            <a:r>
              <a:rPr lang="es-CL" b="1" dirty="0" smtClean="0"/>
              <a:t>energía eléctrica </a:t>
            </a:r>
            <a:r>
              <a:rPr lang="es-CL" b="1" dirty="0"/>
              <a:t>en el hogar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785786" y="1357298"/>
            <a:ext cx="7286676" cy="4678204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Para lavar la ropa sucia, lo ideal es juntar ropa para una </a:t>
            </a:r>
            <a:r>
              <a:rPr lang="es-CL" sz="2000" dirty="0" smtClean="0"/>
              <a:t>carga completa </a:t>
            </a:r>
            <a:r>
              <a:rPr lang="es-CL" sz="2000" dirty="0"/>
              <a:t>de la lavadora.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Aprovecha el calor del Sol para secar la ropa, ya que la </a:t>
            </a:r>
            <a:r>
              <a:rPr lang="es-CL" sz="2000" dirty="0" smtClean="0"/>
              <a:t>secadora consume </a:t>
            </a:r>
            <a:r>
              <a:rPr lang="es-CL" sz="2000" dirty="0"/>
              <a:t>mucha energía eléctrica.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Desenchufa aparatos electrónicos que no se estén usando.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No mantengas abierta la puerta del refrigerador durante </a:t>
            </a:r>
            <a:r>
              <a:rPr lang="es-CL" sz="2000" dirty="0" smtClean="0"/>
              <a:t>mucho tiempo</a:t>
            </a:r>
            <a:r>
              <a:rPr lang="es-CL" sz="2000" dirty="0"/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Apaga las luces que no estás usando.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Utiliza ampolletas eficientes con etiqueta energética categoría A.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Aprovecha la luz natural. Para esto pinta paredes y cielos </a:t>
            </a:r>
            <a:r>
              <a:rPr lang="es-CL" sz="2000" dirty="0" smtClean="0"/>
              <a:t>de colores </a:t>
            </a:r>
            <a:r>
              <a:rPr lang="es-CL" sz="2000" dirty="0"/>
              <a:t>claros.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Ilumina directamente las áreas de trabajo. Una ampolleta </a:t>
            </a:r>
            <a:r>
              <a:rPr lang="es-CL" sz="2000" dirty="0" smtClean="0"/>
              <a:t>de 40 </a:t>
            </a:r>
            <a:r>
              <a:rPr lang="es-CL" sz="2000" dirty="0" err="1"/>
              <a:t>watts</a:t>
            </a:r>
            <a:r>
              <a:rPr lang="es-CL" sz="2000" dirty="0"/>
              <a:t> en una lámpara sobre el escritorio ilumina mejor </a:t>
            </a:r>
            <a:r>
              <a:rPr lang="es-CL" sz="2000" dirty="0" smtClean="0"/>
              <a:t>que una </a:t>
            </a:r>
            <a:r>
              <a:rPr lang="es-CL" sz="2000" dirty="0"/>
              <a:t>de 100 </a:t>
            </a:r>
            <a:r>
              <a:rPr lang="es-CL" sz="2000" dirty="0" err="1"/>
              <a:t>watts</a:t>
            </a:r>
            <a:r>
              <a:rPr lang="es-CL" sz="2000" dirty="0"/>
              <a:t> en el techo.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s-CL" sz="2000" dirty="0"/>
              <a:t>En balcones y pasillos puedes usar ampolletas de 40 </a:t>
            </a:r>
            <a:r>
              <a:rPr lang="es-CL" sz="2000" dirty="0" err="1"/>
              <a:t>watts</a:t>
            </a:r>
            <a:r>
              <a:rPr lang="es-CL" sz="2000" dirty="0"/>
              <a:t>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307180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CL" b="1" dirty="0" smtClean="0"/>
              <a:t>ALGUNOS CONSEJOS MÁS…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Comparte los consejos con tu familia y amigos. Mientras más personas sepan cómo </a:t>
            </a:r>
            <a:r>
              <a:rPr lang="es-CL" b="1" dirty="0" smtClean="0"/>
              <a:t>ahorrar energía </a:t>
            </a:r>
            <a:r>
              <a:rPr lang="es-CL" b="1" dirty="0"/>
              <a:t>eléctrica</a:t>
            </a:r>
            <a:r>
              <a:rPr lang="es-CL" b="1" dirty="0" smtClean="0"/>
              <a:t>, serán </a:t>
            </a:r>
            <a:r>
              <a:rPr lang="es-CL" b="1" dirty="0"/>
              <a:t>más quienes le estarán haciendo un gran favor al planeta.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572264" y="0"/>
            <a:ext cx="2571736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SÓLO LEER Y RECUERDA COMPARTIR CON TÚ FAMILIA.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3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2 CuadroTexto"/>
          <p:cNvSpPr txBox="1"/>
          <p:nvPr/>
        </p:nvSpPr>
        <p:spPr>
          <a:xfrm>
            <a:off x="5643570" y="1"/>
            <a:ext cx="350043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DESAROLLA EN TÚ CUADERNO DE CIENCIAS.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62218" cy="3000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C:\Users\Paulina\Desktop\GIF\giphy (6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8921" y="4143380"/>
            <a:ext cx="2505079" cy="2505079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643570" y="1"/>
            <a:ext cx="350043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DESAROLLA EN TÚ CUADERNO DE CIENCIAS.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358246" cy="62552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C:\Users\Paulina\Desktop\GIF\giphy (6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7681" y="5781681"/>
            <a:ext cx="1076319" cy="1076319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643570" y="1"/>
            <a:ext cx="350043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DESAROLLA EN TÚ CUADERNO DE CIENCIAS.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428604"/>
            <a:ext cx="8643998" cy="4000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C:\Users\Paulina\Desktop\GIF\giphy (6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4643446"/>
            <a:ext cx="2214554" cy="221455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643570" y="1"/>
            <a:ext cx="350043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DESAROLLA EN TÚ CUADERNO DE CIENCIAS.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785794"/>
            <a:ext cx="8572560" cy="1477328"/>
          </a:xfrm>
          <a:prstGeom prst="rect">
            <a:avLst/>
          </a:prstGeom>
          <a:solidFill>
            <a:srgbClr val="99FF66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Observa el siguiente video y luego responde:</a:t>
            </a:r>
          </a:p>
          <a:p>
            <a:pPr algn="just"/>
            <a:r>
              <a:rPr lang="es-CL" b="1" dirty="0" smtClean="0">
                <a:hlinkClick r:id="rId2"/>
              </a:rPr>
              <a:t>https://www.youtube.com/watch?v=kqFnqFQ6oDE</a:t>
            </a:r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Realiza estas 4 preguntas a uno o dos integrantes de tú hogar, registra la información en tú cuaderno de ciencias.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720" y="214290"/>
            <a:ext cx="185738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ACTIVIDAD Nº5:</a:t>
            </a:r>
            <a:endParaRPr lang="es-CL" b="1" dirty="0"/>
          </a:p>
        </p:txBody>
      </p:sp>
      <p:sp>
        <p:nvSpPr>
          <p:cNvPr id="4" name="3 Rectángulo"/>
          <p:cNvSpPr/>
          <p:nvPr/>
        </p:nvSpPr>
        <p:spPr>
          <a:xfrm>
            <a:off x="285720" y="2571744"/>
            <a:ext cx="6215106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 smtClean="0"/>
              <a:t>Nombre del entrevistado: ________________________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1.- ¿Cuál o cuáles son los aparataros eléctricos que más usas en tu casa? 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2.- ¿Consideras que el uso que le das a los aparatos es el adecuado para no desperdiciar energía? 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3.- ¿En su hogar, ha tomado alguna medida para ahorrar energía ? 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4.- ¿Qué acciones ha realizado para ahorrar energía?</a:t>
            </a:r>
            <a:endParaRPr lang="es-CL" b="1" dirty="0"/>
          </a:p>
        </p:txBody>
      </p:sp>
      <p:pic>
        <p:nvPicPr>
          <p:cNvPr id="23554" name="Picture 2" descr="C:\Users\Paulina\Desktop\GIF\giphy (6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8921" y="2428868"/>
            <a:ext cx="2505079" cy="2505079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5643570" y="1"/>
            <a:ext cx="350043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DESAROLLA EN TÚ CUADERNO DE CIENCIAS.</a:t>
            </a:r>
            <a:endParaRPr lang="es-CL" sz="1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857620" y="6550223"/>
            <a:ext cx="528638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NO ES NECESARIO QUE ME MANDES LAS ACTIVIDADES REALIZADAS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655</Words>
  <Application>Microsoft Office PowerPoint</Application>
  <PresentationFormat>Presentación en pantalla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Paulina</dc:creator>
  <cp:lastModifiedBy>Paulina</cp:lastModifiedBy>
  <cp:revision>2</cp:revision>
  <dcterms:created xsi:type="dcterms:W3CDTF">2020-09-21T02:57:33Z</dcterms:created>
  <dcterms:modified xsi:type="dcterms:W3CDTF">2020-09-21T04:17:53Z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588778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