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30C9-A18B-4970-81EA-8BD5BCD4476B}" type="datetimeFigureOut">
              <a:rPr lang="es-CL" smtClean="0"/>
              <a:pPr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C387-32BD-4E90-8C20-6DE718506AD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2uN5LtMYFZ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12eVyvbFCI" TargetMode="External"/><Relationship Id="rId2" Type="http://schemas.openxmlformats.org/officeDocument/2006/relationships/hyperlink" Target="https://youtu.be/MD4v_DVTQV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o Santiago Providencia Noche 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214414" y="857232"/>
            <a:ext cx="68580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800" b="1" dirty="0"/>
              <a:t>¿Cómo usar de manera responsable la</a:t>
            </a:r>
          </a:p>
          <a:p>
            <a:pPr algn="ctr"/>
            <a:r>
              <a:rPr lang="es-CL" sz="2800" b="1" dirty="0"/>
              <a:t>energía eléctrica?</a:t>
            </a:r>
            <a:endParaRPr lang="es-CL" sz="2800" dirty="0"/>
          </a:p>
        </p:txBody>
      </p:sp>
      <p:sp>
        <p:nvSpPr>
          <p:cNvPr id="5" name="4 Rectángulo"/>
          <p:cNvSpPr/>
          <p:nvPr/>
        </p:nvSpPr>
        <p:spPr>
          <a:xfrm>
            <a:off x="4572000" y="1928802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/>
              <a:t>En la sociedad de la que somos parte, hacer un buen uso de la </a:t>
            </a:r>
            <a:r>
              <a:rPr lang="es-CL" dirty="0" smtClean="0"/>
              <a:t>energía eléctrica </a:t>
            </a:r>
            <a:r>
              <a:rPr lang="es-CL" dirty="0"/>
              <a:t>es cada vez más importante.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20" y="214290"/>
            <a:ext cx="83582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Objetivo: Reconocer la importancia del uso responsable de la energía eléctrica.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429520" y="6119336"/>
            <a:ext cx="1714480" cy="7386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Escribe el objetivo y título en tú cuaderno.</a:t>
            </a:r>
            <a:endParaRPr lang="es-CL" sz="1400" b="1" dirty="0"/>
          </a:p>
        </p:txBody>
      </p:sp>
      <p:pic>
        <p:nvPicPr>
          <p:cNvPr id="9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86454"/>
            <a:ext cx="1071546" cy="107154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4826675"/>
            <a:ext cx="4572000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 smtClean="0"/>
              <a:t>Para comenzar observa el siguiente video:</a:t>
            </a:r>
          </a:p>
          <a:p>
            <a:pPr algn="just"/>
            <a:r>
              <a:rPr lang="es-CL" b="1" dirty="0" smtClean="0"/>
              <a:t>Aprendo TV </a:t>
            </a:r>
            <a:r>
              <a:rPr lang="es-CL" b="1" dirty="0" smtClean="0"/>
              <a:t>– Ciencias Naturales 5º y 6º básico/Capitulo </a:t>
            </a:r>
            <a:r>
              <a:rPr lang="es-CL" b="1" dirty="0" smtClean="0"/>
              <a:t>1</a:t>
            </a:r>
          </a:p>
          <a:p>
            <a:pPr algn="just"/>
            <a:endParaRPr lang="es-CL" b="1" dirty="0" smtClean="0"/>
          </a:p>
          <a:p>
            <a:pPr algn="just"/>
            <a:r>
              <a:rPr lang="es-CL" b="1" dirty="0" smtClean="0">
                <a:hlinkClick r:id="rId4"/>
              </a:rPr>
              <a:t>https://</a:t>
            </a:r>
            <a:r>
              <a:rPr lang="es-CL" b="1" dirty="0" smtClean="0">
                <a:hlinkClick r:id="rId4"/>
              </a:rPr>
              <a:t>www.youtube.com/watch?v=2uN5LtMYFZ4</a:t>
            </a:r>
            <a:endParaRPr lang="es-CL" b="1" dirty="0" smtClean="0"/>
          </a:p>
          <a:p>
            <a:pPr algn="just"/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572264" cy="5538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0" y="0"/>
            <a:ext cx="350043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b="1" dirty="0" smtClean="0"/>
              <a:t>Analicen </a:t>
            </a:r>
            <a:r>
              <a:rPr lang="es-CL" sz="2000" b="1" dirty="0"/>
              <a:t>la siguiente </a:t>
            </a:r>
            <a:r>
              <a:rPr lang="es-CL" sz="2000" b="1" dirty="0" smtClean="0"/>
              <a:t>situación:</a:t>
            </a:r>
            <a:endParaRPr lang="es-CL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 smtClean="0"/>
              <a:t>1.- Respecto </a:t>
            </a:r>
            <a:r>
              <a:rPr lang="es-CL" dirty="0"/>
              <a:t>del cuidado de la energía, ¿han presentado alguna </a:t>
            </a:r>
            <a:r>
              <a:rPr lang="es-CL" dirty="0" smtClean="0"/>
              <a:t>vez una </a:t>
            </a:r>
            <a:r>
              <a:rPr lang="es-CL" dirty="0"/>
              <a:t>conducta similar a la de Sebastián? ¿A qué creen que se </a:t>
            </a:r>
            <a:r>
              <a:rPr lang="es-CL" dirty="0" smtClean="0"/>
              <a:t>deba este </a:t>
            </a:r>
            <a:r>
              <a:rPr lang="es-CL" dirty="0"/>
              <a:t>tipo de conductas?</a:t>
            </a:r>
          </a:p>
          <a:p>
            <a:r>
              <a:rPr lang="es-CL" dirty="0" smtClean="0"/>
              <a:t>2.- ¿Qué </a:t>
            </a:r>
            <a:r>
              <a:rPr lang="es-CL" dirty="0"/>
              <a:t>debería hacer Sebastián para usar bien la energía eléctrica?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286644" y="0"/>
            <a:ext cx="185735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Responde en tú cuaderno.</a:t>
            </a:r>
            <a:endParaRPr lang="es-CL" b="1" dirty="0"/>
          </a:p>
        </p:txBody>
      </p:sp>
      <p:pic>
        <p:nvPicPr>
          <p:cNvPr id="1027" name="Picture 3" descr="C:\Users\Paulina\Desktop\GIF\giphy (3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929066"/>
            <a:ext cx="1928826" cy="1928826"/>
          </a:xfrm>
          <a:prstGeom prst="rect">
            <a:avLst/>
          </a:prstGeom>
          <a:noFill/>
        </p:spPr>
      </p:pic>
      <p:pic>
        <p:nvPicPr>
          <p:cNvPr id="8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85728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/>
              <a:t>La energía eléctrica es fundamental en el mundo en que vivimos, </a:t>
            </a:r>
            <a:r>
              <a:rPr lang="es-CL" dirty="0" smtClean="0"/>
              <a:t>ya que </a:t>
            </a:r>
            <a:r>
              <a:rPr lang="es-CL" dirty="0"/>
              <a:t>permite iluminar las calles por las noches y el funcionamiento </a:t>
            </a:r>
            <a:r>
              <a:rPr lang="es-CL" dirty="0" smtClean="0"/>
              <a:t>de hospitales</a:t>
            </a:r>
            <a:r>
              <a:rPr lang="es-CL" dirty="0"/>
              <a:t>, puertos, colegios, el sistema de telecomunicaciones, </a:t>
            </a:r>
            <a:r>
              <a:rPr lang="es-CL" dirty="0" smtClean="0"/>
              <a:t>entre otros</a:t>
            </a:r>
            <a:r>
              <a:rPr lang="es-CL" dirty="0"/>
              <a:t>. </a:t>
            </a:r>
            <a:r>
              <a:rPr lang="es-CL" b="1" u="sng" dirty="0"/>
              <a:t>Es importante tener presente que los recursos a partir de los </a:t>
            </a:r>
            <a:r>
              <a:rPr lang="es-CL" b="1" u="sng" dirty="0" smtClean="0"/>
              <a:t>que se </a:t>
            </a:r>
            <a:r>
              <a:rPr lang="es-CL" b="1" u="sng" dirty="0"/>
              <a:t>obtiene energía eléctrica no son ilimitados</a:t>
            </a:r>
            <a:r>
              <a:rPr lang="es-CL" dirty="0"/>
              <a:t>. Por esta razón, algunos </a:t>
            </a:r>
            <a:r>
              <a:rPr lang="es-CL" dirty="0" smtClean="0"/>
              <a:t>de ellos </a:t>
            </a:r>
            <a:r>
              <a:rPr lang="es-CL" dirty="0"/>
              <a:t>son denominados </a:t>
            </a:r>
            <a:r>
              <a:rPr lang="es-CL" b="1" u="sng" dirty="0"/>
              <a:t>recursos energéticos no renovables</a:t>
            </a:r>
            <a:r>
              <a:rPr lang="es-CL" dirty="0"/>
              <a:t>, como </a:t>
            </a:r>
            <a:r>
              <a:rPr lang="es-CL" dirty="0" smtClean="0"/>
              <a:t>el carbón</a:t>
            </a:r>
            <a:r>
              <a:rPr lang="es-CL" dirty="0"/>
              <a:t>, el gas natural o el petróleo, en cuyo uso se emiten </a:t>
            </a:r>
            <a:r>
              <a:rPr lang="es-CL" dirty="0" smtClean="0"/>
              <a:t>contaminantes a </a:t>
            </a:r>
            <a:r>
              <a:rPr lang="es-CL" dirty="0"/>
              <a:t>la atmósfera</a:t>
            </a:r>
            <a:r>
              <a:rPr lang="es-CL" dirty="0" smtClean="0"/>
              <a:t>.</a:t>
            </a:r>
          </a:p>
          <a:p>
            <a:pPr algn="just"/>
            <a:r>
              <a:rPr lang="es-CL" dirty="0"/>
              <a:t>Por estos motivos, es fundamental utilizar responsablemente la </a:t>
            </a:r>
            <a:r>
              <a:rPr lang="es-CL" dirty="0" smtClean="0"/>
              <a:t>energía eléctrica</a:t>
            </a:r>
            <a:r>
              <a:rPr lang="es-CL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688449"/>
            <a:ext cx="4214810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400" b="1" dirty="0" smtClean="0"/>
              <a:t>RECUERDA: Los </a:t>
            </a:r>
            <a:r>
              <a:rPr lang="es-CL" sz="1400" b="1" dirty="0"/>
              <a:t>recursos energéticos no </a:t>
            </a:r>
            <a:r>
              <a:rPr lang="es-CL" sz="1400" b="1" dirty="0" smtClean="0"/>
              <a:t>renovables corresponden </a:t>
            </a:r>
            <a:r>
              <a:rPr lang="es-CL" sz="1400" b="1" dirty="0"/>
              <a:t>a </a:t>
            </a:r>
            <a:r>
              <a:rPr lang="es-CL" sz="1400" b="1" dirty="0" smtClean="0"/>
              <a:t>aquellos cuya </a:t>
            </a:r>
            <a:r>
              <a:rPr lang="es-CL" sz="1400" b="1" dirty="0"/>
              <a:t>rapidez de </a:t>
            </a:r>
            <a:r>
              <a:rPr lang="es-CL" sz="1400" b="1" dirty="0" smtClean="0"/>
              <a:t>consumo es </a:t>
            </a:r>
            <a:r>
              <a:rPr lang="es-CL" sz="1400" b="1" dirty="0"/>
              <a:t>mayor a su capacidad de renovación</a:t>
            </a:r>
            <a:r>
              <a:rPr lang="es-CL" sz="1400" b="1" dirty="0" smtClean="0"/>
              <a:t>. Por </a:t>
            </a:r>
            <a:r>
              <a:rPr lang="es-CL" sz="1400" b="1" dirty="0"/>
              <a:t>esta razón, </a:t>
            </a:r>
            <a:r>
              <a:rPr lang="es-CL" sz="1400" b="1" dirty="0" smtClean="0"/>
              <a:t>llegará un </a:t>
            </a:r>
            <a:r>
              <a:rPr lang="es-CL" sz="1400" b="1" dirty="0"/>
              <a:t>momento en que </a:t>
            </a:r>
            <a:r>
              <a:rPr lang="es-CL" sz="1400" b="1" dirty="0" smtClean="0"/>
              <a:t>recursos como </a:t>
            </a:r>
            <a:r>
              <a:rPr lang="es-CL" sz="1400" b="1" dirty="0"/>
              <a:t>el petróleo se agotarán.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929586" y="2071678"/>
            <a:ext cx="121441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leer</a:t>
            </a:r>
            <a:endParaRPr lang="es-C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7286676" cy="293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Paulina\Desktop\GIF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857892"/>
            <a:ext cx="1333478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A continuación, se mencionan algunas acciones que te permitirán ahorrar energía eléctrica y, con ello, contribuir al cuidado del medioambiente.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85720" y="928670"/>
            <a:ext cx="857256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Desconecta los artefactos eléctricos que no estés usando. Haz lo </a:t>
            </a:r>
            <a:r>
              <a:rPr lang="es-CL" b="1" dirty="0" smtClean="0">
                <a:solidFill>
                  <a:srgbClr val="FF0000"/>
                </a:solidFill>
              </a:rPr>
              <a:t>mismo con </a:t>
            </a:r>
            <a:r>
              <a:rPr lang="es-CL" b="1" dirty="0">
                <a:solidFill>
                  <a:srgbClr val="FF0000"/>
                </a:solidFill>
              </a:rPr>
              <a:t>los cargadores de celular, computador o tablet, ya que </a:t>
            </a:r>
            <a:r>
              <a:rPr lang="es-CL" b="1" dirty="0" smtClean="0">
                <a:solidFill>
                  <a:srgbClr val="FF0000"/>
                </a:solidFill>
              </a:rPr>
              <a:t>estos consumen </a:t>
            </a:r>
            <a:r>
              <a:rPr lang="es-CL" b="1" dirty="0">
                <a:solidFill>
                  <a:srgbClr val="FF0000"/>
                </a:solidFill>
              </a:rPr>
              <a:t>energía eléctrica mientras se encuentran enchufados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 smtClean="0">
                <a:solidFill>
                  <a:srgbClr val="00B050"/>
                </a:solidFill>
              </a:rPr>
              <a:t>Durante </a:t>
            </a:r>
            <a:r>
              <a:rPr lang="es-CL" b="1" dirty="0">
                <a:solidFill>
                  <a:srgbClr val="00B050"/>
                </a:solidFill>
              </a:rPr>
              <a:t>el día, abre las cortinas de tu casa. De esta manera</a:t>
            </a:r>
            <a:r>
              <a:rPr lang="es-CL" b="1" dirty="0" smtClean="0">
                <a:solidFill>
                  <a:srgbClr val="00B050"/>
                </a:solidFill>
              </a:rPr>
              <a:t>, permitirás </a:t>
            </a:r>
            <a:r>
              <a:rPr lang="es-CL" b="1" dirty="0">
                <a:solidFill>
                  <a:srgbClr val="00B050"/>
                </a:solidFill>
              </a:rPr>
              <a:t>el ingreso de luz natural y evitarás el uso </a:t>
            </a:r>
            <a:r>
              <a:rPr lang="es-CL" b="1" dirty="0" smtClean="0">
                <a:solidFill>
                  <a:srgbClr val="00B050"/>
                </a:solidFill>
              </a:rPr>
              <a:t>de lámparas </a:t>
            </a:r>
            <a:r>
              <a:rPr lang="es-CL" b="1" dirty="0">
                <a:solidFill>
                  <a:srgbClr val="00B050"/>
                </a:solidFill>
              </a:rPr>
              <a:t>y luces artificiales</a:t>
            </a:r>
            <a:r>
              <a:rPr lang="es-CL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 smtClean="0">
                <a:solidFill>
                  <a:srgbClr val="002060"/>
                </a:solidFill>
              </a:rPr>
              <a:t>Apaga </a:t>
            </a:r>
            <a:r>
              <a:rPr lang="es-CL" b="1" dirty="0">
                <a:solidFill>
                  <a:srgbClr val="002060"/>
                </a:solidFill>
              </a:rPr>
              <a:t>todos los artefactos y luces que no estés empleando</a:t>
            </a:r>
            <a:r>
              <a:rPr lang="es-CL" b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endParaRPr lang="es-CL" dirty="0" smtClean="0"/>
          </a:p>
          <a:p>
            <a:pPr algn="just"/>
            <a:r>
              <a:rPr lang="es-CL" b="1" dirty="0" smtClean="0">
                <a:solidFill>
                  <a:srgbClr val="7030A0"/>
                </a:solidFill>
              </a:rPr>
              <a:t>No </a:t>
            </a:r>
            <a:r>
              <a:rPr lang="es-CL" b="1" dirty="0">
                <a:solidFill>
                  <a:srgbClr val="7030A0"/>
                </a:solidFill>
              </a:rPr>
              <a:t>abras la puerta del refrigerador si no estás </a:t>
            </a:r>
            <a:r>
              <a:rPr lang="es-CL" b="1" dirty="0" smtClean="0">
                <a:solidFill>
                  <a:srgbClr val="7030A0"/>
                </a:solidFill>
              </a:rPr>
              <a:t>seguro de </a:t>
            </a:r>
            <a:r>
              <a:rPr lang="es-CL" b="1" dirty="0">
                <a:solidFill>
                  <a:srgbClr val="7030A0"/>
                </a:solidFill>
              </a:rPr>
              <a:t>qué alimento vas a sacar de él. Cada vez que se </a:t>
            </a:r>
            <a:r>
              <a:rPr lang="es-CL" b="1" dirty="0" smtClean="0">
                <a:solidFill>
                  <a:srgbClr val="7030A0"/>
                </a:solidFill>
              </a:rPr>
              <a:t>abre la </a:t>
            </a:r>
            <a:r>
              <a:rPr lang="es-CL" b="1" dirty="0">
                <a:solidFill>
                  <a:srgbClr val="7030A0"/>
                </a:solidFill>
              </a:rPr>
              <a:t>puerta del refrigerador, este requiere emplear </a:t>
            </a:r>
            <a:r>
              <a:rPr lang="es-CL" b="1" dirty="0" smtClean="0">
                <a:solidFill>
                  <a:srgbClr val="7030A0"/>
                </a:solidFill>
              </a:rPr>
              <a:t>más energía </a:t>
            </a:r>
            <a:r>
              <a:rPr lang="es-CL" b="1" dirty="0">
                <a:solidFill>
                  <a:srgbClr val="7030A0"/>
                </a:solidFill>
              </a:rPr>
              <a:t>para su funcionamiento. </a:t>
            </a:r>
            <a:endParaRPr lang="es-CL" b="1" dirty="0" smtClean="0">
              <a:solidFill>
                <a:srgbClr val="7030A0"/>
              </a:solidFill>
            </a:endParaRPr>
          </a:p>
          <a:p>
            <a:pPr algn="just"/>
            <a:endParaRPr lang="es-CL" dirty="0"/>
          </a:p>
          <a:p>
            <a:pPr algn="just"/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Sugiere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a tus padres y familiares que prefieran el uso de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las ampolletas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de bajo consumo de energía eléctrica, y que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antes de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elegir un aparato eléctrico, se fijen en su etiqueta de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eficiencia energética. </a:t>
            </a:r>
            <a:r>
              <a:rPr lang="es-CL" b="1" i="1" dirty="0" smtClean="0">
                <a:solidFill>
                  <a:schemeClr val="accent2">
                    <a:lumMod val="75000"/>
                  </a:schemeClr>
                </a:solidFill>
              </a:rPr>
              <a:t>(para más información lee con atención la siguiente diapositiva)</a:t>
            </a:r>
            <a:endParaRPr lang="es-CL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43834" y="6211669"/>
            <a:ext cx="150016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200" dirty="0" smtClean="0"/>
              <a:t>Escribe todo en tú cuaderno de ciencias.</a:t>
            </a:r>
            <a:endParaRPr lang="es-CL" sz="1200" dirty="0"/>
          </a:p>
        </p:txBody>
      </p:sp>
      <p:sp>
        <p:nvSpPr>
          <p:cNvPr id="7" name="6 Flecha abajo"/>
          <p:cNvSpPr/>
          <p:nvPr/>
        </p:nvSpPr>
        <p:spPr>
          <a:xfrm>
            <a:off x="4929190" y="5357826"/>
            <a:ext cx="857256" cy="1214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786454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885111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572132" y="0"/>
            <a:ext cx="3571868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/>
              <a:t>Un aparato es más eficiente respecto de otro si al </a:t>
            </a:r>
            <a:r>
              <a:rPr lang="es-CL" dirty="0" smtClean="0"/>
              <a:t>realizar tareas </a:t>
            </a:r>
            <a:r>
              <a:rPr lang="es-CL" dirty="0"/>
              <a:t>similares, como enfriar o cocinar un alimento</a:t>
            </a:r>
            <a:r>
              <a:rPr lang="es-CL" dirty="0" smtClean="0"/>
              <a:t>, emplea </a:t>
            </a:r>
            <a:r>
              <a:rPr lang="es-CL" dirty="0"/>
              <a:t>menos energía. Para dar cuenta de lo anterior, </a:t>
            </a:r>
            <a:r>
              <a:rPr lang="es-CL" dirty="0" smtClean="0"/>
              <a:t>los aparatos </a:t>
            </a:r>
            <a:r>
              <a:rPr lang="es-CL" dirty="0"/>
              <a:t>más eficientes se clasifican con la letra A, y </a:t>
            </a:r>
            <a:r>
              <a:rPr lang="es-CL" dirty="0" smtClean="0"/>
              <a:t>de ahí </a:t>
            </a:r>
            <a:r>
              <a:rPr lang="es-CL" dirty="0"/>
              <a:t>descienden gradualmente en eficiencia, hasta llegar </a:t>
            </a:r>
            <a:r>
              <a:rPr lang="es-CL" dirty="0" smtClean="0"/>
              <a:t>a la </a:t>
            </a:r>
            <a:r>
              <a:rPr lang="es-CL" dirty="0"/>
              <a:t>letra G, que indica aquellos que son menos eficientes.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5008" y="3500438"/>
            <a:ext cx="307183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¿Has visto esta simbología en algún electrodoméstico de tu hogar?</a:t>
            </a:r>
          </a:p>
          <a:p>
            <a:pPr algn="just"/>
            <a:r>
              <a:rPr lang="es-CL" dirty="0" smtClean="0"/>
              <a:t>Busca alguno e identifica que tan eficiente es.</a:t>
            </a:r>
          </a:p>
          <a:p>
            <a:pPr algn="just"/>
            <a:r>
              <a:rPr lang="es-CL" b="1" dirty="0" smtClean="0"/>
              <a:t>(anótalo en tu cuaderno)</a:t>
            </a:r>
            <a:endParaRPr lang="es-CL" b="1" dirty="0"/>
          </a:p>
        </p:txBody>
      </p:sp>
      <p:pic>
        <p:nvPicPr>
          <p:cNvPr id="7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54" y="5143512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428604"/>
            <a:ext cx="24288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Observa lo siguiente: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4876" y="1643050"/>
            <a:ext cx="307183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Eso quiere decir que es muy eficiente, que realiza la misma función que otros refrigeradores pero  emplea menos energía.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(</a:t>
            </a:r>
            <a:r>
              <a:rPr lang="es-CL" b="1" dirty="0" smtClean="0"/>
              <a:t>A</a:t>
            </a:r>
            <a:r>
              <a:rPr lang="es-CL" b="1" dirty="0"/>
              <a:t>+, A++ y A+++: </a:t>
            </a:r>
            <a:r>
              <a:rPr lang="es-CL" dirty="0"/>
              <a:t>identifican a los electrodomésticos con la máxima eficiencia </a:t>
            </a:r>
            <a:r>
              <a:rPr lang="es-CL" dirty="0" smtClean="0"/>
              <a:t>energética)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12420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Paulina\Desktop\GIF\cientific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1" y="4071942"/>
            <a:ext cx="2762249" cy="207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429124" y="3571876"/>
            <a:ext cx="4286280" cy="20717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14282" y="357166"/>
            <a:ext cx="4000528" cy="1928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428596" y="928670"/>
            <a:ext cx="344363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CL" b="1" dirty="0"/>
              <a:t>¿Qué es la Eficiencia Energética? 1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00034" y="1357298"/>
            <a:ext cx="329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hlinkClick r:id="rId2"/>
              </a:rPr>
              <a:t>https://youtu.be/MD4v_DVTQVA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857752" y="4000504"/>
            <a:ext cx="344363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CL" b="1" dirty="0"/>
              <a:t>¿Qué es la Eficiencia Energética? 2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5072066" y="4714884"/>
            <a:ext cx="304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hlinkClick r:id="rId3"/>
              </a:rPr>
              <a:t>https://youtu.be/_12eVyvbFCI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4942" y="142852"/>
            <a:ext cx="30718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Observa los siguientes videos.</a:t>
            </a:r>
            <a:endParaRPr lang="es-CL" b="1" dirty="0"/>
          </a:p>
        </p:txBody>
      </p:sp>
      <p:pic>
        <p:nvPicPr>
          <p:cNvPr id="1026" name="Picture 2" descr="C:\Users\Paulina\Desktop\GIF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208" y="3093371"/>
            <a:ext cx="864058" cy="672045"/>
          </a:xfrm>
          <a:prstGeom prst="rect">
            <a:avLst/>
          </a:prstGeom>
          <a:noFill/>
        </p:spPr>
      </p:pic>
      <p:pic>
        <p:nvPicPr>
          <p:cNvPr id="1027" name="Picture 3" descr="C:\Users\Paulina\Desktop\GIF\ver vide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95815"/>
            <a:ext cx="2467838" cy="2262185"/>
          </a:xfrm>
          <a:prstGeom prst="rect">
            <a:avLst/>
          </a:prstGeom>
          <a:noFill/>
        </p:spPr>
      </p:pic>
      <p:pic>
        <p:nvPicPr>
          <p:cNvPr id="1028" name="Picture 4" descr="C:\Users\Paulina\Desktop\GIF\giphy (35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42"/>
            <a:ext cx="1857388" cy="1474302"/>
          </a:xfrm>
          <a:prstGeom prst="rect">
            <a:avLst/>
          </a:prstGeom>
          <a:noFill/>
        </p:spPr>
      </p:pic>
      <p:pic>
        <p:nvPicPr>
          <p:cNvPr id="12" name="Picture 2" descr="C:\Users\Paulina\Desktop\GIF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52"/>
            <a:ext cx="864058" cy="67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b="1" dirty="0" smtClean="0"/>
              <a:t>Responde en tú cuaderno.</a:t>
            </a:r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500034" y="1785926"/>
            <a:ext cx="8143932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 smtClean="0"/>
              <a:t>1.- Mencionen</a:t>
            </a:r>
            <a:r>
              <a:rPr lang="es-CL" sz="2000" dirty="0"/>
              <a:t>, a lo menos </a:t>
            </a:r>
            <a:r>
              <a:rPr lang="es-CL" sz="2000" dirty="0" smtClean="0"/>
              <a:t>dos </a:t>
            </a:r>
            <a:r>
              <a:rPr lang="es-CL" sz="2000" dirty="0"/>
              <a:t>ejemplos que pongan en evidencia la </a:t>
            </a:r>
            <a:r>
              <a:rPr lang="es-CL" sz="2000" dirty="0" smtClean="0"/>
              <a:t>importancia de </a:t>
            </a:r>
            <a:r>
              <a:rPr lang="es-CL" sz="2000" dirty="0"/>
              <a:t>la energía eléctrica en el mundo actual</a:t>
            </a:r>
            <a:r>
              <a:rPr lang="es-CL" sz="2000" dirty="0" smtClean="0"/>
              <a:t>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2.- Imaginen que, de un momento a otro, el ser humano deja de disponer de la energía eléctrica. ¿Qué consecuencias traería este hecho para nuestra forma de vida?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 smtClean="0"/>
              <a:t>2. </a:t>
            </a:r>
            <a:r>
              <a:rPr lang="es-CL" sz="2000" dirty="0"/>
              <a:t>¿De qué forma se relaciona el uso responsable de la energía eléctrica con el </a:t>
            </a:r>
            <a:r>
              <a:rPr lang="es-CL" sz="2000" dirty="0" smtClean="0"/>
              <a:t>cuidado del </a:t>
            </a:r>
            <a:r>
              <a:rPr lang="es-CL" sz="2000" dirty="0"/>
              <a:t>medioambiente? ¿Qué acciones pueden realizar para ahorrar energía eléctrica?</a:t>
            </a:r>
          </a:p>
        </p:txBody>
      </p:sp>
      <p:pic>
        <p:nvPicPr>
          <p:cNvPr id="4098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14884"/>
            <a:ext cx="2143116" cy="214311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6119336"/>
            <a:ext cx="450059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 smtClean="0"/>
              <a:t>No es necesario que me mandes las respuestas, déjalas en tú cuaderno, te servirán para la evaluación que se realizará a fin de mes.</a:t>
            </a:r>
            <a:endParaRPr lang="es-CL" sz="1400" b="1" dirty="0"/>
          </a:p>
        </p:txBody>
      </p:sp>
      <p:pic>
        <p:nvPicPr>
          <p:cNvPr id="3074" name="Picture 2" descr="C:\Users\Paulina\Desktop\GIF\giphy (1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214950"/>
            <a:ext cx="1295392" cy="129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7">
      <a:dk1>
        <a:sysClr val="windowText" lastClr="000000"/>
      </a:dk1>
      <a:lt1>
        <a:srgbClr val="CCFF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749</Words>
  <Application>Microsoft Office PowerPoint</Application>
  <PresentationFormat>Presentación en pantalla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Responde en tú cuaderno.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3</cp:revision>
  <dcterms:created xsi:type="dcterms:W3CDTF">2020-09-06T04:08:40Z</dcterms:created>
  <dcterms:modified xsi:type="dcterms:W3CDTF">2020-09-06T21:13:56Z</dcterms:modified>
</cp:coreProperties>
</file>