
<file path=[Content_Types].xml><?xml version="1.0" encoding="utf-8"?>
<Types xmlns="http://schemas.openxmlformats.org/package/2006/content-types">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Layout+xml" PartName="/ppt/slideLayouts/slideLayout7.xml"/>
  <Override ContentType="application/vnd.openxmlformats-officedocument.presentationml.slideLayout+xml" PartName="/ppt/slideLayouts/slideLayout8.xml"/>
  <Default ContentType="image/png" Extension="png"/>
  <Override ContentType="application/vnd.openxmlformats-officedocument.presentationml.slideMaster+xml" PartName="/ppt/slideMasters/slideMaster1.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presProps+xml" PartName="/ppt/presProps.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theme+xml" PartName="/ppt/theme/theme1.xml"/>
  <Override ContentType="application/vnd.openxmlformats-officedocument.presentationml.slideLayout+xml" PartName="/ppt/slideLayouts/slideLayout2.xml"/>
  <Override ContentType="application/vnd.openxmlformats-officedocument.presentationml.slideLayout+xml" PartName="/ppt/slideLayouts/slideLayout3.xml"/>
  <Default ContentType="image/jpeg" Extension="jpeg"/>
  <Default ContentType="application/vnd.openxmlformats-package.relationships+xml" Extension="rels"/>
  <Default ContentType="application/xml" Extension="xml"/>
  <Override ContentType="application/vnd.openxmlformats-officedocument.presentationml.presentation.main+xml" PartName="/ppt/presentation.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Layout+xml" PartName="/ppt/slideLayouts/slideLayout1.xml"/>
  <Override ContentType="application/vnd.openxmlformats-officedocument.extended-properties+xml" PartName="/docProps/app.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tableStyles+xml" PartName="/ppt/tableStyles.xml"/>
  <Override ContentType="application/vnd.openxmlformats-officedocument.presentationml.slideLayout+xml" PartName="/ppt/slideLayouts/slideLayout11.xml"/>
  <Override ContentType="application/vnd.openxmlformats-officedocument.presentationml.slideLayout+xml" PartName="/ppt/slideLayouts/slideLayout10.xml"/>
  <Default ContentType="image/gif" Extension="gif"/>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viewProps+xml" PartName="/ppt/viewProps.xml"/>
  <Override ContentType="application/vnd.openxmlformats-officedocument.presentationml.slideLayout+xml" PartName="/ppt/slideLayouts/slideLayout9.xml"/>
  <Override ContentType="application/vnd.openxmlformats-package.core-properties+xml" PartName="/docProps/core.xml"/>
  <Override ContentType="application/vnd.openxmlformats-officedocument.custom-properties+xml" PartName="/docProps/custom.xml"/>
</Types>
</file>

<file path=_rels/.rels><?xml version="1.0" encoding="UTF-8" standalone="yes" ?><Relationships xmlns="http://schemas.openxmlformats.org/package/2006/relationships"><Relationship Id="rId3" Target="docProps/core.xml" Type="http://schemas.openxmlformats.org/package/2006/relationships/metadata/core-properties"/><Relationship Id="rId2" Target="docProps/thumbnail.jpeg" Type="http://schemas.openxmlformats.org/package/2006/relationships/metadata/thumbnail"/><Relationship Id="rId1" Target="ppt/presentation.xml" Type="http://schemas.openxmlformats.org/officeDocument/2006/relationships/officeDocument"/><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2" r:id="rId2"/>
    <p:sldId id="256" r:id="rId3"/>
    <p:sldId id="257" r:id="rId4"/>
    <p:sldId id="258" r:id="rId5"/>
    <p:sldId id="259" r:id="rId6"/>
    <p:sldId id="261" r:id="rId7"/>
    <p:sldId id="260"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a:srgbClr val="CCFFFF"/>
    <a:srgbClr val="99FFCC"/>
    <a:srgbClr val="00FF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60" d="100"/>
          <a:sy n="60" d="100"/>
        </p:scale>
        <p:origin x="-1644" y="-18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CL"/>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CL"/>
          </a:p>
        </p:txBody>
      </p:sp>
      <p:sp>
        <p:nvSpPr>
          <p:cNvPr id="4" name="3 Marcador de fecha"/>
          <p:cNvSpPr>
            <a:spLocks noGrp="1"/>
          </p:cNvSpPr>
          <p:nvPr>
            <p:ph type="dt" sz="half" idx="10"/>
          </p:nvPr>
        </p:nvSpPr>
        <p:spPr/>
        <p:txBody>
          <a:bodyPr/>
          <a:lstStyle/>
          <a:p>
            <a:fld id="{68B8527A-BCBC-484A-BECD-52A2182C6D79}" type="datetimeFigureOut">
              <a:rPr lang="es-CL" smtClean="0"/>
              <a:pPr/>
              <a:t>21-09-2020</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67F91C41-E0C6-48A3-A9A6-6BC36D734B4E}" type="slidenum">
              <a:rPr lang="es-CL" smtClean="0"/>
              <a:pPr/>
              <a:t>‹Nº›</a:t>
            </a:fld>
            <a:endParaRPr lang="es-C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L"/>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fecha"/>
          <p:cNvSpPr>
            <a:spLocks noGrp="1"/>
          </p:cNvSpPr>
          <p:nvPr>
            <p:ph type="dt" sz="half" idx="10"/>
          </p:nvPr>
        </p:nvSpPr>
        <p:spPr/>
        <p:txBody>
          <a:bodyPr/>
          <a:lstStyle/>
          <a:p>
            <a:fld id="{68B8527A-BCBC-484A-BECD-52A2182C6D79}" type="datetimeFigureOut">
              <a:rPr lang="es-CL" smtClean="0"/>
              <a:pPr/>
              <a:t>21-09-2020</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67F91C41-E0C6-48A3-A9A6-6BC36D734B4E}" type="slidenum">
              <a:rPr lang="es-CL" smtClean="0"/>
              <a:pPr/>
              <a:t>‹Nº›</a:t>
            </a:fld>
            <a:endParaRPr lang="es-C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CL"/>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fecha"/>
          <p:cNvSpPr>
            <a:spLocks noGrp="1"/>
          </p:cNvSpPr>
          <p:nvPr>
            <p:ph type="dt" sz="half" idx="10"/>
          </p:nvPr>
        </p:nvSpPr>
        <p:spPr/>
        <p:txBody>
          <a:bodyPr/>
          <a:lstStyle/>
          <a:p>
            <a:fld id="{68B8527A-BCBC-484A-BECD-52A2182C6D79}" type="datetimeFigureOut">
              <a:rPr lang="es-CL" smtClean="0"/>
              <a:pPr/>
              <a:t>21-09-2020</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67F91C41-E0C6-48A3-A9A6-6BC36D734B4E}" type="slidenum">
              <a:rPr lang="es-CL" smtClean="0"/>
              <a:pPr/>
              <a:t>‹Nº›</a:t>
            </a:fld>
            <a:endParaRPr lang="es-C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L"/>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fecha"/>
          <p:cNvSpPr>
            <a:spLocks noGrp="1"/>
          </p:cNvSpPr>
          <p:nvPr>
            <p:ph type="dt" sz="half" idx="10"/>
          </p:nvPr>
        </p:nvSpPr>
        <p:spPr/>
        <p:txBody>
          <a:bodyPr/>
          <a:lstStyle/>
          <a:p>
            <a:fld id="{68B8527A-BCBC-484A-BECD-52A2182C6D79}" type="datetimeFigureOut">
              <a:rPr lang="es-CL" smtClean="0"/>
              <a:pPr/>
              <a:t>21-09-2020</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67F91C41-E0C6-48A3-A9A6-6BC36D734B4E}" type="slidenum">
              <a:rPr lang="es-CL" smtClean="0"/>
              <a:pPr/>
              <a:t>‹Nº›</a:t>
            </a:fld>
            <a:endParaRPr lang="es-C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CL"/>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68B8527A-BCBC-484A-BECD-52A2182C6D79}" type="datetimeFigureOut">
              <a:rPr lang="es-CL" smtClean="0"/>
              <a:pPr/>
              <a:t>21-09-2020</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67F91C41-E0C6-48A3-A9A6-6BC36D734B4E}" type="slidenum">
              <a:rPr lang="es-CL" smtClean="0"/>
              <a:pPr/>
              <a:t>‹Nº›</a:t>
            </a:fld>
            <a:endParaRPr lang="es-C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L"/>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5" name="4 Marcador de fecha"/>
          <p:cNvSpPr>
            <a:spLocks noGrp="1"/>
          </p:cNvSpPr>
          <p:nvPr>
            <p:ph type="dt" sz="half" idx="10"/>
          </p:nvPr>
        </p:nvSpPr>
        <p:spPr/>
        <p:txBody>
          <a:bodyPr/>
          <a:lstStyle/>
          <a:p>
            <a:fld id="{68B8527A-BCBC-484A-BECD-52A2182C6D79}" type="datetimeFigureOut">
              <a:rPr lang="es-CL" smtClean="0"/>
              <a:pPr/>
              <a:t>21-09-2020</a:t>
            </a:fld>
            <a:endParaRPr lang="es-CL"/>
          </a:p>
        </p:txBody>
      </p:sp>
      <p:sp>
        <p:nvSpPr>
          <p:cNvPr id="6" name="5 Marcador de pie de página"/>
          <p:cNvSpPr>
            <a:spLocks noGrp="1"/>
          </p:cNvSpPr>
          <p:nvPr>
            <p:ph type="ftr" sz="quarter" idx="11"/>
          </p:nvPr>
        </p:nvSpPr>
        <p:spPr/>
        <p:txBody>
          <a:bodyPr/>
          <a:lstStyle/>
          <a:p>
            <a:endParaRPr lang="es-CL"/>
          </a:p>
        </p:txBody>
      </p:sp>
      <p:sp>
        <p:nvSpPr>
          <p:cNvPr id="7" name="6 Marcador de número de diapositiva"/>
          <p:cNvSpPr>
            <a:spLocks noGrp="1"/>
          </p:cNvSpPr>
          <p:nvPr>
            <p:ph type="sldNum" sz="quarter" idx="12"/>
          </p:nvPr>
        </p:nvSpPr>
        <p:spPr/>
        <p:txBody>
          <a:bodyPr/>
          <a:lstStyle/>
          <a:p>
            <a:fld id="{67F91C41-E0C6-48A3-A9A6-6BC36D734B4E}" type="slidenum">
              <a:rPr lang="es-CL" smtClean="0"/>
              <a:pPr/>
              <a:t>‹Nº›</a:t>
            </a:fld>
            <a:endParaRPr lang="es-C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CL"/>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7" name="6 Marcador de fecha"/>
          <p:cNvSpPr>
            <a:spLocks noGrp="1"/>
          </p:cNvSpPr>
          <p:nvPr>
            <p:ph type="dt" sz="half" idx="10"/>
          </p:nvPr>
        </p:nvSpPr>
        <p:spPr/>
        <p:txBody>
          <a:bodyPr/>
          <a:lstStyle/>
          <a:p>
            <a:fld id="{68B8527A-BCBC-484A-BECD-52A2182C6D79}" type="datetimeFigureOut">
              <a:rPr lang="es-CL" smtClean="0"/>
              <a:pPr/>
              <a:t>21-09-2020</a:t>
            </a:fld>
            <a:endParaRPr lang="es-CL"/>
          </a:p>
        </p:txBody>
      </p:sp>
      <p:sp>
        <p:nvSpPr>
          <p:cNvPr id="8" name="7 Marcador de pie de página"/>
          <p:cNvSpPr>
            <a:spLocks noGrp="1"/>
          </p:cNvSpPr>
          <p:nvPr>
            <p:ph type="ftr" sz="quarter" idx="11"/>
          </p:nvPr>
        </p:nvSpPr>
        <p:spPr/>
        <p:txBody>
          <a:bodyPr/>
          <a:lstStyle/>
          <a:p>
            <a:endParaRPr lang="es-CL"/>
          </a:p>
        </p:txBody>
      </p:sp>
      <p:sp>
        <p:nvSpPr>
          <p:cNvPr id="9" name="8 Marcador de número de diapositiva"/>
          <p:cNvSpPr>
            <a:spLocks noGrp="1"/>
          </p:cNvSpPr>
          <p:nvPr>
            <p:ph type="sldNum" sz="quarter" idx="12"/>
          </p:nvPr>
        </p:nvSpPr>
        <p:spPr/>
        <p:txBody>
          <a:bodyPr/>
          <a:lstStyle/>
          <a:p>
            <a:fld id="{67F91C41-E0C6-48A3-A9A6-6BC36D734B4E}" type="slidenum">
              <a:rPr lang="es-CL" smtClean="0"/>
              <a:pPr/>
              <a:t>‹Nº›</a:t>
            </a:fld>
            <a:endParaRPr lang="es-C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L"/>
          </a:p>
        </p:txBody>
      </p:sp>
      <p:sp>
        <p:nvSpPr>
          <p:cNvPr id="3" name="2 Marcador de fecha"/>
          <p:cNvSpPr>
            <a:spLocks noGrp="1"/>
          </p:cNvSpPr>
          <p:nvPr>
            <p:ph type="dt" sz="half" idx="10"/>
          </p:nvPr>
        </p:nvSpPr>
        <p:spPr/>
        <p:txBody>
          <a:bodyPr/>
          <a:lstStyle/>
          <a:p>
            <a:fld id="{68B8527A-BCBC-484A-BECD-52A2182C6D79}" type="datetimeFigureOut">
              <a:rPr lang="es-CL" smtClean="0"/>
              <a:pPr/>
              <a:t>21-09-2020</a:t>
            </a:fld>
            <a:endParaRPr lang="es-CL"/>
          </a:p>
        </p:txBody>
      </p:sp>
      <p:sp>
        <p:nvSpPr>
          <p:cNvPr id="4" name="3 Marcador de pie de página"/>
          <p:cNvSpPr>
            <a:spLocks noGrp="1"/>
          </p:cNvSpPr>
          <p:nvPr>
            <p:ph type="ftr" sz="quarter" idx="11"/>
          </p:nvPr>
        </p:nvSpPr>
        <p:spPr/>
        <p:txBody>
          <a:bodyPr/>
          <a:lstStyle/>
          <a:p>
            <a:endParaRPr lang="es-CL"/>
          </a:p>
        </p:txBody>
      </p:sp>
      <p:sp>
        <p:nvSpPr>
          <p:cNvPr id="5" name="4 Marcador de número de diapositiva"/>
          <p:cNvSpPr>
            <a:spLocks noGrp="1"/>
          </p:cNvSpPr>
          <p:nvPr>
            <p:ph type="sldNum" sz="quarter" idx="12"/>
          </p:nvPr>
        </p:nvSpPr>
        <p:spPr/>
        <p:txBody>
          <a:bodyPr/>
          <a:lstStyle/>
          <a:p>
            <a:fld id="{67F91C41-E0C6-48A3-A9A6-6BC36D734B4E}" type="slidenum">
              <a:rPr lang="es-CL" smtClean="0"/>
              <a:pPr/>
              <a:t>‹Nº›</a:t>
            </a:fld>
            <a:endParaRPr lang="es-C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68B8527A-BCBC-484A-BECD-52A2182C6D79}" type="datetimeFigureOut">
              <a:rPr lang="es-CL" smtClean="0"/>
              <a:pPr/>
              <a:t>21-09-2020</a:t>
            </a:fld>
            <a:endParaRPr lang="es-CL"/>
          </a:p>
        </p:txBody>
      </p:sp>
      <p:sp>
        <p:nvSpPr>
          <p:cNvPr id="3" name="2 Marcador de pie de página"/>
          <p:cNvSpPr>
            <a:spLocks noGrp="1"/>
          </p:cNvSpPr>
          <p:nvPr>
            <p:ph type="ftr" sz="quarter" idx="11"/>
          </p:nvPr>
        </p:nvSpPr>
        <p:spPr/>
        <p:txBody>
          <a:bodyPr/>
          <a:lstStyle/>
          <a:p>
            <a:endParaRPr lang="es-CL"/>
          </a:p>
        </p:txBody>
      </p:sp>
      <p:sp>
        <p:nvSpPr>
          <p:cNvPr id="4" name="3 Marcador de número de diapositiva"/>
          <p:cNvSpPr>
            <a:spLocks noGrp="1"/>
          </p:cNvSpPr>
          <p:nvPr>
            <p:ph type="sldNum" sz="quarter" idx="12"/>
          </p:nvPr>
        </p:nvSpPr>
        <p:spPr/>
        <p:txBody>
          <a:bodyPr/>
          <a:lstStyle/>
          <a:p>
            <a:fld id="{67F91C41-E0C6-48A3-A9A6-6BC36D734B4E}" type="slidenum">
              <a:rPr lang="es-CL" smtClean="0"/>
              <a:pPr/>
              <a:t>‹Nº›</a:t>
            </a:fld>
            <a:endParaRPr lang="es-C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CL"/>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68B8527A-BCBC-484A-BECD-52A2182C6D79}" type="datetimeFigureOut">
              <a:rPr lang="es-CL" smtClean="0"/>
              <a:pPr/>
              <a:t>21-09-2020</a:t>
            </a:fld>
            <a:endParaRPr lang="es-CL"/>
          </a:p>
        </p:txBody>
      </p:sp>
      <p:sp>
        <p:nvSpPr>
          <p:cNvPr id="6" name="5 Marcador de pie de página"/>
          <p:cNvSpPr>
            <a:spLocks noGrp="1"/>
          </p:cNvSpPr>
          <p:nvPr>
            <p:ph type="ftr" sz="quarter" idx="11"/>
          </p:nvPr>
        </p:nvSpPr>
        <p:spPr/>
        <p:txBody>
          <a:bodyPr/>
          <a:lstStyle/>
          <a:p>
            <a:endParaRPr lang="es-CL"/>
          </a:p>
        </p:txBody>
      </p:sp>
      <p:sp>
        <p:nvSpPr>
          <p:cNvPr id="7" name="6 Marcador de número de diapositiva"/>
          <p:cNvSpPr>
            <a:spLocks noGrp="1"/>
          </p:cNvSpPr>
          <p:nvPr>
            <p:ph type="sldNum" sz="quarter" idx="12"/>
          </p:nvPr>
        </p:nvSpPr>
        <p:spPr/>
        <p:txBody>
          <a:bodyPr/>
          <a:lstStyle/>
          <a:p>
            <a:fld id="{67F91C41-E0C6-48A3-A9A6-6BC36D734B4E}" type="slidenum">
              <a:rPr lang="es-CL" smtClean="0"/>
              <a:pPr/>
              <a:t>‹Nº›</a:t>
            </a:fld>
            <a:endParaRPr lang="es-C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CL"/>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L"/>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68B8527A-BCBC-484A-BECD-52A2182C6D79}" type="datetimeFigureOut">
              <a:rPr lang="es-CL" smtClean="0"/>
              <a:pPr/>
              <a:t>21-09-2020</a:t>
            </a:fld>
            <a:endParaRPr lang="es-CL"/>
          </a:p>
        </p:txBody>
      </p:sp>
      <p:sp>
        <p:nvSpPr>
          <p:cNvPr id="6" name="5 Marcador de pie de página"/>
          <p:cNvSpPr>
            <a:spLocks noGrp="1"/>
          </p:cNvSpPr>
          <p:nvPr>
            <p:ph type="ftr" sz="quarter" idx="11"/>
          </p:nvPr>
        </p:nvSpPr>
        <p:spPr/>
        <p:txBody>
          <a:bodyPr/>
          <a:lstStyle/>
          <a:p>
            <a:endParaRPr lang="es-CL"/>
          </a:p>
        </p:txBody>
      </p:sp>
      <p:sp>
        <p:nvSpPr>
          <p:cNvPr id="7" name="6 Marcador de número de diapositiva"/>
          <p:cNvSpPr>
            <a:spLocks noGrp="1"/>
          </p:cNvSpPr>
          <p:nvPr>
            <p:ph type="sldNum" sz="quarter" idx="12"/>
          </p:nvPr>
        </p:nvSpPr>
        <p:spPr/>
        <p:txBody>
          <a:bodyPr/>
          <a:lstStyle/>
          <a:p>
            <a:fld id="{67F91C41-E0C6-48A3-A9A6-6BC36D734B4E}" type="slidenum">
              <a:rPr lang="es-CL" smtClean="0"/>
              <a:pPr/>
              <a:t>‹Nº›</a:t>
            </a:fld>
            <a:endParaRPr lang="es-C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CL"/>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B8527A-BCBC-484A-BECD-52A2182C6D79}" type="datetimeFigureOut">
              <a:rPr lang="es-CL" smtClean="0"/>
              <a:pPr/>
              <a:t>21-09-2020</a:t>
            </a:fld>
            <a:endParaRPr lang="es-CL"/>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L"/>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F91C41-E0C6-48A3-A9A6-6BC36D734B4E}" type="slidenum">
              <a:rPr lang="es-CL" smtClean="0"/>
              <a:pPr/>
              <a:t>‹Nº›</a:t>
            </a:fld>
            <a:endParaRPr lang="es-C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10.xml.rels><?xml version="1.0" encoding="UTF-8" standalone="yes"?>
<Relationships xmlns="http://schemas.openxmlformats.org/package/2006/relationships"><Relationship Id="rId3" Type="http://schemas.openxmlformats.org/officeDocument/2006/relationships/image" Target="../media/image10.gif"/><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arget="../media/image15.jpeg" Type="http://schemas.openxmlformats.org/officeDocument/2006/relationships/image"/><Relationship Id="rId2" Target="../media/image14.jpeg" Type="http://schemas.openxmlformats.org/officeDocument/2006/relationships/image"/><Relationship Id="rId1" Target="../slideLayouts/slideLayout7.xml" Type="http://schemas.openxmlformats.org/officeDocument/2006/relationships/slideLayout"/><Relationship Id="rId4" Target="https://drive.google.com/file/d/1wq4v5my_Er4BX9_YvGDOZ0P29TUCg4Jc/view?usp=sharing" TargetMode="External" Type="http://schemas.openxmlformats.org/officeDocument/2006/relationships/hyperlink"/></Relationships>
</file>

<file path=ppt/slides/_rels/slide13.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arget="../media/image18.jpeg" Type="http://schemas.openxmlformats.org/officeDocument/2006/relationships/image"/><Relationship Id="rId2" Target="../media/image17.jpeg" Type="http://schemas.openxmlformats.org/officeDocument/2006/relationships/image"/><Relationship Id="rId1" Target="../slideLayouts/slideLayout7.xml" Type="http://schemas.openxmlformats.org/officeDocument/2006/relationships/slideLayout"/><Relationship Id="rId4" Target="https://drive.google.com/file/d/1xsFcjOCjsYzSpf6VEpjLZpBJNBkY_1kb/view?usp=sharing" TargetMode="External" Type="http://schemas.openxmlformats.org/officeDocument/2006/relationships/hyperlink"/></Relationships>
</file>

<file path=ppt/slides/_rels/slide15.xml.rels><?xml version="1.0" encoding="UTF-8" standalone="yes" ?><Relationships xmlns="http://schemas.openxmlformats.org/package/2006/relationships"><Relationship Id="rId2" Target="../media/image19.jpeg" Type="http://schemas.openxmlformats.org/officeDocument/2006/relationships/image"/><Relationship Id="rId1" Target="../slideLayouts/slideLayout7.xml" Type="http://schemas.openxmlformats.org/officeDocument/2006/relationships/slideLayout"/></Relationships>
</file>

<file path=ppt/slides/_rels/slide16.xml.rels><?xml version="1.0" encoding="UTF-8" standalone="yes"?>
<Relationships xmlns="http://schemas.openxmlformats.org/package/2006/relationships"><Relationship Id="rId3" Type="http://schemas.openxmlformats.org/officeDocument/2006/relationships/hyperlink" Target="https://drive.google.com/file/d/1cwCvJ8cUEPppeb2XlwwFHdCWlBzMrIWk/view?usp=sharing" TargetMode="External"/><Relationship Id="rId2" Type="http://schemas.openxmlformats.org/officeDocument/2006/relationships/hyperlink" Target="https://drive.google.com/file/d/1ZVprjQjXmahqqCYd4Zm3Tq2cSVW2xQ9M/view?usp=sharing"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arget="../media/image6.jpeg" Type="http://schemas.openxmlformats.org/officeDocument/2006/relationships/image"/><Relationship Id="rId2" Target="../media/image5.jpeg" Type="http://schemas.openxmlformats.org/officeDocument/2006/relationships/image"/><Relationship Id="rId1" Target="../slideLayouts/slideLayout7.xml" Type="http://schemas.openxmlformats.org/officeDocument/2006/relationships/slideLayout"/><Relationship Id="rId4" Target="../media/image7.jpeg" Type="http://schemas.openxmlformats.org/officeDocument/2006/relationships/image"/></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8.jpeg"/><Relationship Id="rId1" Type="http://schemas.openxmlformats.org/officeDocument/2006/relationships/slideLayout" Target="../slideLayouts/slideLayout7.xml"/><Relationship Id="rId4" Type="http://schemas.openxmlformats.org/officeDocument/2006/relationships/image" Target="../media/image3.gif"/></Relationships>
</file>

<file path=ppt/slides/_rels/slide6.xml.rels><?xml version="1.0" encoding="UTF-8" standalone="yes"?>
<Relationships xmlns="http://schemas.openxmlformats.org/package/2006/relationships"><Relationship Id="rId3" Type="http://schemas.openxmlformats.org/officeDocument/2006/relationships/image" Target="../media/image10.gif"/><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arget="../media/image11.jpeg" Type="http://schemas.openxmlformats.org/officeDocument/2006/relationships/image"/><Relationship Id="rId1" Target="../slideLayouts/slideLayout7.xml" Type="http://schemas.openxmlformats.org/officeDocument/2006/relationships/slideLayout"/></Relationships>
</file>

<file path=ppt/slides/_rels/slide8.xml.rels><?xml version="1.0" encoding="UTF-8" standalone="yes" ?><Relationships xmlns="http://schemas.openxmlformats.org/package/2006/relationships"><Relationship Id="rId3" Target="../media/image10.gif" Type="http://schemas.openxmlformats.org/officeDocument/2006/relationships/image"/><Relationship Id="rId2" Target="../media/image12.jpeg" Type="http://schemas.openxmlformats.org/officeDocument/2006/relationships/image"/><Relationship Id="rId1" Target="../slideLayouts/slideLayout7.xml" Type="http://schemas.openxmlformats.org/officeDocument/2006/relationships/slideLayout"/></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6" name="Picture 12" descr="Qué es un átomo y que función tienen los electrones? - Como Funciona Que"/>
          <p:cNvPicPr>
            <a:picLocks noChangeAspect="1" noChangeArrowheads="1"/>
          </p:cNvPicPr>
          <p:nvPr/>
        </p:nvPicPr>
        <p:blipFill>
          <a:blip r:embed="rId2"/>
          <a:srcRect l="9375" r="9375"/>
          <a:stretch>
            <a:fillRect/>
          </a:stretch>
        </p:blipFill>
        <p:spPr bwMode="auto">
          <a:xfrm>
            <a:off x="0" y="0"/>
            <a:ext cx="9144000" cy="6858000"/>
          </a:xfrm>
          <a:prstGeom prst="rect">
            <a:avLst/>
          </a:prstGeom>
          <a:noFill/>
        </p:spPr>
      </p:pic>
      <p:sp>
        <p:nvSpPr>
          <p:cNvPr id="2" name="1 Título"/>
          <p:cNvSpPr>
            <a:spLocks noGrp="1"/>
          </p:cNvSpPr>
          <p:nvPr>
            <p:ph type="title"/>
          </p:nvPr>
        </p:nvSpPr>
        <p:spPr>
          <a:xfrm>
            <a:off x="1643042" y="1571612"/>
            <a:ext cx="5857916" cy="1143000"/>
          </a:xfrm>
          <a:solidFill>
            <a:srgbClr val="FFFF00"/>
          </a:solidFill>
          <a:ln>
            <a:solidFill>
              <a:schemeClr val="accent1"/>
            </a:solidFill>
          </a:ln>
        </p:spPr>
        <p:txBody>
          <a:bodyPr>
            <a:normAutofit/>
          </a:bodyPr>
          <a:lstStyle/>
          <a:p>
            <a:r>
              <a:rPr lang="es-CL" sz="4800" b="1" dirty="0" smtClean="0">
                <a:ln w="10541" cmpd="sng">
                  <a:solidFill>
                    <a:sysClr val="windowText" lastClr="000000"/>
                  </a:solidFill>
                  <a:prstDash val="solid"/>
                </a:ln>
                <a:solidFill>
                  <a:sysClr val="windowText" lastClr="000000"/>
                </a:solidFill>
              </a:rPr>
              <a:t>TEORÍA ATÓMICA</a:t>
            </a:r>
            <a:endParaRPr lang="es-CL" sz="4800" b="1" dirty="0">
              <a:ln w="10541" cmpd="sng">
                <a:solidFill>
                  <a:sysClr val="windowText" lastClr="000000"/>
                </a:solidFill>
                <a:prstDash val="solid"/>
              </a:ln>
              <a:solidFill>
                <a:sysClr val="windowText" lastClr="000000"/>
              </a:solidFill>
            </a:endParaRPr>
          </a:p>
        </p:txBody>
      </p:sp>
      <p:sp>
        <p:nvSpPr>
          <p:cNvPr id="1026" name="AutoShape 2" descr="Modelo De Bohr, átomo, Núcleo Atómico imagen png - imagen transparente  descarga gratuita"/>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CL"/>
          </a:p>
        </p:txBody>
      </p:sp>
      <p:sp>
        <p:nvSpPr>
          <p:cNvPr id="1028" name="AutoShape 4" descr="Modelo De Bohr, átomo, Núcleo Atómico imagen png - imagen transparente  descarga gratuita"/>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CL"/>
          </a:p>
        </p:txBody>
      </p:sp>
      <p:sp>
        <p:nvSpPr>
          <p:cNvPr id="10" name="9 Rectángulo"/>
          <p:cNvSpPr/>
          <p:nvPr/>
        </p:nvSpPr>
        <p:spPr>
          <a:xfrm>
            <a:off x="0" y="0"/>
            <a:ext cx="9144000" cy="923330"/>
          </a:xfrm>
          <a:prstGeom prst="rect">
            <a:avLst/>
          </a:prstGeom>
          <a:solidFill>
            <a:srgbClr val="FFFF99"/>
          </a:solidFill>
        </p:spPr>
        <p:txBody>
          <a:bodyPr wrap="square">
            <a:spAutoFit/>
          </a:bodyPr>
          <a:lstStyle/>
          <a:p>
            <a:pPr algn="just"/>
            <a:r>
              <a:rPr lang="es-CL" b="1" dirty="0" smtClean="0"/>
              <a:t>OBJETIVO:</a:t>
            </a:r>
            <a:r>
              <a:rPr lang="es-CL" dirty="0" smtClean="0"/>
              <a:t> Conocer cómo ha evolucionado el conocimiento de la constitución de la materia, considerando los aportes y las evidencias de: La teoría atómica de Dalton y los modelos atómicos desarrollados por Thomson, Rutherford y Bohr, entre otros.</a:t>
            </a:r>
            <a:endParaRPr lang="es-CL" dirty="0"/>
          </a:p>
        </p:txBody>
      </p:sp>
      <p:sp>
        <p:nvSpPr>
          <p:cNvPr id="11" name="10 CuadroTexto"/>
          <p:cNvSpPr txBox="1"/>
          <p:nvPr/>
        </p:nvSpPr>
        <p:spPr>
          <a:xfrm>
            <a:off x="0" y="6488668"/>
            <a:ext cx="4572000" cy="369332"/>
          </a:xfrm>
          <a:prstGeom prst="rect">
            <a:avLst/>
          </a:prstGeom>
        </p:spPr>
        <p:style>
          <a:lnRef idx="0">
            <a:schemeClr val="dk1"/>
          </a:lnRef>
          <a:fillRef idx="3">
            <a:schemeClr val="dk1"/>
          </a:fillRef>
          <a:effectRef idx="3">
            <a:schemeClr val="dk1"/>
          </a:effectRef>
          <a:fontRef idx="minor">
            <a:schemeClr val="lt1"/>
          </a:fontRef>
        </p:style>
        <p:txBody>
          <a:bodyPr wrap="square" rtlCol="0">
            <a:spAutoFit/>
          </a:bodyPr>
          <a:lstStyle/>
          <a:p>
            <a:r>
              <a:rPr lang="es-CL" b="1" dirty="0" smtClean="0"/>
              <a:t>COPIAR OBJETIVO Y TÍTULO EN EL CUADERNO</a:t>
            </a:r>
            <a:endParaRPr lang="es-CL" b="1" dirty="0"/>
          </a:p>
        </p:txBody>
      </p:sp>
      <p:pic>
        <p:nvPicPr>
          <p:cNvPr id="1037" name="Picture 13" descr="C:\Users\Paulina\Desktop\GIF\giphy (16).gif"/>
          <p:cNvPicPr>
            <a:picLocks noChangeAspect="1" noChangeArrowheads="1" noCrop="1"/>
          </p:cNvPicPr>
          <p:nvPr/>
        </p:nvPicPr>
        <p:blipFill>
          <a:blip r:embed="rId3" cstate="print"/>
          <a:srcRect/>
          <a:stretch>
            <a:fillRect/>
          </a:stretch>
        </p:blipFill>
        <p:spPr bwMode="auto">
          <a:xfrm>
            <a:off x="7000880" y="5250660"/>
            <a:ext cx="2143120" cy="1607340"/>
          </a:xfrm>
          <a:prstGeom prst="rect">
            <a:avLst/>
          </a:prstGeom>
          <a:noFill/>
        </p:spPr>
      </p:pic>
      <p:sp>
        <p:nvSpPr>
          <p:cNvPr id="13" name="12 CuadroTexto"/>
          <p:cNvSpPr txBox="1"/>
          <p:nvPr/>
        </p:nvSpPr>
        <p:spPr>
          <a:xfrm>
            <a:off x="4857752" y="4500570"/>
            <a:ext cx="2571736" cy="923330"/>
          </a:xfrm>
          <a:prstGeom prst="rect">
            <a:avLst/>
          </a:prstGeom>
        </p:spPr>
        <p:style>
          <a:lnRef idx="0">
            <a:schemeClr val="dk1"/>
          </a:lnRef>
          <a:fillRef idx="3">
            <a:schemeClr val="dk1"/>
          </a:fillRef>
          <a:effectRef idx="3">
            <a:schemeClr val="dk1"/>
          </a:effectRef>
          <a:fontRef idx="minor">
            <a:schemeClr val="lt1"/>
          </a:fontRef>
        </p:style>
        <p:txBody>
          <a:bodyPr wrap="square" rtlCol="0">
            <a:spAutoFit/>
          </a:bodyPr>
          <a:lstStyle/>
          <a:p>
            <a:pPr algn="just"/>
            <a:r>
              <a:rPr lang="es-CL" b="1" dirty="0" smtClean="0"/>
              <a:t>LEE BIEN LAS IDICACIONES DE LO QUE DEBES IR HACIENDO.</a:t>
            </a:r>
            <a:endParaRPr lang="es-CL" b="1" dirty="0"/>
          </a:p>
        </p:txBody>
      </p:sp>
      <p:pic>
        <p:nvPicPr>
          <p:cNvPr id="14" name="Picture 3" descr="C:\Users\Paulina\Desktop\GIF\giphy (15).gif"/>
          <p:cNvPicPr>
            <a:picLocks noChangeAspect="1" noChangeArrowheads="1" noCrop="1"/>
          </p:cNvPicPr>
          <p:nvPr/>
        </p:nvPicPr>
        <p:blipFill>
          <a:blip r:embed="rId4" cstate="print"/>
          <a:srcRect/>
          <a:stretch>
            <a:fillRect/>
          </a:stretch>
        </p:blipFill>
        <p:spPr bwMode="auto">
          <a:xfrm rot="7981719">
            <a:off x="3229211" y="5074708"/>
            <a:ext cx="1580513" cy="921966"/>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2" descr="I. What is an atom?  Atoms are the basic unit of matter  All matter is  made up of tiny atoms. - ppt download"/>
          <p:cNvPicPr>
            <a:picLocks noChangeAspect="1" noChangeArrowheads="1"/>
          </p:cNvPicPr>
          <p:nvPr/>
        </p:nvPicPr>
        <p:blipFill>
          <a:blip r:embed="rId2"/>
          <a:srcRect b="16522"/>
          <a:stretch>
            <a:fillRect/>
          </a:stretch>
        </p:blipFill>
        <p:spPr bwMode="auto">
          <a:xfrm>
            <a:off x="428596" y="857232"/>
            <a:ext cx="8286808" cy="5143537"/>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3" name="2 Rectángulo"/>
          <p:cNvSpPr/>
          <p:nvPr/>
        </p:nvSpPr>
        <p:spPr>
          <a:xfrm>
            <a:off x="6786578" y="0"/>
            <a:ext cx="1502206" cy="369332"/>
          </a:xfrm>
          <a:prstGeom prst="rect">
            <a:avLst/>
          </a:prstGeom>
          <a:solidFill>
            <a:srgbClr val="FFFF00"/>
          </a:solidFill>
          <a:ln>
            <a:solidFill>
              <a:schemeClr val="tx1"/>
            </a:solidFill>
          </a:ln>
        </p:spPr>
        <p:txBody>
          <a:bodyPr wrap="none">
            <a:spAutoFit/>
          </a:bodyPr>
          <a:lstStyle/>
          <a:p>
            <a:r>
              <a:rPr lang="es-CL" b="1" u="sng" dirty="0" smtClean="0"/>
              <a:t>J. J. Thomson</a:t>
            </a:r>
            <a:r>
              <a:rPr lang="es-CL" b="1" dirty="0" smtClean="0"/>
              <a:t> </a:t>
            </a:r>
            <a:endParaRPr lang="es-CL" dirty="0"/>
          </a:p>
        </p:txBody>
      </p:sp>
      <p:sp>
        <p:nvSpPr>
          <p:cNvPr id="4" name="3 Rectángulo"/>
          <p:cNvSpPr/>
          <p:nvPr/>
        </p:nvSpPr>
        <p:spPr>
          <a:xfrm>
            <a:off x="1071538" y="0"/>
            <a:ext cx="1375120" cy="369332"/>
          </a:xfrm>
          <a:prstGeom prst="rect">
            <a:avLst/>
          </a:prstGeom>
          <a:solidFill>
            <a:srgbClr val="FFFF00"/>
          </a:solidFill>
          <a:ln>
            <a:solidFill>
              <a:schemeClr val="tx1"/>
            </a:solidFill>
          </a:ln>
        </p:spPr>
        <p:txBody>
          <a:bodyPr wrap="none">
            <a:spAutoFit/>
          </a:bodyPr>
          <a:lstStyle/>
          <a:p>
            <a:r>
              <a:rPr lang="es-CL" b="1" u="sng" dirty="0" smtClean="0"/>
              <a:t>E. </a:t>
            </a:r>
            <a:r>
              <a:rPr lang="es-CL" b="1" u="sng" dirty="0" err="1" smtClean="0"/>
              <a:t>Goldstein</a:t>
            </a:r>
            <a:r>
              <a:rPr lang="es-CL" b="1" u="sng" dirty="0" smtClean="0"/>
              <a:t> </a:t>
            </a:r>
            <a:endParaRPr lang="es-CL" dirty="0"/>
          </a:p>
        </p:txBody>
      </p:sp>
      <p:sp>
        <p:nvSpPr>
          <p:cNvPr id="5" name="4 Rectángulo"/>
          <p:cNvSpPr/>
          <p:nvPr/>
        </p:nvSpPr>
        <p:spPr>
          <a:xfrm>
            <a:off x="3929058" y="0"/>
            <a:ext cx="1290674" cy="369332"/>
          </a:xfrm>
          <a:prstGeom prst="rect">
            <a:avLst/>
          </a:prstGeom>
          <a:solidFill>
            <a:srgbClr val="FFFF00"/>
          </a:solidFill>
          <a:ln>
            <a:solidFill>
              <a:schemeClr val="tx1"/>
            </a:solidFill>
          </a:ln>
        </p:spPr>
        <p:txBody>
          <a:bodyPr wrap="none">
            <a:spAutoFit/>
          </a:bodyPr>
          <a:lstStyle/>
          <a:p>
            <a:r>
              <a:rPr lang="es-CL" b="1" u="sng" dirty="0" smtClean="0"/>
              <a:t>J. </a:t>
            </a:r>
            <a:r>
              <a:rPr lang="es-CL" b="1" u="sng" dirty="0" err="1" smtClean="0"/>
              <a:t>Chadwick</a:t>
            </a:r>
            <a:endParaRPr lang="es-CL" dirty="0"/>
          </a:p>
        </p:txBody>
      </p:sp>
      <p:sp>
        <p:nvSpPr>
          <p:cNvPr id="6" name="5 CuadroTexto"/>
          <p:cNvSpPr txBox="1"/>
          <p:nvPr/>
        </p:nvSpPr>
        <p:spPr>
          <a:xfrm>
            <a:off x="0" y="6488668"/>
            <a:ext cx="7929586" cy="369332"/>
          </a:xfrm>
          <a:prstGeom prst="rect">
            <a:avLst/>
          </a:prstGeom>
        </p:spPr>
        <p:style>
          <a:lnRef idx="0">
            <a:schemeClr val="dk1"/>
          </a:lnRef>
          <a:fillRef idx="3">
            <a:schemeClr val="dk1"/>
          </a:fillRef>
          <a:effectRef idx="3">
            <a:schemeClr val="dk1"/>
          </a:effectRef>
          <a:fontRef idx="minor">
            <a:schemeClr val="lt1"/>
          </a:fontRef>
        </p:style>
        <p:txBody>
          <a:bodyPr wrap="square" rtlCol="0">
            <a:spAutoFit/>
          </a:bodyPr>
          <a:lstStyle/>
          <a:p>
            <a:r>
              <a:rPr lang="es-CL" b="1" dirty="0" smtClean="0"/>
              <a:t>COPIAR EN  EL CUADERNO, EL NOMBRE DEL </a:t>
            </a:r>
            <a:r>
              <a:rPr lang="es-CL" b="1" dirty="0" smtClean="0"/>
              <a:t>CIENTÍFICO </a:t>
            </a:r>
            <a:r>
              <a:rPr lang="es-CL" b="1" dirty="0" smtClean="0"/>
              <a:t>Y SU DESCUBRIMIENTO. </a:t>
            </a:r>
            <a:endParaRPr lang="es-CL" b="1" dirty="0"/>
          </a:p>
        </p:txBody>
      </p:sp>
      <p:pic>
        <p:nvPicPr>
          <p:cNvPr id="7" name="Picture 3" descr="C:\Users\Paulina\Desktop\GIF\giphy (15).gif"/>
          <p:cNvPicPr>
            <a:picLocks noChangeAspect="1" noChangeArrowheads="1" noCrop="1"/>
          </p:cNvPicPr>
          <p:nvPr/>
        </p:nvPicPr>
        <p:blipFill>
          <a:blip r:embed="rId3" cstate="print"/>
          <a:srcRect/>
          <a:stretch>
            <a:fillRect/>
          </a:stretch>
        </p:blipFill>
        <p:spPr bwMode="auto">
          <a:xfrm rot="5743118">
            <a:off x="1392669" y="443589"/>
            <a:ext cx="672015" cy="392009"/>
          </a:xfrm>
          <a:prstGeom prst="rect">
            <a:avLst/>
          </a:prstGeom>
          <a:noFill/>
        </p:spPr>
      </p:pic>
      <p:pic>
        <p:nvPicPr>
          <p:cNvPr id="8" name="Picture 3" descr="C:\Users\Paulina\Desktop\GIF\giphy (15).gif"/>
          <p:cNvPicPr>
            <a:picLocks noChangeAspect="1" noChangeArrowheads="1" noCrop="1"/>
          </p:cNvPicPr>
          <p:nvPr/>
        </p:nvPicPr>
        <p:blipFill>
          <a:blip r:embed="rId3" cstate="print"/>
          <a:srcRect/>
          <a:stretch>
            <a:fillRect/>
          </a:stretch>
        </p:blipFill>
        <p:spPr bwMode="auto">
          <a:xfrm rot="5743118">
            <a:off x="7179146" y="443590"/>
            <a:ext cx="672015" cy="392009"/>
          </a:xfrm>
          <a:prstGeom prst="rect">
            <a:avLst/>
          </a:prstGeom>
          <a:noFill/>
        </p:spPr>
      </p:pic>
      <p:pic>
        <p:nvPicPr>
          <p:cNvPr id="9" name="Picture 3" descr="C:\Users\Paulina\Desktop\GIF\giphy (15).gif"/>
          <p:cNvPicPr>
            <a:picLocks noChangeAspect="1" noChangeArrowheads="1" noCrop="1"/>
          </p:cNvPicPr>
          <p:nvPr/>
        </p:nvPicPr>
        <p:blipFill>
          <a:blip r:embed="rId3" cstate="print"/>
          <a:srcRect/>
          <a:stretch>
            <a:fillRect/>
          </a:stretch>
        </p:blipFill>
        <p:spPr bwMode="auto">
          <a:xfrm rot="5400000">
            <a:off x="4250189" y="443590"/>
            <a:ext cx="672015" cy="392009"/>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357158" y="285728"/>
            <a:ext cx="8429684" cy="2031325"/>
          </a:xfrm>
          <a:prstGeom prst="rect">
            <a:avLst/>
          </a:prstGeom>
          <a:solidFill>
            <a:srgbClr val="FFFF99"/>
          </a:solidFill>
          <a:ln>
            <a:solidFill>
              <a:schemeClr val="tx1"/>
            </a:solidFill>
          </a:ln>
        </p:spPr>
        <p:txBody>
          <a:bodyPr wrap="square">
            <a:spAutoFit/>
          </a:bodyPr>
          <a:lstStyle/>
          <a:p>
            <a:pPr algn="just"/>
            <a:r>
              <a:rPr lang="es-CL" b="1" dirty="0" smtClean="0"/>
              <a:t>¿QUE ES UN MODELO ATÓMICO? </a:t>
            </a:r>
          </a:p>
          <a:p>
            <a:pPr algn="just"/>
            <a:r>
              <a:rPr lang="es-CL" dirty="0" smtClean="0"/>
              <a:t>Cuando hablamos de “modelo” hablamos de una </a:t>
            </a:r>
            <a:r>
              <a:rPr lang="es-CL" b="1" u="sng" dirty="0" smtClean="0"/>
              <a:t>representación o esquema de forma gráfica que nos sirve como referencia para entender algo de forma más sencilla </a:t>
            </a:r>
            <a:r>
              <a:rPr lang="es-CL" dirty="0" smtClean="0"/>
              <a:t>y cuando hablamos de “atómico” hablamos de conceptos relacionados con los átomos. Pues bien, un modelo atómico es una representación gráfica de la estructura que tienen los átomos. </a:t>
            </a:r>
            <a:r>
              <a:rPr lang="es-CL" b="1" u="sng" dirty="0" smtClean="0"/>
              <a:t>Un modelo atómico lo que representa es una explicación o esquema de cómo se comportan los átomos.</a:t>
            </a:r>
            <a:endParaRPr lang="es-CL" b="1" u="sng" dirty="0"/>
          </a:p>
        </p:txBody>
      </p:sp>
      <p:sp>
        <p:nvSpPr>
          <p:cNvPr id="3" name="2 Rectángulo"/>
          <p:cNvSpPr/>
          <p:nvPr/>
        </p:nvSpPr>
        <p:spPr>
          <a:xfrm>
            <a:off x="357158" y="2571744"/>
            <a:ext cx="8429684" cy="2031325"/>
          </a:xfrm>
          <a:prstGeom prst="rect">
            <a:avLst/>
          </a:prstGeom>
          <a:solidFill>
            <a:srgbClr val="FFFF99"/>
          </a:solidFill>
          <a:ln>
            <a:solidFill>
              <a:schemeClr val="tx1"/>
            </a:solidFill>
          </a:ln>
        </p:spPr>
        <p:txBody>
          <a:bodyPr wrap="square">
            <a:spAutoFit/>
          </a:bodyPr>
          <a:lstStyle/>
          <a:p>
            <a:pPr algn="just"/>
            <a:r>
              <a:rPr lang="es-CL" dirty="0" smtClean="0"/>
              <a:t>Para entender mejor…</a:t>
            </a:r>
          </a:p>
          <a:p>
            <a:pPr algn="just"/>
            <a:r>
              <a:rPr lang="es-CL" dirty="0" smtClean="0"/>
              <a:t>La materia está compuesta por estas partículas pequeñas e indivisibles que llamamos </a:t>
            </a:r>
            <a:r>
              <a:rPr lang="es-CL" b="1" dirty="0" smtClean="0"/>
              <a:t>átomos</a:t>
            </a:r>
            <a:r>
              <a:rPr lang="es-CL" dirty="0" smtClean="0"/>
              <a:t> y esos átomos tienen un comportamiento determinado y unas propiedades determinadas. A lo largo de nuestra historia se han elaborado diferentes </a:t>
            </a:r>
            <a:r>
              <a:rPr lang="es-CL" b="1" dirty="0" smtClean="0"/>
              <a:t>modelos atómicos que tienen el nombre de su descubridor</a:t>
            </a:r>
            <a:r>
              <a:rPr lang="es-CL" dirty="0" smtClean="0"/>
              <a:t>. Estos modelos fueron mejorando el concepto real del átomo hasta llegar al actual modelo atómico presentado por </a:t>
            </a:r>
            <a:r>
              <a:rPr lang="es-CL" b="1" dirty="0" err="1" smtClean="0"/>
              <a:t>Sommerfeld</a:t>
            </a:r>
            <a:r>
              <a:rPr lang="es-CL" b="1" dirty="0" smtClean="0"/>
              <a:t> y </a:t>
            </a:r>
            <a:r>
              <a:rPr lang="es-CL" b="1" dirty="0" err="1" smtClean="0"/>
              <a:t>Schrödinger</a:t>
            </a:r>
            <a:r>
              <a:rPr lang="es-CL" dirty="0" smtClean="0"/>
              <a:t>. </a:t>
            </a:r>
            <a:endParaRPr lang="es-CL" dirty="0"/>
          </a:p>
        </p:txBody>
      </p:sp>
      <p:sp>
        <p:nvSpPr>
          <p:cNvPr id="4" name="3 Rectángulo"/>
          <p:cNvSpPr/>
          <p:nvPr/>
        </p:nvSpPr>
        <p:spPr>
          <a:xfrm>
            <a:off x="357158" y="4714884"/>
            <a:ext cx="8429684" cy="646331"/>
          </a:xfrm>
          <a:prstGeom prst="rect">
            <a:avLst/>
          </a:prstGeom>
          <a:solidFill>
            <a:srgbClr val="FFFF99"/>
          </a:solidFill>
          <a:ln>
            <a:solidFill>
              <a:schemeClr val="tx1"/>
            </a:solidFill>
          </a:ln>
        </p:spPr>
        <p:txBody>
          <a:bodyPr wrap="square">
            <a:spAutoFit/>
          </a:bodyPr>
          <a:lstStyle/>
          <a:p>
            <a:r>
              <a:rPr lang="es-CL" dirty="0" smtClean="0"/>
              <a:t>Veamos los modelos más importantes creados a lo largo de la historia. Al final tienes un esquema resumen de todos. </a:t>
            </a:r>
            <a:endParaRPr lang="es-CL" dirty="0"/>
          </a:p>
        </p:txBody>
      </p:sp>
      <p:sp>
        <p:nvSpPr>
          <p:cNvPr id="5" name="4 CuadroTexto"/>
          <p:cNvSpPr txBox="1"/>
          <p:nvPr/>
        </p:nvSpPr>
        <p:spPr>
          <a:xfrm>
            <a:off x="4714876" y="6211669"/>
            <a:ext cx="4429124" cy="646331"/>
          </a:xfrm>
          <a:prstGeom prst="rect">
            <a:avLst/>
          </a:prstGeom>
        </p:spPr>
        <p:style>
          <a:lnRef idx="0">
            <a:schemeClr val="dk1"/>
          </a:lnRef>
          <a:fillRef idx="3">
            <a:schemeClr val="dk1"/>
          </a:fillRef>
          <a:effectRef idx="3">
            <a:schemeClr val="dk1"/>
          </a:effectRef>
          <a:fontRef idx="minor">
            <a:schemeClr val="lt1"/>
          </a:fontRef>
        </p:style>
        <p:txBody>
          <a:bodyPr wrap="square" rtlCol="0">
            <a:spAutoFit/>
          </a:bodyPr>
          <a:lstStyle/>
          <a:p>
            <a:r>
              <a:rPr lang="es-CL" b="1" dirty="0" smtClean="0"/>
              <a:t>ESCRIBE EN EL CUADERNO SÓLO ¿QUÉ ES UN MODELO </a:t>
            </a:r>
            <a:r>
              <a:rPr lang="es-CL" b="1" dirty="0" smtClean="0"/>
              <a:t>ATÓMICO?, </a:t>
            </a:r>
            <a:r>
              <a:rPr lang="es-CL" b="1" dirty="0" smtClean="0"/>
              <a:t>PUEDES RESUMIR.</a:t>
            </a:r>
            <a:endParaRPr lang="es-CL" b="1"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0" y="0"/>
            <a:ext cx="4539063" cy="461665"/>
          </a:xfrm>
          <a:prstGeom prst="rect">
            <a:avLst/>
          </a:prstGeom>
          <a:solidFill>
            <a:srgbClr val="FFC000"/>
          </a:solidFill>
          <a:ln>
            <a:solidFill>
              <a:schemeClr val="tx1"/>
            </a:solidFill>
          </a:ln>
        </p:spPr>
        <p:txBody>
          <a:bodyPr wrap="none">
            <a:spAutoFit/>
          </a:bodyPr>
          <a:lstStyle/>
          <a:p>
            <a:r>
              <a:rPr lang="es-CL" sz="2400" b="1" dirty="0"/>
              <a:t>Thomson: primer modelo atómico</a:t>
            </a:r>
            <a:endParaRPr lang="es-CL" sz="2400" dirty="0"/>
          </a:p>
        </p:txBody>
      </p:sp>
      <p:sp>
        <p:nvSpPr>
          <p:cNvPr id="3" name="2 Rectángulo"/>
          <p:cNvSpPr/>
          <p:nvPr/>
        </p:nvSpPr>
        <p:spPr>
          <a:xfrm>
            <a:off x="0" y="500042"/>
            <a:ext cx="4572000" cy="2308324"/>
          </a:xfrm>
          <a:prstGeom prst="rect">
            <a:avLst/>
          </a:prstGeom>
          <a:solidFill>
            <a:schemeClr val="accent6">
              <a:lumMod val="40000"/>
              <a:lumOff val="60000"/>
            </a:schemeClr>
          </a:solidFill>
          <a:ln>
            <a:solidFill>
              <a:schemeClr val="tx1"/>
            </a:solidFill>
          </a:ln>
        </p:spPr>
        <p:txBody>
          <a:bodyPr>
            <a:spAutoFit/>
          </a:bodyPr>
          <a:lstStyle/>
          <a:p>
            <a:pPr algn="just"/>
            <a:r>
              <a:rPr lang="es-CL" b="1" dirty="0"/>
              <a:t>En 1897</a:t>
            </a:r>
            <a:r>
              <a:rPr lang="es-CL" dirty="0"/>
              <a:t>, el físico inglés </a:t>
            </a:r>
            <a:r>
              <a:rPr lang="es-CL" b="1" u="sng" dirty="0"/>
              <a:t>Joseph Thomson </a:t>
            </a:r>
            <a:r>
              <a:rPr lang="es-CL" dirty="0"/>
              <a:t>(1856-1940), interesado en </a:t>
            </a:r>
            <a:r>
              <a:rPr lang="es-CL" dirty="0" smtClean="0"/>
              <a:t>estudiar las </a:t>
            </a:r>
            <a:r>
              <a:rPr lang="es-CL" dirty="0"/>
              <a:t>propiedades de los rayos catódicos, usó tubos diseñados por </a:t>
            </a:r>
            <a:r>
              <a:rPr lang="es-CL" dirty="0" err="1"/>
              <a:t>Crookes</a:t>
            </a:r>
            <a:r>
              <a:rPr lang="es-CL" dirty="0"/>
              <a:t>, </a:t>
            </a:r>
            <a:r>
              <a:rPr lang="es-CL" dirty="0" smtClean="0"/>
              <a:t>aplicando simultáneamente </a:t>
            </a:r>
            <a:r>
              <a:rPr lang="es-CL" dirty="0"/>
              <a:t>campos eléctricos y magnéticos sobre las cargas. </a:t>
            </a:r>
            <a:r>
              <a:rPr lang="es-CL" dirty="0" smtClean="0"/>
              <a:t>Esto entregaría </a:t>
            </a:r>
            <a:r>
              <a:rPr lang="es-CL" dirty="0"/>
              <a:t>mayor información acerca de su comportamiento. </a:t>
            </a:r>
          </a:p>
        </p:txBody>
      </p:sp>
      <p:pic>
        <p:nvPicPr>
          <p:cNvPr id="24578" name="Picture 2"/>
          <p:cNvPicPr>
            <a:picLocks noChangeAspect="1" noChangeArrowheads="1"/>
          </p:cNvPicPr>
          <p:nvPr/>
        </p:nvPicPr>
        <p:blipFill>
          <a:blip r:embed="rId2"/>
          <a:srcRect/>
          <a:stretch>
            <a:fillRect/>
          </a:stretch>
        </p:blipFill>
        <p:spPr bwMode="auto">
          <a:xfrm>
            <a:off x="-1" y="2928934"/>
            <a:ext cx="5800891" cy="3929066"/>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5" name="4 Rectángulo"/>
          <p:cNvSpPr/>
          <p:nvPr/>
        </p:nvSpPr>
        <p:spPr>
          <a:xfrm>
            <a:off x="6715140" y="1571612"/>
            <a:ext cx="2428860" cy="3139321"/>
          </a:xfrm>
          <a:prstGeom prst="rect">
            <a:avLst/>
          </a:prstGeom>
          <a:solidFill>
            <a:schemeClr val="accent6">
              <a:lumMod val="40000"/>
              <a:lumOff val="60000"/>
            </a:schemeClr>
          </a:solidFill>
          <a:ln>
            <a:solidFill>
              <a:schemeClr val="tx1"/>
            </a:solidFill>
          </a:ln>
        </p:spPr>
        <p:txBody>
          <a:bodyPr wrap="square">
            <a:spAutoFit/>
          </a:bodyPr>
          <a:lstStyle/>
          <a:p>
            <a:pPr algn="just"/>
            <a:r>
              <a:rPr lang="es-CL" dirty="0"/>
              <a:t>A partir de esta experiencia, Thomson dedujo que la desviación que </a:t>
            </a:r>
            <a:r>
              <a:rPr lang="es-CL" dirty="0" smtClean="0"/>
              <a:t>sufrían los </a:t>
            </a:r>
            <a:r>
              <a:rPr lang="es-CL" dirty="0"/>
              <a:t>rayos catódicos se debía a la presencia de partículas con cargas </a:t>
            </a:r>
            <a:r>
              <a:rPr lang="es-CL" dirty="0" smtClean="0"/>
              <a:t>opuestas a </a:t>
            </a:r>
            <a:r>
              <a:rPr lang="es-CL" dirty="0"/>
              <a:t>la placa, es decir, cargas eléctricas negativas, a las que llamó electrones.</a:t>
            </a:r>
          </a:p>
        </p:txBody>
      </p:sp>
      <p:pic>
        <p:nvPicPr>
          <p:cNvPr id="24580" name="Picture 4" descr="Joseph John Thomson - Wikipedia, la enciclopedia libre"/>
          <p:cNvPicPr>
            <a:picLocks noChangeAspect="1" noChangeArrowheads="1"/>
          </p:cNvPicPr>
          <p:nvPr/>
        </p:nvPicPr>
        <p:blipFill>
          <a:blip r:embed="rId3" cstate="print"/>
          <a:srcRect b="24894"/>
          <a:stretch>
            <a:fillRect/>
          </a:stretch>
        </p:blipFill>
        <p:spPr bwMode="auto">
          <a:xfrm>
            <a:off x="5000628" y="785794"/>
            <a:ext cx="1500198" cy="176108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7" name="6 CuadroTexto"/>
          <p:cNvSpPr txBox="1"/>
          <p:nvPr/>
        </p:nvSpPr>
        <p:spPr>
          <a:xfrm>
            <a:off x="5929322" y="5103674"/>
            <a:ext cx="3214678" cy="1754326"/>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es-CL" b="1" dirty="0" smtClean="0"/>
              <a:t>Observa el video nº1 : Modelo atómico de </a:t>
            </a:r>
            <a:r>
              <a:rPr lang="es-CL" b="1" dirty="0" err="1" smtClean="0"/>
              <a:t>Thomson</a:t>
            </a:r>
            <a:endParaRPr lang="es-CL" b="1" dirty="0" smtClean="0"/>
          </a:p>
          <a:p>
            <a:r>
              <a:rPr lang="es-CL" b="1" dirty="0" smtClean="0">
                <a:hlinkClick r:id="rId4"/>
              </a:rPr>
              <a:t>https://drive.google.com/file/d/1wq4v5my_Er4BX9_YvGDOZ0P29TUCg4Jc/view?usp=sharing</a:t>
            </a:r>
            <a:endParaRPr lang="es-CL" b="1" dirty="0" smtClean="0"/>
          </a:p>
          <a:p>
            <a:endParaRPr lang="es-CL" b="1" dirty="0"/>
          </a:p>
        </p:txBody>
      </p:sp>
      <p:sp>
        <p:nvSpPr>
          <p:cNvPr id="9" name="8 CuadroTexto"/>
          <p:cNvSpPr txBox="1"/>
          <p:nvPr/>
        </p:nvSpPr>
        <p:spPr>
          <a:xfrm>
            <a:off x="7143768" y="0"/>
            <a:ext cx="2000232" cy="1569660"/>
          </a:xfrm>
          <a:prstGeom prst="rect">
            <a:avLst/>
          </a:prstGeom>
        </p:spPr>
        <p:style>
          <a:lnRef idx="0">
            <a:schemeClr val="dk1"/>
          </a:lnRef>
          <a:fillRef idx="3">
            <a:schemeClr val="dk1"/>
          </a:fillRef>
          <a:effectRef idx="3">
            <a:schemeClr val="dk1"/>
          </a:effectRef>
          <a:fontRef idx="minor">
            <a:schemeClr val="lt1"/>
          </a:fontRef>
        </p:style>
        <p:txBody>
          <a:bodyPr wrap="square" rtlCol="0">
            <a:spAutoFit/>
          </a:bodyPr>
          <a:lstStyle/>
          <a:p>
            <a:pPr algn="just"/>
            <a:r>
              <a:rPr lang="es-CL" sz="1600" b="1" dirty="0" smtClean="0"/>
              <a:t>ESCRIBE EN EL CUADERNO  EL TÍTULO Y EL PRIMER RECUADRO. LUEGO OBSERVA EL VIDEO Nº1.</a:t>
            </a:r>
            <a:endParaRPr lang="es-CL" sz="1600" b="1" dirty="0"/>
          </a:p>
        </p:txBody>
      </p:sp>
      <p:cxnSp>
        <p:nvCxnSpPr>
          <p:cNvPr id="11" name="10 Conector recto de flecha"/>
          <p:cNvCxnSpPr/>
          <p:nvPr/>
        </p:nvCxnSpPr>
        <p:spPr>
          <a:xfrm rot="10800000" flipV="1">
            <a:off x="4643438" y="285728"/>
            <a:ext cx="2428892" cy="57150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0" y="0"/>
            <a:ext cx="9144000" cy="3970318"/>
          </a:xfrm>
          <a:prstGeom prst="rect">
            <a:avLst/>
          </a:prstGeom>
          <a:solidFill>
            <a:schemeClr val="accent6">
              <a:lumMod val="40000"/>
              <a:lumOff val="60000"/>
            </a:schemeClr>
          </a:solidFill>
          <a:ln>
            <a:solidFill>
              <a:schemeClr val="tx1"/>
            </a:solidFill>
          </a:ln>
        </p:spPr>
        <p:txBody>
          <a:bodyPr wrap="square">
            <a:spAutoFit/>
          </a:bodyPr>
          <a:lstStyle/>
          <a:p>
            <a:r>
              <a:rPr lang="es-CL" b="1" dirty="0"/>
              <a:t>¿En qué consistió el modelo atómico de Thomson?</a:t>
            </a:r>
          </a:p>
          <a:p>
            <a:pPr algn="just"/>
            <a:r>
              <a:rPr lang="es-CL" dirty="0"/>
              <a:t>En 1904, Thomson contaba con las evidencias suficientes para desarrollar </a:t>
            </a:r>
            <a:r>
              <a:rPr lang="es-CL" dirty="0" smtClean="0"/>
              <a:t>el primer </a:t>
            </a:r>
            <a:r>
              <a:rPr lang="es-CL" dirty="0"/>
              <a:t>modelo atómico. Según él, el átomo era una esfera de materia con </a:t>
            </a:r>
            <a:r>
              <a:rPr lang="es-CL" dirty="0" smtClean="0"/>
              <a:t>carga positiva  uniforme</a:t>
            </a:r>
            <a:r>
              <a:rPr lang="es-CL" dirty="0"/>
              <a:t>, en la que se insertaban las cargas negativas, es decir, </a:t>
            </a:r>
            <a:r>
              <a:rPr lang="es-CL" dirty="0" smtClean="0"/>
              <a:t>los electrones</a:t>
            </a:r>
            <a:r>
              <a:rPr lang="es-CL" dirty="0"/>
              <a:t>, lo que explicaba la neutralidad eléctrica de la materia. </a:t>
            </a:r>
            <a:r>
              <a:rPr lang="es-CL" b="1" u="sng" dirty="0"/>
              <a:t>Este </a:t>
            </a:r>
            <a:r>
              <a:rPr lang="es-CL" b="1" u="sng" dirty="0" smtClean="0"/>
              <a:t>modelo es </a:t>
            </a:r>
            <a:r>
              <a:rPr lang="es-CL" b="1" u="sng" dirty="0"/>
              <a:t>conocido como budín de pasas</a:t>
            </a:r>
            <a:r>
              <a:rPr lang="es-CL" dirty="0"/>
              <a:t>, por analogía con el tradicional postre inglés</a:t>
            </a:r>
            <a:r>
              <a:rPr lang="es-CL" dirty="0" smtClean="0"/>
              <a:t>. </a:t>
            </a:r>
            <a:endParaRPr lang="es-CL" dirty="0"/>
          </a:p>
          <a:p>
            <a:pPr algn="just"/>
            <a:r>
              <a:rPr lang="es-CL" dirty="0"/>
              <a:t>Los planteamientos del modelo de Thomson son los siguientes:</a:t>
            </a:r>
          </a:p>
          <a:p>
            <a:pPr algn="just"/>
            <a:r>
              <a:rPr lang="es-CL" b="1" dirty="0"/>
              <a:t>El </a:t>
            </a:r>
            <a:r>
              <a:rPr lang="es-CL" b="1" dirty="0" smtClean="0"/>
              <a:t>átomo:</a:t>
            </a:r>
          </a:p>
          <a:p>
            <a:pPr algn="just"/>
            <a:endParaRPr lang="es-CL" b="1" dirty="0"/>
          </a:p>
          <a:p>
            <a:pPr algn="just">
              <a:buFont typeface="Arial" pitchFamily="34" charset="0"/>
              <a:buChar char="•"/>
            </a:pPr>
            <a:r>
              <a:rPr lang="es-CL" dirty="0" smtClean="0"/>
              <a:t>Es </a:t>
            </a:r>
            <a:r>
              <a:rPr lang="es-CL" dirty="0"/>
              <a:t>divisible porque posee partículas en su interior</a:t>
            </a:r>
            <a:r>
              <a:rPr lang="es-CL" dirty="0" smtClean="0"/>
              <a:t>.</a:t>
            </a:r>
          </a:p>
          <a:p>
            <a:pPr algn="just">
              <a:buFont typeface="Arial" pitchFamily="34" charset="0"/>
              <a:buChar char="•"/>
            </a:pPr>
            <a:r>
              <a:rPr lang="es-CL" dirty="0" smtClean="0"/>
              <a:t>Está </a:t>
            </a:r>
            <a:r>
              <a:rPr lang="es-CL" dirty="0"/>
              <a:t>formado por electrones que poseen carga eléctrica negativa</a:t>
            </a:r>
            <a:r>
              <a:rPr lang="es-CL" dirty="0" smtClean="0"/>
              <a:t>.</a:t>
            </a:r>
          </a:p>
          <a:p>
            <a:pPr algn="just">
              <a:buFont typeface="Arial" pitchFamily="34" charset="0"/>
              <a:buChar char="•"/>
            </a:pPr>
            <a:r>
              <a:rPr lang="es-CL" dirty="0" smtClean="0"/>
              <a:t> </a:t>
            </a:r>
            <a:r>
              <a:rPr lang="es-CL" dirty="0"/>
              <a:t>Consiste en una esfera, uniforme, con carga eléctrica positiva, en la que </a:t>
            </a:r>
            <a:r>
              <a:rPr lang="es-CL" dirty="0" smtClean="0"/>
              <a:t>se encuentran </a:t>
            </a:r>
            <a:r>
              <a:rPr lang="es-CL" dirty="0"/>
              <a:t>incrustados los electrones</a:t>
            </a:r>
            <a:r>
              <a:rPr lang="es-CL" dirty="0" smtClean="0"/>
              <a:t>.</a:t>
            </a:r>
          </a:p>
          <a:p>
            <a:pPr algn="just">
              <a:buFont typeface="Arial" pitchFamily="34" charset="0"/>
              <a:buChar char="•"/>
            </a:pPr>
            <a:r>
              <a:rPr lang="es-CL" dirty="0" smtClean="0"/>
              <a:t> </a:t>
            </a:r>
            <a:r>
              <a:rPr lang="es-CL" dirty="0"/>
              <a:t>Es eléctricamente neutro.</a:t>
            </a:r>
          </a:p>
        </p:txBody>
      </p:sp>
      <p:pic>
        <p:nvPicPr>
          <p:cNvPr id="25602" name="Picture 2" descr="Modelo atómico de Thomson: características, postulados, partículas  subatómicas - Lifeder"/>
          <p:cNvPicPr>
            <a:picLocks noChangeAspect="1" noChangeArrowheads="1"/>
          </p:cNvPicPr>
          <p:nvPr/>
        </p:nvPicPr>
        <p:blipFill>
          <a:blip r:embed="rId2"/>
          <a:srcRect l="4529" t="3363" r="4891" b="5829"/>
          <a:stretch>
            <a:fillRect/>
          </a:stretch>
        </p:blipFill>
        <p:spPr bwMode="auto">
          <a:xfrm>
            <a:off x="2928926" y="3500438"/>
            <a:ext cx="6215074" cy="335614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4" name="3 CuadroTexto"/>
          <p:cNvSpPr txBox="1"/>
          <p:nvPr/>
        </p:nvSpPr>
        <p:spPr>
          <a:xfrm>
            <a:off x="0" y="5657671"/>
            <a:ext cx="2000232" cy="1200329"/>
          </a:xfrm>
          <a:prstGeom prst="rect">
            <a:avLst/>
          </a:prstGeom>
        </p:spPr>
        <p:style>
          <a:lnRef idx="0">
            <a:schemeClr val="dk1"/>
          </a:lnRef>
          <a:fillRef idx="3">
            <a:schemeClr val="dk1"/>
          </a:fillRef>
          <a:effectRef idx="3">
            <a:schemeClr val="dk1"/>
          </a:effectRef>
          <a:fontRef idx="minor">
            <a:schemeClr val="lt1"/>
          </a:fontRef>
        </p:style>
        <p:txBody>
          <a:bodyPr wrap="square" rtlCol="0">
            <a:spAutoFit/>
          </a:bodyPr>
          <a:lstStyle/>
          <a:p>
            <a:pPr algn="just"/>
            <a:r>
              <a:rPr lang="es-CL" b="1" dirty="0" smtClean="0"/>
              <a:t>ESCRIBE EN EL CUADERNO  </a:t>
            </a:r>
            <a:r>
              <a:rPr lang="es-CL" b="1" dirty="0" smtClean="0"/>
              <a:t>UN </a:t>
            </a:r>
            <a:r>
              <a:rPr lang="es-CL" b="1" dirty="0" smtClean="0"/>
              <a:t>RESUMEN DE ESTA PARTE.</a:t>
            </a:r>
            <a:endParaRPr lang="es-CL" b="1"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0" y="0"/>
            <a:ext cx="4893519" cy="523220"/>
          </a:xfrm>
          <a:prstGeom prst="rect">
            <a:avLst/>
          </a:prstGeom>
          <a:solidFill>
            <a:schemeClr val="accent3">
              <a:lumMod val="40000"/>
              <a:lumOff val="60000"/>
            </a:schemeClr>
          </a:solidFill>
          <a:ln>
            <a:solidFill>
              <a:schemeClr val="tx1"/>
            </a:solidFill>
          </a:ln>
        </p:spPr>
        <p:txBody>
          <a:bodyPr wrap="none">
            <a:spAutoFit/>
          </a:bodyPr>
          <a:lstStyle/>
          <a:p>
            <a:r>
              <a:rPr lang="es-CL" sz="2800" b="1" dirty="0" smtClean="0"/>
              <a:t>Modelo atómico de </a:t>
            </a:r>
            <a:r>
              <a:rPr lang="es-CL" sz="2800" b="1" dirty="0"/>
              <a:t>Rutherford</a:t>
            </a:r>
            <a:endParaRPr lang="es-CL" sz="2800" dirty="0"/>
          </a:p>
        </p:txBody>
      </p:sp>
      <p:sp>
        <p:nvSpPr>
          <p:cNvPr id="4" name="3 Rectángulo"/>
          <p:cNvSpPr/>
          <p:nvPr/>
        </p:nvSpPr>
        <p:spPr>
          <a:xfrm>
            <a:off x="0" y="642918"/>
            <a:ext cx="4857752" cy="3139321"/>
          </a:xfrm>
          <a:prstGeom prst="rect">
            <a:avLst/>
          </a:prstGeom>
          <a:solidFill>
            <a:schemeClr val="accent3">
              <a:lumMod val="20000"/>
              <a:lumOff val="80000"/>
            </a:schemeClr>
          </a:solidFill>
          <a:ln>
            <a:solidFill>
              <a:schemeClr val="tx1"/>
            </a:solidFill>
          </a:ln>
        </p:spPr>
        <p:txBody>
          <a:bodyPr wrap="square">
            <a:spAutoFit/>
          </a:bodyPr>
          <a:lstStyle/>
          <a:p>
            <a:pPr algn="just"/>
            <a:r>
              <a:rPr lang="es-CL" b="1" dirty="0"/>
              <a:t>En 1910, el físico y químico neozelandés </a:t>
            </a:r>
            <a:r>
              <a:rPr lang="es-CL" b="1" dirty="0" err="1"/>
              <a:t>Ernest</a:t>
            </a:r>
            <a:r>
              <a:rPr lang="es-CL" b="1" dirty="0"/>
              <a:t> Rutherford (1871-1937) y </a:t>
            </a:r>
            <a:r>
              <a:rPr lang="es-CL" b="1" dirty="0" smtClean="0"/>
              <a:t>sus colaboradores</a:t>
            </a:r>
            <a:r>
              <a:rPr lang="es-CL" b="1" dirty="0"/>
              <a:t>, Hans </a:t>
            </a:r>
            <a:r>
              <a:rPr lang="es-CL" b="1" dirty="0" err="1"/>
              <a:t>Geiger</a:t>
            </a:r>
            <a:r>
              <a:rPr lang="es-CL" b="1" dirty="0"/>
              <a:t> (1882-1945) y </a:t>
            </a:r>
            <a:r>
              <a:rPr lang="es-CL" b="1" dirty="0" err="1"/>
              <a:t>Ernest</a:t>
            </a:r>
            <a:r>
              <a:rPr lang="es-CL" b="1" dirty="0"/>
              <a:t> </a:t>
            </a:r>
            <a:r>
              <a:rPr lang="es-CL" b="1" dirty="0" err="1"/>
              <a:t>Marsden</a:t>
            </a:r>
            <a:r>
              <a:rPr lang="es-CL" b="1" dirty="0"/>
              <a:t> (1889-1970), </a:t>
            </a:r>
            <a:r>
              <a:rPr lang="es-CL" b="1" dirty="0" smtClean="0"/>
              <a:t>realizaron un </a:t>
            </a:r>
            <a:r>
              <a:rPr lang="es-CL" b="1" dirty="0"/>
              <a:t>experimento que entregó nuevas ideas en torno al átomo. Este </a:t>
            </a:r>
            <a:r>
              <a:rPr lang="es-CL" b="1" dirty="0" smtClean="0"/>
              <a:t>consistió en </a:t>
            </a:r>
            <a:r>
              <a:rPr lang="es-CL" b="1" dirty="0"/>
              <a:t>bombardear con partículas alfa, provenientes de una fuente radiactiva, </a:t>
            </a:r>
            <a:r>
              <a:rPr lang="es-CL" b="1" dirty="0" smtClean="0"/>
              <a:t>una lámina </a:t>
            </a:r>
            <a:r>
              <a:rPr lang="es-CL" b="1" dirty="0"/>
              <a:t>muy delgada de oro, detrás de la cual había una placa fotográfica</a:t>
            </a:r>
            <a:r>
              <a:rPr lang="es-CL" dirty="0"/>
              <a:t>. </a:t>
            </a:r>
            <a:r>
              <a:rPr lang="es-CL" dirty="0" smtClean="0"/>
              <a:t>En la </a:t>
            </a:r>
            <a:r>
              <a:rPr lang="es-CL" dirty="0"/>
              <a:t>siguiente imagen, se representa un esquema del experimento realizado </a:t>
            </a:r>
            <a:r>
              <a:rPr lang="es-CL" dirty="0" smtClean="0"/>
              <a:t>por Rutherford</a:t>
            </a:r>
            <a:r>
              <a:rPr lang="es-CL" dirty="0"/>
              <a:t>:</a:t>
            </a:r>
          </a:p>
        </p:txBody>
      </p:sp>
      <p:pic>
        <p:nvPicPr>
          <p:cNvPr id="27650" name="Picture 2"/>
          <p:cNvPicPr>
            <a:picLocks noChangeAspect="1" noChangeArrowheads="1"/>
          </p:cNvPicPr>
          <p:nvPr/>
        </p:nvPicPr>
        <p:blipFill>
          <a:blip r:embed="rId2"/>
          <a:srcRect/>
          <a:stretch>
            <a:fillRect/>
          </a:stretch>
        </p:blipFill>
        <p:spPr bwMode="auto">
          <a:xfrm>
            <a:off x="0" y="4000504"/>
            <a:ext cx="6143636" cy="2857497"/>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6" name="5 Rectángulo"/>
          <p:cNvSpPr/>
          <p:nvPr/>
        </p:nvSpPr>
        <p:spPr>
          <a:xfrm>
            <a:off x="6357950" y="3164681"/>
            <a:ext cx="2786050" cy="3693319"/>
          </a:xfrm>
          <a:prstGeom prst="rect">
            <a:avLst/>
          </a:prstGeom>
          <a:solidFill>
            <a:schemeClr val="accent3">
              <a:lumMod val="20000"/>
              <a:lumOff val="80000"/>
            </a:schemeClr>
          </a:solidFill>
          <a:ln>
            <a:solidFill>
              <a:schemeClr val="tx1"/>
            </a:solidFill>
          </a:ln>
        </p:spPr>
        <p:txBody>
          <a:bodyPr wrap="square">
            <a:spAutoFit/>
          </a:bodyPr>
          <a:lstStyle/>
          <a:p>
            <a:pPr algn="just"/>
            <a:r>
              <a:rPr lang="es-CL" dirty="0"/>
              <a:t>En su experimento, Rutherford observó que la mayor parte de las partículas</a:t>
            </a:r>
          </a:p>
          <a:p>
            <a:pPr algn="just"/>
            <a:r>
              <a:rPr lang="es-CL" dirty="0"/>
              <a:t>alfa atravesaban la lámina sin desviarse. En tanto, unas pocas se desviaban en</a:t>
            </a:r>
          </a:p>
          <a:p>
            <a:pPr algn="just"/>
            <a:r>
              <a:rPr lang="es-CL" dirty="0"/>
              <a:t>diferentes ángulos y otras rebotaban. Con estos resultados planteó su </a:t>
            </a:r>
            <a:r>
              <a:rPr lang="es-CL" dirty="0" smtClean="0"/>
              <a:t>modelo atómico</a:t>
            </a:r>
            <a:r>
              <a:rPr lang="es-CL" dirty="0"/>
              <a:t>, conocido como </a:t>
            </a:r>
            <a:r>
              <a:rPr lang="es-CL" b="1" dirty="0"/>
              <a:t>modelo planetario o </a:t>
            </a:r>
            <a:r>
              <a:rPr lang="es-CL" b="1" dirty="0" smtClean="0"/>
              <a:t>nuclear.</a:t>
            </a:r>
            <a:endParaRPr lang="es-CL" b="1" dirty="0"/>
          </a:p>
        </p:txBody>
      </p:sp>
      <p:pic>
        <p:nvPicPr>
          <p:cNvPr id="27652" name="Picture 4" descr="Ernest Rutherford - Wikipedia, la enciclopedia libre"/>
          <p:cNvPicPr>
            <a:picLocks noChangeAspect="1" noChangeArrowheads="1"/>
          </p:cNvPicPr>
          <p:nvPr/>
        </p:nvPicPr>
        <p:blipFill>
          <a:blip r:embed="rId3"/>
          <a:srcRect l="15969" r="11028" b="20065"/>
          <a:stretch>
            <a:fillRect/>
          </a:stretch>
        </p:blipFill>
        <p:spPr bwMode="auto">
          <a:xfrm>
            <a:off x="5000628" y="214291"/>
            <a:ext cx="1410520" cy="2071702"/>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8" name="7 CuadroTexto"/>
          <p:cNvSpPr txBox="1"/>
          <p:nvPr/>
        </p:nvSpPr>
        <p:spPr>
          <a:xfrm>
            <a:off x="6786578" y="0"/>
            <a:ext cx="2357422" cy="2031325"/>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es-CL" b="1" dirty="0" smtClean="0"/>
              <a:t>Observa el video nº2 : Modelo atómico de </a:t>
            </a:r>
            <a:r>
              <a:rPr lang="es-CL" b="1" dirty="0" err="1" smtClean="0"/>
              <a:t>Rutherford</a:t>
            </a:r>
            <a:r>
              <a:rPr lang="es-CL" b="1" dirty="0" smtClean="0"/>
              <a:t> </a:t>
            </a:r>
          </a:p>
          <a:p>
            <a:r>
              <a:rPr lang="es-CL" b="1" dirty="0" smtClean="0">
                <a:hlinkClick r:id="rId4"/>
              </a:rPr>
              <a:t>https://drive.google.com/file/d/1xsFcjOCjsYzSpf6VEpjLZpBJNBkY_1kb/view?usp=sharing</a:t>
            </a:r>
            <a:endParaRPr lang="es-CL" b="1" dirty="0"/>
          </a:p>
        </p:txBody>
      </p:sp>
      <p:sp>
        <p:nvSpPr>
          <p:cNvPr id="10" name="9 CuadroTexto"/>
          <p:cNvSpPr txBox="1"/>
          <p:nvPr/>
        </p:nvSpPr>
        <p:spPr>
          <a:xfrm>
            <a:off x="6572264" y="2143116"/>
            <a:ext cx="2571736" cy="830997"/>
          </a:xfrm>
          <a:prstGeom prst="rect">
            <a:avLst/>
          </a:prstGeom>
        </p:spPr>
        <p:style>
          <a:lnRef idx="0">
            <a:schemeClr val="dk1"/>
          </a:lnRef>
          <a:fillRef idx="3">
            <a:schemeClr val="dk1"/>
          </a:fillRef>
          <a:effectRef idx="3">
            <a:schemeClr val="dk1"/>
          </a:effectRef>
          <a:fontRef idx="minor">
            <a:schemeClr val="lt1"/>
          </a:fontRef>
        </p:style>
        <p:txBody>
          <a:bodyPr wrap="square" rtlCol="0">
            <a:spAutoFit/>
          </a:bodyPr>
          <a:lstStyle/>
          <a:p>
            <a:pPr algn="just"/>
            <a:r>
              <a:rPr lang="es-CL" sz="1200" b="1" dirty="0" smtClean="0"/>
              <a:t>ESCRIBE EN EL CUADERNO  EL TÍTULO Y LO QUE ESTA EN NEGRITA DEL  PRIMER RECUADRO. LUEGO OBSERVA EL VIDEO Nº2.</a:t>
            </a:r>
            <a:endParaRPr lang="es-CL" sz="1200" b="1"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0" y="0"/>
            <a:ext cx="3671518" cy="461665"/>
          </a:xfrm>
          <a:prstGeom prst="rect">
            <a:avLst/>
          </a:prstGeom>
          <a:solidFill>
            <a:schemeClr val="accent3">
              <a:lumMod val="20000"/>
              <a:lumOff val="80000"/>
            </a:schemeClr>
          </a:solidFill>
          <a:ln>
            <a:solidFill>
              <a:schemeClr val="tx1"/>
            </a:solidFill>
          </a:ln>
        </p:spPr>
        <p:txBody>
          <a:bodyPr wrap="none">
            <a:spAutoFit/>
          </a:bodyPr>
          <a:lstStyle/>
          <a:p>
            <a:r>
              <a:rPr lang="es-CL" sz="2400" b="1" dirty="0"/>
              <a:t>Modelo atómico planetario</a:t>
            </a:r>
          </a:p>
        </p:txBody>
      </p:sp>
      <p:sp>
        <p:nvSpPr>
          <p:cNvPr id="3" name="2 Rectángulo"/>
          <p:cNvSpPr/>
          <p:nvPr/>
        </p:nvSpPr>
        <p:spPr>
          <a:xfrm>
            <a:off x="0" y="571480"/>
            <a:ext cx="4643438" cy="6186309"/>
          </a:xfrm>
          <a:prstGeom prst="rect">
            <a:avLst/>
          </a:prstGeom>
          <a:solidFill>
            <a:schemeClr val="accent3">
              <a:lumMod val="20000"/>
              <a:lumOff val="80000"/>
            </a:schemeClr>
          </a:solidFill>
          <a:ln>
            <a:solidFill>
              <a:schemeClr val="tx1"/>
            </a:solidFill>
          </a:ln>
        </p:spPr>
        <p:txBody>
          <a:bodyPr wrap="square">
            <a:spAutoFit/>
          </a:bodyPr>
          <a:lstStyle/>
          <a:p>
            <a:pPr algn="just"/>
            <a:r>
              <a:rPr lang="es-CL" dirty="0"/>
              <a:t>Los planteamientos del modelo </a:t>
            </a:r>
            <a:r>
              <a:rPr lang="es-CL" dirty="0" smtClean="0"/>
              <a:t>de Rutherford </a:t>
            </a:r>
            <a:r>
              <a:rPr lang="es-CL" dirty="0"/>
              <a:t>son los siguientes:</a:t>
            </a:r>
          </a:p>
          <a:p>
            <a:pPr algn="just">
              <a:buFont typeface="Arial" pitchFamily="34" charset="0"/>
              <a:buChar char="•"/>
            </a:pPr>
            <a:r>
              <a:rPr lang="es-CL" dirty="0" smtClean="0"/>
              <a:t>El </a:t>
            </a:r>
            <a:r>
              <a:rPr lang="es-CL" dirty="0"/>
              <a:t>átomo está formado por dos regiones</a:t>
            </a:r>
            <a:r>
              <a:rPr lang="es-CL" dirty="0" smtClean="0"/>
              <a:t>: un </a:t>
            </a:r>
            <a:r>
              <a:rPr lang="es-CL" dirty="0"/>
              <a:t>núcleo y la corteza.</a:t>
            </a:r>
          </a:p>
          <a:p>
            <a:pPr algn="just">
              <a:buFont typeface="Arial" pitchFamily="34" charset="0"/>
              <a:buChar char="•"/>
            </a:pPr>
            <a:r>
              <a:rPr lang="es-CL" dirty="0"/>
              <a:t> En el núcleo se concentra la </a:t>
            </a:r>
            <a:r>
              <a:rPr lang="es-CL" dirty="0" smtClean="0"/>
              <a:t>carga positiva </a:t>
            </a:r>
            <a:r>
              <a:rPr lang="es-CL" dirty="0"/>
              <a:t>(protones) y la mayor </a:t>
            </a:r>
            <a:r>
              <a:rPr lang="es-CL" dirty="0" smtClean="0"/>
              <a:t>parte de </a:t>
            </a:r>
            <a:r>
              <a:rPr lang="es-CL" dirty="0"/>
              <a:t>la masa del átomo.</a:t>
            </a:r>
          </a:p>
          <a:p>
            <a:pPr algn="just">
              <a:buFont typeface="Arial" pitchFamily="34" charset="0"/>
              <a:buChar char="•"/>
            </a:pPr>
            <a:r>
              <a:rPr lang="es-CL" dirty="0"/>
              <a:t> En la corteza, girando </a:t>
            </a:r>
            <a:r>
              <a:rPr lang="es-CL" dirty="0" smtClean="0"/>
              <a:t>alrededor del </a:t>
            </a:r>
            <a:r>
              <a:rPr lang="es-CL" dirty="0"/>
              <a:t>núcleo, se encuentran los </a:t>
            </a:r>
            <a:r>
              <a:rPr lang="es-CL" dirty="0" smtClean="0"/>
              <a:t>electrones con </a:t>
            </a:r>
            <a:r>
              <a:rPr lang="es-CL" dirty="0"/>
              <a:t>carga eléctrica negativa</a:t>
            </a:r>
            <a:r>
              <a:rPr lang="es-CL" dirty="0" smtClean="0"/>
              <a:t>.</a:t>
            </a:r>
          </a:p>
          <a:p>
            <a:pPr algn="just"/>
            <a:endParaRPr lang="es-CL" dirty="0"/>
          </a:p>
          <a:p>
            <a:pPr algn="just"/>
            <a:r>
              <a:rPr lang="es-CL" dirty="0"/>
              <a:t>Uno de los problemas del modelo </a:t>
            </a:r>
            <a:r>
              <a:rPr lang="es-CL" dirty="0" smtClean="0"/>
              <a:t>de Rutherford </a:t>
            </a:r>
            <a:r>
              <a:rPr lang="es-CL" dirty="0"/>
              <a:t>fue que asumió que los electrones giraban en órbitas circulares </a:t>
            </a:r>
            <a:r>
              <a:rPr lang="es-CL" dirty="0" smtClean="0"/>
              <a:t>en torno </a:t>
            </a:r>
            <a:r>
              <a:rPr lang="es-CL" dirty="0"/>
              <a:t>al núcleo. Según esto, los electrones se deberían mover a gran velocidad</a:t>
            </a:r>
            <a:r>
              <a:rPr lang="es-CL" dirty="0" smtClean="0"/>
              <a:t>, lo </a:t>
            </a:r>
            <a:r>
              <a:rPr lang="es-CL" dirty="0"/>
              <a:t>que junto con la órbita que describen los haría perder energía colapsando </a:t>
            </a:r>
            <a:r>
              <a:rPr lang="es-CL" dirty="0" smtClean="0"/>
              <a:t>con el </a:t>
            </a:r>
            <a:r>
              <a:rPr lang="es-CL" dirty="0"/>
              <a:t>núcleo. Hoy se sabe que esto no sucede. Por otro lado, Rutherford asumió </a:t>
            </a:r>
            <a:r>
              <a:rPr lang="es-CL" dirty="0" smtClean="0"/>
              <a:t>que el </a:t>
            </a:r>
            <a:r>
              <a:rPr lang="es-CL" dirty="0"/>
              <a:t>núcleo estaba formado solo por partículas positivas, pero luego se </a:t>
            </a:r>
            <a:r>
              <a:rPr lang="es-CL" dirty="0" smtClean="0"/>
              <a:t>conocerían los </a:t>
            </a:r>
            <a:r>
              <a:rPr lang="es-CL" dirty="0"/>
              <a:t>neutrones (partículas neutras).</a:t>
            </a:r>
          </a:p>
        </p:txBody>
      </p:sp>
      <p:pic>
        <p:nvPicPr>
          <p:cNvPr id="28674" name="Picture 2"/>
          <p:cNvPicPr>
            <a:picLocks noChangeAspect="1" noChangeArrowheads="1"/>
          </p:cNvPicPr>
          <p:nvPr/>
        </p:nvPicPr>
        <p:blipFill>
          <a:blip r:embed="rId2"/>
          <a:srcRect l="5263" t="4901"/>
          <a:stretch>
            <a:fillRect/>
          </a:stretch>
        </p:blipFill>
        <p:spPr bwMode="auto">
          <a:xfrm>
            <a:off x="4929190" y="1357298"/>
            <a:ext cx="3857652" cy="4158794"/>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5" name="4 CuadroTexto"/>
          <p:cNvSpPr txBox="1"/>
          <p:nvPr/>
        </p:nvSpPr>
        <p:spPr>
          <a:xfrm>
            <a:off x="7143768" y="0"/>
            <a:ext cx="2000232" cy="1200329"/>
          </a:xfrm>
          <a:prstGeom prst="rect">
            <a:avLst/>
          </a:prstGeom>
        </p:spPr>
        <p:style>
          <a:lnRef idx="0">
            <a:schemeClr val="dk1"/>
          </a:lnRef>
          <a:fillRef idx="3">
            <a:schemeClr val="dk1"/>
          </a:fillRef>
          <a:effectRef idx="3">
            <a:schemeClr val="dk1"/>
          </a:effectRef>
          <a:fontRef idx="minor">
            <a:schemeClr val="lt1"/>
          </a:fontRef>
        </p:style>
        <p:txBody>
          <a:bodyPr wrap="square" rtlCol="0">
            <a:spAutoFit/>
          </a:bodyPr>
          <a:lstStyle/>
          <a:p>
            <a:pPr algn="just"/>
            <a:r>
              <a:rPr lang="es-CL" b="1" dirty="0" smtClean="0"/>
              <a:t>ESCRIBE EN EL CUADERNO  </a:t>
            </a:r>
            <a:r>
              <a:rPr lang="es-CL" b="1" dirty="0" smtClean="0"/>
              <a:t>UN </a:t>
            </a:r>
            <a:r>
              <a:rPr lang="es-CL" b="1" dirty="0" smtClean="0"/>
              <a:t>RESUMEN DE ESTA PARTE.</a:t>
            </a:r>
            <a:endParaRPr lang="es-CL" b="1"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0" y="1"/>
            <a:ext cx="1928794" cy="523220"/>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es-CL" sz="2800" b="1" dirty="0" smtClean="0"/>
              <a:t>ACTVIDAD:</a:t>
            </a:r>
            <a:endParaRPr lang="es-CL" sz="2800" b="1" dirty="0"/>
          </a:p>
        </p:txBody>
      </p:sp>
      <p:sp>
        <p:nvSpPr>
          <p:cNvPr id="10" name="9 CuadroTexto"/>
          <p:cNvSpPr txBox="1"/>
          <p:nvPr/>
        </p:nvSpPr>
        <p:spPr>
          <a:xfrm>
            <a:off x="285720" y="928670"/>
            <a:ext cx="8572560" cy="2031325"/>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es-CL" b="1" dirty="0" smtClean="0"/>
              <a:t>1.- Observa el video nº3: Modelo atómico de </a:t>
            </a:r>
            <a:r>
              <a:rPr lang="es-CL" b="1" dirty="0" err="1" smtClean="0"/>
              <a:t>Bohr</a:t>
            </a:r>
            <a:r>
              <a:rPr lang="es-CL" b="1" dirty="0" smtClean="0">
                <a:latin typeface="Wingdings 3" pitchFamily="18" charset="2"/>
              </a:rPr>
              <a:t> i </a:t>
            </a:r>
            <a:r>
              <a:rPr lang="es-CL" b="1" dirty="0" smtClean="0"/>
              <a:t>y </a:t>
            </a:r>
            <a:r>
              <a:rPr lang="es-CL" b="1" dirty="0" smtClean="0"/>
              <a:t>responde lo siguiente</a:t>
            </a:r>
            <a:r>
              <a:rPr lang="es-CL" b="1" dirty="0" smtClean="0"/>
              <a:t>:</a:t>
            </a:r>
          </a:p>
          <a:p>
            <a:r>
              <a:rPr lang="es-CL" b="1" dirty="0" smtClean="0">
                <a:hlinkClick r:id="rId2"/>
              </a:rPr>
              <a:t>https://drive.google.com/file/d/1ZVprjQjXmahqqCYd4Zm3Tq2cSVW2xQ9M/view?usp=sharing</a:t>
            </a:r>
            <a:endParaRPr lang="es-CL" b="1" dirty="0" smtClean="0"/>
          </a:p>
          <a:p>
            <a:endParaRPr lang="es-CL" b="1" dirty="0" smtClean="0"/>
          </a:p>
          <a:p>
            <a:r>
              <a:rPr lang="es-CL" dirty="0" smtClean="0"/>
              <a:t>a</a:t>
            </a:r>
            <a:r>
              <a:rPr lang="es-CL" dirty="0" smtClean="0"/>
              <a:t>.- ¿Como describió al átomo </a:t>
            </a:r>
            <a:r>
              <a:rPr lang="es-CL" dirty="0" err="1"/>
              <a:t>Niels</a:t>
            </a:r>
            <a:r>
              <a:rPr lang="es-CL" dirty="0"/>
              <a:t> Bohr </a:t>
            </a:r>
            <a:r>
              <a:rPr lang="es-CL" dirty="0" smtClean="0"/>
              <a:t>? Explica.</a:t>
            </a:r>
          </a:p>
          <a:p>
            <a:r>
              <a:rPr lang="es-CL" dirty="0" smtClean="0"/>
              <a:t>b.- ¿Qué son los saltos cuánticos?</a:t>
            </a:r>
          </a:p>
          <a:p>
            <a:r>
              <a:rPr lang="es-CL" dirty="0" smtClean="0"/>
              <a:t>c.- Dibuja el modelo atómico de Bohr.</a:t>
            </a:r>
            <a:endParaRPr lang="es-CL" dirty="0"/>
          </a:p>
        </p:txBody>
      </p:sp>
      <p:sp>
        <p:nvSpPr>
          <p:cNvPr id="11" name="10 CuadroTexto"/>
          <p:cNvSpPr txBox="1"/>
          <p:nvPr/>
        </p:nvSpPr>
        <p:spPr>
          <a:xfrm>
            <a:off x="285720" y="3643314"/>
            <a:ext cx="8429684" cy="2154436"/>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es-CL" b="1" dirty="0"/>
              <a:t>2</a:t>
            </a:r>
            <a:r>
              <a:rPr lang="es-CL" b="1" dirty="0" smtClean="0"/>
              <a:t>.- En tú cuaderno, dibuja una línea de tiempo de la teoría atómica.</a:t>
            </a:r>
          </a:p>
          <a:p>
            <a:pPr algn="just"/>
            <a:r>
              <a:rPr lang="es-CL" sz="1600" i="1" dirty="0" smtClean="0"/>
              <a:t>Puedes guiarte por le archivo en </a:t>
            </a:r>
            <a:r>
              <a:rPr lang="es-CL" sz="1600" i="1" dirty="0" err="1" smtClean="0"/>
              <a:t>Pdf</a:t>
            </a:r>
            <a:r>
              <a:rPr lang="es-CL" sz="1600" i="1" dirty="0" smtClean="0"/>
              <a:t> “Hacia un modelo de átomo” puedes obtenerlo al hacer clic aquí </a:t>
            </a:r>
            <a:r>
              <a:rPr lang="es-CL" b="1" dirty="0" smtClean="0">
                <a:latin typeface="Wingdings 3" pitchFamily="18" charset="2"/>
              </a:rPr>
              <a:t>i</a:t>
            </a:r>
            <a:endParaRPr lang="es-CL" sz="1600" b="1" i="1" dirty="0" smtClean="0"/>
          </a:p>
          <a:p>
            <a:pPr algn="just"/>
            <a:r>
              <a:rPr lang="es-CL" sz="1600" i="1" dirty="0" smtClean="0">
                <a:hlinkClick r:id="rId3"/>
              </a:rPr>
              <a:t>https://drive.google.com/file/d/1cwCvJ8cUEPppeb2XlwwFHdCWlBzMrIWk/view?usp=sharing</a:t>
            </a:r>
            <a:endParaRPr lang="es-CL" sz="1600" i="1" dirty="0" smtClean="0"/>
          </a:p>
          <a:p>
            <a:pPr algn="just"/>
            <a:endParaRPr lang="es-CL" sz="1600" i="1" dirty="0" smtClean="0"/>
          </a:p>
          <a:p>
            <a:pPr algn="just"/>
            <a:r>
              <a:rPr lang="es-CL" sz="1600" i="1" dirty="0" smtClean="0"/>
              <a:t>La idea es que ubiques </a:t>
            </a:r>
            <a:r>
              <a:rPr lang="es-CL" sz="1600" b="1" i="1" dirty="0" smtClean="0"/>
              <a:t>fechas</a:t>
            </a:r>
            <a:r>
              <a:rPr lang="es-CL" sz="1600" i="1" dirty="0" smtClean="0"/>
              <a:t>, </a:t>
            </a:r>
            <a:r>
              <a:rPr lang="es-CL" sz="1600" b="1" i="1" dirty="0" smtClean="0"/>
              <a:t>nombres de los científicos </a:t>
            </a:r>
            <a:r>
              <a:rPr lang="es-CL" sz="1600" i="1" dirty="0" smtClean="0"/>
              <a:t>y </a:t>
            </a:r>
            <a:r>
              <a:rPr lang="es-CL" sz="1600" b="1" i="1" dirty="0" smtClean="0"/>
              <a:t>dibuja cada modelo atómico estudiado </a:t>
            </a:r>
            <a:r>
              <a:rPr lang="es-CL" sz="1600" i="1" dirty="0" smtClean="0"/>
              <a:t>(sólo hasta Bohr ,por ahora)</a:t>
            </a:r>
          </a:p>
          <a:p>
            <a:r>
              <a:rPr lang="es-CL" dirty="0" smtClean="0"/>
              <a:t> </a:t>
            </a:r>
            <a:endParaRPr lang="es-CL" dirty="0"/>
          </a:p>
        </p:txBody>
      </p:sp>
      <p:sp>
        <p:nvSpPr>
          <p:cNvPr id="6" name="5 CuadroTexto"/>
          <p:cNvSpPr txBox="1"/>
          <p:nvPr/>
        </p:nvSpPr>
        <p:spPr>
          <a:xfrm>
            <a:off x="3929026" y="0"/>
            <a:ext cx="5214974" cy="369332"/>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just"/>
            <a:r>
              <a:rPr lang="es-CL" b="1" dirty="0" smtClean="0"/>
              <a:t>DESARROLLA LAS 2 ACTIVIDADES EN EL </a:t>
            </a:r>
            <a:r>
              <a:rPr lang="es-CL" b="1" dirty="0" smtClean="0"/>
              <a:t>CUADERNO.</a:t>
            </a:r>
            <a:endParaRPr lang="es-CL" b="1"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14282" y="642918"/>
            <a:ext cx="8501122" cy="646331"/>
          </a:xfrm>
          <a:prstGeom prst="rect">
            <a:avLst/>
          </a:prstGeom>
          <a:solidFill>
            <a:schemeClr val="accent6">
              <a:lumMod val="20000"/>
              <a:lumOff val="80000"/>
            </a:schemeClr>
          </a:solidFill>
        </p:spPr>
        <p:txBody>
          <a:bodyPr wrap="square">
            <a:spAutoFit/>
          </a:bodyPr>
          <a:lstStyle/>
          <a:p>
            <a:pPr algn="just"/>
            <a:r>
              <a:rPr lang="es-CL" dirty="0" smtClean="0"/>
              <a:t>1.- Los filósofos de la antigua Grecia no utilizaban ni la medición ni la experimentación para llegar a conclusiones, por tanto, no seguían las fases del método científico. </a:t>
            </a:r>
            <a:endParaRPr lang="es-CL" dirty="0"/>
          </a:p>
        </p:txBody>
      </p:sp>
      <p:sp>
        <p:nvSpPr>
          <p:cNvPr id="3" name="2 Rectángulo"/>
          <p:cNvSpPr/>
          <p:nvPr/>
        </p:nvSpPr>
        <p:spPr>
          <a:xfrm>
            <a:off x="214282" y="1643050"/>
            <a:ext cx="8501122" cy="1200329"/>
          </a:xfrm>
          <a:prstGeom prst="rect">
            <a:avLst/>
          </a:prstGeom>
          <a:solidFill>
            <a:schemeClr val="accent5">
              <a:lumMod val="20000"/>
              <a:lumOff val="80000"/>
            </a:schemeClr>
          </a:solidFill>
        </p:spPr>
        <p:txBody>
          <a:bodyPr wrap="square">
            <a:spAutoFit/>
          </a:bodyPr>
          <a:lstStyle/>
          <a:p>
            <a:pPr algn="just"/>
            <a:r>
              <a:rPr lang="es-CL" dirty="0" smtClean="0"/>
              <a:t>2.- Durante la Revolución científica del siglo XVII, aparece Galileo Galilei  con el Método Experimental. De esta manera contribuyó a crear los pilares </a:t>
            </a:r>
            <a:r>
              <a:rPr lang="es-CL" u="sng" dirty="0" smtClean="0"/>
              <a:t>del Método Científico moderno</a:t>
            </a:r>
            <a:r>
              <a:rPr lang="es-CL" dirty="0" smtClean="0"/>
              <a:t>, considerándose el padre del mismo. </a:t>
            </a:r>
          </a:p>
          <a:p>
            <a:pPr algn="just"/>
            <a:r>
              <a:rPr lang="es-CL" dirty="0" smtClean="0"/>
              <a:t>A sus  experimentos  añadió la </a:t>
            </a:r>
            <a:r>
              <a:rPr lang="es-CL" u="sng" dirty="0" smtClean="0"/>
              <a:t>hipótesis y la experimentación. </a:t>
            </a:r>
            <a:endParaRPr lang="es-CL" u="sng" dirty="0"/>
          </a:p>
        </p:txBody>
      </p:sp>
      <p:sp>
        <p:nvSpPr>
          <p:cNvPr id="4" name="3 Rectángulo"/>
          <p:cNvSpPr/>
          <p:nvPr/>
        </p:nvSpPr>
        <p:spPr>
          <a:xfrm>
            <a:off x="214282" y="3143248"/>
            <a:ext cx="8501122" cy="923330"/>
          </a:xfrm>
          <a:prstGeom prst="rect">
            <a:avLst/>
          </a:prstGeom>
          <a:solidFill>
            <a:schemeClr val="accent3">
              <a:lumMod val="20000"/>
              <a:lumOff val="80000"/>
            </a:schemeClr>
          </a:solidFill>
        </p:spPr>
        <p:txBody>
          <a:bodyPr wrap="square">
            <a:spAutoFit/>
          </a:bodyPr>
          <a:lstStyle/>
          <a:p>
            <a:pPr algn="just"/>
            <a:r>
              <a:rPr lang="es-CL" dirty="0" smtClean="0"/>
              <a:t>3.- Gracias a muchos científicos y al desarrollo del Método Científico, los resultados de estudios ganan credibilidad, construyendo conocimiento y haciendo posibles nuevos descubrimientos científicos y teorías.</a:t>
            </a:r>
            <a:endParaRPr lang="es-CL" dirty="0"/>
          </a:p>
        </p:txBody>
      </p:sp>
      <p:sp>
        <p:nvSpPr>
          <p:cNvPr id="5" name="4 Rectángulo"/>
          <p:cNvSpPr/>
          <p:nvPr/>
        </p:nvSpPr>
        <p:spPr>
          <a:xfrm>
            <a:off x="214282" y="4357694"/>
            <a:ext cx="8501122" cy="1200329"/>
          </a:xfrm>
          <a:prstGeom prst="rect">
            <a:avLst/>
          </a:prstGeom>
          <a:solidFill>
            <a:schemeClr val="accent2">
              <a:lumMod val="20000"/>
              <a:lumOff val="80000"/>
            </a:schemeClr>
          </a:solidFill>
        </p:spPr>
        <p:txBody>
          <a:bodyPr wrap="square">
            <a:spAutoFit/>
          </a:bodyPr>
          <a:lstStyle/>
          <a:p>
            <a:pPr algn="just"/>
            <a:r>
              <a:rPr lang="es-CL" dirty="0" smtClean="0"/>
              <a:t>4.- </a:t>
            </a:r>
            <a:r>
              <a:rPr lang="es-CL" u="sng" dirty="0" smtClean="0"/>
              <a:t>El método científico </a:t>
            </a:r>
            <a:r>
              <a:rPr lang="es-CL" dirty="0" smtClean="0"/>
              <a:t>es una serie de mecanismos que usa el ser humano para llegar a comprender un hecho de la naturaleza.  Sus pasos son: Observación, formular la hipótesis, experimentación, obtención de resultados, interpretación de los resultados, Conclusiones.</a:t>
            </a:r>
            <a:endParaRPr lang="es-CL" dirty="0"/>
          </a:p>
        </p:txBody>
      </p:sp>
      <p:sp>
        <p:nvSpPr>
          <p:cNvPr id="6" name="5 CuadroTexto"/>
          <p:cNvSpPr txBox="1"/>
          <p:nvPr/>
        </p:nvSpPr>
        <p:spPr>
          <a:xfrm>
            <a:off x="0" y="0"/>
            <a:ext cx="1714480" cy="369332"/>
          </a:xfrm>
          <a:prstGeom prst="rect">
            <a:avLst/>
          </a:prstGeom>
          <a:solidFill>
            <a:srgbClr val="FFFF00"/>
          </a:solidFill>
        </p:spPr>
        <p:txBody>
          <a:bodyPr wrap="square" rtlCol="0">
            <a:spAutoFit/>
          </a:bodyPr>
          <a:lstStyle/>
          <a:p>
            <a:r>
              <a:rPr lang="es-CL" b="1" dirty="0" smtClean="0"/>
              <a:t>RECORDEMOS: </a:t>
            </a:r>
            <a:endParaRPr lang="es-CL" b="1" dirty="0"/>
          </a:p>
        </p:txBody>
      </p:sp>
      <p:sp>
        <p:nvSpPr>
          <p:cNvPr id="7" name="6 CuadroTexto"/>
          <p:cNvSpPr txBox="1"/>
          <p:nvPr/>
        </p:nvSpPr>
        <p:spPr>
          <a:xfrm>
            <a:off x="7858148" y="6488668"/>
            <a:ext cx="1285852" cy="369332"/>
          </a:xfrm>
          <a:prstGeom prst="rect">
            <a:avLst/>
          </a:prstGeom>
        </p:spPr>
        <p:style>
          <a:lnRef idx="0">
            <a:schemeClr val="dk1"/>
          </a:lnRef>
          <a:fillRef idx="3">
            <a:schemeClr val="dk1"/>
          </a:fillRef>
          <a:effectRef idx="3">
            <a:schemeClr val="dk1"/>
          </a:effectRef>
          <a:fontRef idx="minor">
            <a:schemeClr val="lt1"/>
          </a:fontRef>
        </p:style>
        <p:txBody>
          <a:bodyPr wrap="square" rtlCol="0">
            <a:spAutoFit/>
          </a:bodyPr>
          <a:lstStyle/>
          <a:p>
            <a:r>
              <a:rPr lang="es-CL" b="1" dirty="0" smtClean="0"/>
              <a:t>SÓLO LEER</a:t>
            </a:r>
            <a:endParaRPr lang="es-CL" b="1"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0" y="0"/>
            <a:ext cx="9144000" cy="1631216"/>
          </a:xfrm>
          <a:prstGeom prst="rect">
            <a:avLst/>
          </a:prstGeom>
          <a:solidFill>
            <a:srgbClr val="FFFF99"/>
          </a:solidFill>
          <a:ln>
            <a:solidFill>
              <a:schemeClr val="accent1"/>
            </a:solidFill>
          </a:ln>
        </p:spPr>
        <p:txBody>
          <a:bodyPr wrap="square">
            <a:spAutoFit/>
          </a:bodyPr>
          <a:lstStyle/>
          <a:p>
            <a:pPr algn="just"/>
            <a:r>
              <a:rPr lang="es-CL" sz="2000" dirty="0"/>
              <a:t>Tuvieron que pasar más de 2 000 años desde </a:t>
            </a:r>
            <a:r>
              <a:rPr lang="es-CL" sz="2000" b="1" dirty="0"/>
              <a:t>Demócrito</a:t>
            </a:r>
            <a:r>
              <a:rPr lang="es-CL" sz="2000" dirty="0"/>
              <a:t> para que el </a:t>
            </a:r>
            <a:r>
              <a:rPr lang="es-CL" sz="2000" dirty="0" smtClean="0"/>
              <a:t>químico y </a:t>
            </a:r>
            <a:r>
              <a:rPr lang="es-CL" sz="2000" dirty="0"/>
              <a:t>matemático </a:t>
            </a:r>
            <a:r>
              <a:rPr lang="es-CL" sz="2000" b="1" dirty="0"/>
              <a:t>John Dalton (1766-1844</a:t>
            </a:r>
            <a:r>
              <a:rPr lang="es-CL" sz="2000" dirty="0"/>
              <a:t>) propusiera una hipótesis del átomo</a:t>
            </a:r>
            <a:r>
              <a:rPr lang="es-CL" sz="2000" dirty="0" smtClean="0"/>
              <a:t>, basada </a:t>
            </a:r>
            <a:r>
              <a:rPr lang="es-CL" sz="2000" dirty="0"/>
              <a:t>en </a:t>
            </a:r>
            <a:r>
              <a:rPr lang="es-CL" sz="2000" b="1" dirty="0"/>
              <a:t>evidencia experimental.</a:t>
            </a:r>
            <a:r>
              <a:rPr lang="es-CL" sz="2000" dirty="0"/>
              <a:t> </a:t>
            </a:r>
          </a:p>
          <a:p>
            <a:pPr algn="just"/>
            <a:r>
              <a:rPr lang="es-CL" sz="2000" dirty="0"/>
              <a:t>Fue así que, en </a:t>
            </a:r>
            <a:r>
              <a:rPr lang="es-CL" sz="2000" b="1" dirty="0"/>
              <a:t>1808,</a:t>
            </a:r>
            <a:r>
              <a:rPr lang="es-CL" sz="2000" dirty="0"/>
              <a:t> este destacado científico inglés postuló la </a:t>
            </a:r>
            <a:r>
              <a:rPr lang="es-CL" sz="2000" b="1" dirty="0"/>
              <a:t>primera </a:t>
            </a:r>
            <a:r>
              <a:rPr lang="es-CL" sz="2000" b="1" dirty="0" smtClean="0"/>
              <a:t>teoría atómica</a:t>
            </a:r>
            <a:r>
              <a:rPr lang="es-CL" sz="2000" dirty="0"/>
              <a:t>. </a:t>
            </a:r>
          </a:p>
        </p:txBody>
      </p:sp>
      <p:pic>
        <p:nvPicPr>
          <p:cNvPr id="12290" name="Picture 2" descr="Te presento a John Dalton! – Sólo es Ciencia"/>
          <p:cNvPicPr>
            <a:picLocks noChangeAspect="1" noChangeArrowheads="1"/>
          </p:cNvPicPr>
          <p:nvPr/>
        </p:nvPicPr>
        <p:blipFill>
          <a:blip r:embed="rId2"/>
          <a:srcRect/>
          <a:stretch>
            <a:fillRect/>
          </a:stretch>
        </p:blipFill>
        <p:spPr bwMode="auto">
          <a:xfrm>
            <a:off x="428596" y="2071678"/>
            <a:ext cx="6715112" cy="3357556"/>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5" name="Picture 13" descr="C:\Users\Paulina\Desktop\GIF\giphy (16).gif"/>
          <p:cNvPicPr>
            <a:picLocks noChangeAspect="1" noChangeArrowheads="1" noCrop="1"/>
          </p:cNvPicPr>
          <p:nvPr/>
        </p:nvPicPr>
        <p:blipFill>
          <a:blip r:embed="rId3" cstate="print"/>
          <a:srcRect/>
          <a:stretch>
            <a:fillRect/>
          </a:stretch>
        </p:blipFill>
        <p:spPr bwMode="auto">
          <a:xfrm>
            <a:off x="7000880" y="5250660"/>
            <a:ext cx="2143120" cy="1607340"/>
          </a:xfrm>
          <a:prstGeom prst="rect">
            <a:avLst/>
          </a:prstGeom>
          <a:noFill/>
        </p:spPr>
      </p:pic>
      <p:sp>
        <p:nvSpPr>
          <p:cNvPr id="6" name="5 CuadroTexto"/>
          <p:cNvSpPr txBox="1"/>
          <p:nvPr/>
        </p:nvSpPr>
        <p:spPr>
          <a:xfrm>
            <a:off x="0" y="6488668"/>
            <a:ext cx="1285852" cy="369332"/>
          </a:xfrm>
          <a:prstGeom prst="rect">
            <a:avLst/>
          </a:prstGeom>
        </p:spPr>
        <p:style>
          <a:lnRef idx="0">
            <a:schemeClr val="dk1"/>
          </a:lnRef>
          <a:fillRef idx="3">
            <a:schemeClr val="dk1"/>
          </a:fillRef>
          <a:effectRef idx="3">
            <a:schemeClr val="dk1"/>
          </a:effectRef>
          <a:fontRef idx="minor">
            <a:schemeClr val="lt1"/>
          </a:fontRef>
        </p:style>
        <p:txBody>
          <a:bodyPr wrap="square" rtlCol="0">
            <a:spAutoFit/>
          </a:bodyPr>
          <a:lstStyle/>
          <a:p>
            <a:r>
              <a:rPr lang="es-CL" b="1" dirty="0" smtClean="0"/>
              <a:t>SÓLO LEER</a:t>
            </a:r>
            <a:endParaRPr lang="es-CL" b="1"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0" y="0"/>
            <a:ext cx="9144000" cy="1323439"/>
          </a:xfrm>
          <a:prstGeom prst="rect">
            <a:avLst/>
          </a:prstGeom>
          <a:solidFill>
            <a:srgbClr val="FFFF99"/>
          </a:solidFill>
          <a:ln>
            <a:solidFill>
              <a:schemeClr val="accent1"/>
            </a:solidFill>
          </a:ln>
        </p:spPr>
        <p:txBody>
          <a:bodyPr wrap="square">
            <a:spAutoFit/>
          </a:bodyPr>
          <a:lstStyle/>
          <a:p>
            <a:pPr algn="just"/>
            <a:r>
              <a:rPr lang="es-CL" sz="2000" dirty="0" smtClean="0"/>
              <a:t>En 1808, John Dalton publicó su teoría atómica, que retomaba las antiguas ideas de </a:t>
            </a:r>
            <a:r>
              <a:rPr lang="es-CL" sz="2000" dirty="0" err="1" smtClean="0"/>
              <a:t>Leucipo</a:t>
            </a:r>
            <a:r>
              <a:rPr lang="es-CL" sz="2000" dirty="0" smtClean="0"/>
              <a:t> y Demócrito pero basándose en una serie de experiencias científicas de laboratorio.</a:t>
            </a:r>
          </a:p>
          <a:p>
            <a:pPr algn="just"/>
            <a:r>
              <a:rPr lang="es-CL" sz="2000" dirty="0" smtClean="0"/>
              <a:t>La teoría atómica de Dalton se basa en los siguientes enunciados:</a:t>
            </a:r>
            <a:endParaRPr lang="es-CL" sz="2000" dirty="0"/>
          </a:p>
        </p:txBody>
      </p:sp>
      <p:sp>
        <p:nvSpPr>
          <p:cNvPr id="4" name="3 Rectángulo"/>
          <p:cNvSpPr/>
          <p:nvPr/>
        </p:nvSpPr>
        <p:spPr>
          <a:xfrm>
            <a:off x="428596" y="1785926"/>
            <a:ext cx="4286280" cy="646331"/>
          </a:xfrm>
          <a:prstGeom prst="rect">
            <a:avLst/>
          </a:prstGeom>
          <a:solidFill>
            <a:srgbClr val="FFFF00"/>
          </a:solidFill>
          <a:ln>
            <a:solidFill>
              <a:schemeClr val="tx1"/>
            </a:solidFill>
          </a:ln>
        </p:spPr>
        <p:txBody>
          <a:bodyPr wrap="square">
            <a:spAutoFit/>
          </a:bodyPr>
          <a:lstStyle/>
          <a:p>
            <a:pPr algn="just"/>
            <a:r>
              <a:rPr lang="es-CL" dirty="0" smtClean="0"/>
              <a:t>1.- La materia está formada por minúsculas partículas indivisibles llamadas ÁTOMOS.</a:t>
            </a:r>
            <a:endParaRPr lang="es-CL" dirty="0"/>
          </a:p>
        </p:txBody>
      </p:sp>
      <p:sp>
        <p:nvSpPr>
          <p:cNvPr id="5" name="4 Rectángulo"/>
          <p:cNvSpPr/>
          <p:nvPr/>
        </p:nvSpPr>
        <p:spPr>
          <a:xfrm>
            <a:off x="428596" y="2786058"/>
            <a:ext cx="4286280" cy="1200329"/>
          </a:xfrm>
          <a:prstGeom prst="rect">
            <a:avLst/>
          </a:prstGeom>
          <a:solidFill>
            <a:srgbClr val="FFFF00"/>
          </a:solidFill>
          <a:ln>
            <a:solidFill>
              <a:schemeClr val="tx1"/>
            </a:solidFill>
          </a:ln>
        </p:spPr>
        <p:txBody>
          <a:bodyPr wrap="square">
            <a:spAutoFit/>
          </a:bodyPr>
          <a:lstStyle/>
          <a:p>
            <a:pPr algn="just"/>
            <a:r>
              <a:rPr lang="es-CL" dirty="0" smtClean="0"/>
              <a:t>2.- Los átomos de un mismo elemento químico son todos iguales entre sí y diferentes a los átomos de los demás elementos.</a:t>
            </a:r>
            <a:endParaRPr lang="es-CL" dirty="0"/>
          </a:p>
        </p:txBody>
      </p:sp>
      <p:sp>
        <p:nvSpPr>
          <p:cNvPr id="6" name="5 Rectángulo"/>
          <p:cNvSpPr/>
          <p:nvPr/>
        </p:nvSpPr>
        <p:spPr>
          <a:xfrm>
            <a:off x="428596" y="4286256"/>
            <a:ext cx="4286280" cy="923330"/>
          </a:xfrm>
          <a:prstGeom prst="rect">
            <a:avLst/>
          </a:prstGeom>
          <a:solidFill>
            <a:srgbClr val="FFFF00"/>
          </a:solidFill>
          <a:ln>
            <a:solidFill>
              <a:schemeClr val="tx1"/>
            </a:solidFill>
          </a:ln>
        </p:spPr>
        <p:txBody>
          <a:bodyPr wrap="square">
            <a:spAutoFit/>
          </a:bodyPr>
          <a:lstStyle/>
          <a:p>
            <a:pPr algn="just"/>
            <a:r>
              <a:rPr lang="es-CL" dirty="0" smtClean="0"/>
              <a:t>3.- Los compuestos se forman al unirse los átomos de dos o más elementos en Proporciones constantes y sencillas.</a:t>
            </a:r>
            <a:endParaRPr lang="es-CL" dirty="0"/>
          </a:p>
        </p:txBody>
      </p:sp>
      <p:sp>
        <p:nvSpPr>
          <p:cNvPr id="7" name="6 Rectángulo"/>
          <p:cNvSpPr/>
          <p:nvPr/>
        </p:nvSpPr>
        <p:spPr>
          <a:xfrm>
            <a:off x="428596" y="5572140"/>
            <a:ext cx="4286280" cy="923330"/>
          </a:xfrm>
          <a:prstGeom prst="rect">
            <a:avLst/>
          </a:prstGeom>
          <a:solidFill>
            <a:srgbClr val="FFFF00"/>
          </a:solidFill>
          <a:ln>
            <a:solidFill>
              <a:schemeClr val="tx1"/>
            </a:solidFill>
          </a:ln>
        </p:spPr>
        <p:txBody>
          <a:bodyPr wrap="square">
            <a:spAutoFit/>
          </a:bodyPr>
          <a:lstStyle/>
          <a:p>
            <a:pPr algn="just"/>
            <a:r>
              <a:rPr lang="es-CL" dirty="0" smtClean="0"/>
              <a:t>4.- En las reacciones químicas los átomos se intercambian; pero, ninguno de ellos desaparece ni se transforma.</a:t>
            </a:r>
            <a:endParaRPr lang="es-CL" dirty="0"/>
          </a:p>
        </p:txBody>
      </p:sp>
      <p:pic>
        <p:nvPicPr>
          <p:cNvPr id="1025" name="Picture 1"/>
          <p:cNvPicPr>
            <a:picLocks noChangeAspect="1" noChangeArrowheads="1"/>
          </p:cNvPicPr>
          <p:nvPr/>
        </p:nvPicPr>
        <p:blipFill>
          <a:blip r:embed="rId2"/>
          <a:srcRect/>
          <a:stretch>
            <a:fillRect/>
          </a:stretch>
        </p:blipFill>
        <p:spPr bwMode="auto">
          <a:xfrm>
            <a:off x="5715008" y="1857364"/>
            <a:ext cx="3143272" cy="1225968"/>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1026" name="Picture 2"/>
          <p:cNvPicPr>
            <a:picLocks noChangeAspect="1" noChangeArrowheads="1"/>
          </p:cNvPicPr>
          <p:nvPr/>
        </p:nvPicPr>
        <p:blipFill>
          <a:blip r:embed="rId3"/>
          <a:srcRect/>
          <a:stretch>
            <a:fillRect/>
          </a:stretch>
        </p:blipFill>
        <p:spPr bwMode="auto">
          <a:xfrm>
            <a:off x="5715008" y="3786190"/>
            <a:ext cx="3158999" cy="842964"/>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1027" name="Picture 3"/>
          <p:cNvPicPr>
            <a:picLocks noChangeAspect="1" noChangeArrowheads="1"/>
          </p:cNvPicPr>
          <p:nvPr/>
        </p:nvPicPr>
        <p:blipFill>
          <a:blip r:embed="rId4"/>
          <a:srcRect/>
          <a:stretch>
            <a:fillRect/>
          </a:stretch>
        </p:blipFill>
        <p:spPr bwMode="auto">
          <a:xfrm>
            <a:off x="5715008" y="5214950"/>
            <a:ext cx="3157537" cy="785818"/>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cxnSp>
        <p:nvCxnSpPr>
          <p:cNvPr id="12" name="11 Conector recto de flecha"/>
          <p:cNvCxnSpPr/>
          <p:nvPr/>
        </p:nvCxnSpPr>
        <p:spPr>
          <a:xfrm>
            <a:off x="4857752" y="2071678"/>
            <a:ext cx="642942" cy="35719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13" name="12 Conector recto de flecha"/>
          <p:cNvCxnSpPr/>
          <p:nvPr/>
        </p:nvCxnSpPr>
        <p:spPr>
          <a:xfrm flipV="1">
            <a:off x="4786314" y="4214818"/>
            <a:ext cx="785818" cy="42862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14" name="13 Conector recto de flecha"/>
          <p:cNvCxnSpPr/>
          <p:nvPr/>
        </p:nvCxnSpPr>
        <p:spPr>
          <a:xfrm flipV="1">
            <a:off x="4786314" y="5643578"/>
            <a:ext cx="785818" cy="285752"/>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15" name="14 CuadroTexto"/>
          <p:cNvSpPr txBox="1"/>
          <p:nvPr/>
        </p:nvSpPr>
        <p:spPr>
          <a:xfrm>
            <a:off x="6000760" y="6488668"/>
            <a:ext cx="3143240" cy="369332"/>
          </a:xfrm>
          <a:prstGeom prst="rect">
            <a:avLst/>
          </a:prstGeom>
        </p:spPr>
        <p:style>
          <a:lnRef idx="0">
            <a:schemeClr val="dk1"/>
          </a:lnRef>
          <a:fillRef idx="3">
            <a:schemeClr val="dk1"/>
          </a:fillRef>
          <a:effectRef idx="3">
            <a:schemeClr val="dk1"/>
          </a:effectRef>
          <a:fontRef idx="minor">
            <a:schemeClr val="lt1"/>
          </a:fontRef>
        </p:style>
        <p:txBody>
          <a:bodyPr wrap="square" rtlCol="0">
            <a:spAutoFit/>
          </a:bodyPr>
          <a:lstStyle/>
          <a:p>
            <a:r>
              <a:rPr lang="es-CL" b="1" dirty="0" smtClean="0"/>
              <a:t>COPIA TODO EN EL CUADERNO</a:t>
            </a:r>
            <a:endParaRPr lang="es-CL" b="1"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2" descr="Modelo atómico de Dalton - AlejandraBalderas1b"/>
          <p:cNvPicPr>
            <a:picLocks noChangeAspect="1" noChangeArrowheads="1"/>
          </p:cNvPicPr>
          <p:nvPr/>
        </p:nvPicPr>
        <p:blipFill>
          <a:blip r:embed="rId2"/>
          <a:srcRect r="3636" b="3497"/>
          <a:stretch>
            <a:fillRect/>
          </a:stretch>
        </p:blipFill>
        <p:spPr bwMode="auto">
          <a:xfrm>
            <a:off x="2214546" y="3071810"/>
            <a:ext cx="3786214" cy="3286148"/>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3" name="Picture 2" descr="Te presento a John Dalton! – Sólo es Ciencia"/>
          <p:cNvPicPr>
            <a:picLocks noChangeAspect="1" noChangeArrowheads="1"/>
          </p:cNvPicPr>
          <p:nvPr/>
        </p:nvPicPr>
        <p:blipFill>
          <a:blip r:embed="rId3"/>
          <a:srcRect/>
          <a:stretch>
            <a:fillRect/>
          </a:stretch>
        </p:blipFill>
        <p:spPr bwMode="auto">
          <a:xfrm>
            <a:off x="4286248" y="357166"/>
            <a:ext cx="4429096" cy="2214548"/>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4" name="3 CuadroTexto"/>
          <p:cNvSpPr txBox="1"/>
          <p:nvPr/>
        </p:nvSpPr>
        <p:spPr>
          <a:xfrm>
            <a:off x="285720" y="285728"/>
            <a:ext cx="3500462" cy="1077218"/>
          </a:xfrm>
          <a:prstGeom prst="rect">
            <a:avLst/>
          </a:prstGeom>
          <a:solidFill>
            <a:srgbClr val="FFFF00"/>
          </a:solidFill>
          <a:ln>
            <a:solidFill>
              <a:schemeClr val="tx1"/>
            </a:solidFill>
          </a:ln>
        </p:spPr>
        <p:txBody>
          <a:bodyPr wrap="square" rtlCol="0">
            <a:spAutoFit/>
          </a:bodyPr>
          <a:lstStyle/>
          <a:p>
            <a:pPr algn="ctr"/>
            <a:r>
              <a:rPr lang="es-CL" sz="3200" dirty="0" smtClean="0"/>
              <a:t>MODELO ATÓMICO DE DALTON</a:t>
            </a:r>
            <a:endParaRPr lang="es-CL" sz="3200" dirty="0"/>
          </a:p>
        </p:txBody>
      </p:sp>
      <p:pic>
        <p:nvPicPr>
          <p:cNvPr id="17411" name="Picture 3" descr="C:\Users\Paulina\Desktop\GIF\giphy (15).gif"/>
          <p:cNvPicPr>
            <a:picLocks noChangeAspect="1" noChangeArrowheads="1" noCrop="1"/>
          </p:cNvPicPr>
          <p:nvPr/>
        </p:nvPicPr>
        <p:blipFill>
          <a:blip r:embed="rId4" cstate="print"/>
          <a:srcRect/>
          <a:stretch>
            <a:fillRect/>
          </a:stretch>
        </p:blipFill>
        <p:spPr bwMode="auto">
          <a:xfrm rot="3548281">
            <a:off x="1725313" y="1739708"/>
            <a:ext cx="1580513" cy="921966"/>
          </a:xfrm>
          <a:prstGeom prst="rect">
            <a:avLst/>
          </a:prstGeom>
          <a:noFill/>
        </p:spPr>
      </p:pic>
      <p:sp>
        <p:nvSpPr>
          <p:cNvPr id="6" name="5 Rectángulo"/>
          <p:cNvSpPr/>
          <p:nvPr/>
        </p:nvSpPr>
        <p:spPr>
          <a:xfrm>
            <a:off x="285720" y="1500174"/>
            <a:ext cx="1082348" cy="369332"/>
          </a:xfrm>
          <a:prstGeom prst="rect">
            <a:avLst/>
          </a:prstGeom>
          <a:solidFill>
            <a:srgbClr val="FFFF00"/>
          </a:solidFill>
          <a:ln>
            <a:solidFill>
              <a:schemeClr val="tx1"/>
            </a:solidFill>
          </a:ln>
        </p:spPr>
        <p:txBody>
          <a:bodyPr wrap="none">
            <a:spAutoFit/>
          </a:bodyPr>
          <a:lstStyle/>
          <a:p>
            <a:r>
              <a:rPr lang="es-CL" b="1" dirty="0" smtClean="0"/>
              <a:t>Año 1808</a:t>
            </a:r>
            <a:endParaRPr lang="es-CL" b="1" dirty="0"/>
          </a:p>
        </p:txBody>
      </p:sp>
      <p:sp>
        <p:nvSpPr>
          <p:cNvPr id="7" name="6 CuadroTexto"/>
          <p:cNvSpPr txBox="1"/>
          <p:nvPr/>
        </p:nvSpPr>
        <p:spPr>
          <a:xfrm>
            <a:off x="6643702" y="5934670"/>
            <a:ext cx="2500298" cy="923330"/>
          </a:xfrm>
          <a:prstGeom prst="rect">
            <a:avLst/>
          </a:prstGeom>
        </p:spPr>
        <p:style>
          <a:lnRef idx="0">
            <a:schemeClr val="dk1"/>
          </a:lnRef>
          <a:fillRef idx="3">
            <a:schemeClr val="dk1"/>
          </a:fillRef>
          <a:effectRef idx="3">
            <a:schemeClr val="dk1"/>
          </a:effectRef>
          <a:fontRef idx="minor">
            <a:schemeClr val="lt1"/>
          </a:fontRef>
        </p:style>
        <p:txBody>
          <a:bodyPr wrap="square" rtlCol="0">
            <a:spAutoFit/>
          </a:bodyPr>
          <a:lstStyle/>
          <a:p>
            <a:pPr algn="just"/>
            <a:r>
              <a:rPr lang="es-CL" b="1" dirty="0" smtClean="0"/>
              <a:t>DIBUJA EN EL CUADERNO EL MODELO ATÒMICO DE DALTON</a:t>
            </a:r>
            <a:endParaRPr lang="es-CL" b="1"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0" y="0"/>
            <a:ext cx="9144000" cy="2031325"/>
          </a:xfrm>
          <a:prstGeom prst="rect">
            <a:avLst/>
          </a:prstGeom>
          <a:solidFill>
            <a:srgbClr val="CCFFFF"/>
          </a:solidFill>
          <a:ln>
            <a:solidFill>
              <a:schemeClr val="tx1"/>
            </a:solidFill>
          </a:ln>
        </p:spPr>
        <p:txBody>
          <a:bodyPr wrap="square">
            <a:spAutoFit/>
          </a:bodyPr>
          <a:lstStyle/>
          <a:p>
            <a:pPr algn="just"/>
            <a:r>
              <a:rPr lang="es-CL" b="1" dirty="0"/>
              <a:t>Naturaleza eléctrica de la materia</a:t>
            </a:r>
          </a:p>
          <a:p>
            <a:pPr algn="just"/>
            <a:r>
              <a:rPr lang="es-CL" b="1" u="sng" dirty="0" smtClean="0"/>
              <a:t>John Dalton </a:t>
            </a:r>
            <a:r>
              <a:rPr lang="es-CL" dirty="0" smtClean="0"/>
              <a:t>fue, </a:t>
            </a:r>
            <a:r>
              <a:rPr lang="es-CL" dirty="0"/>
              <a:t>sin duda, un gran aporte para el desarrollo de la química. </a:t>
            </a:r>
            <a:r>
              <a:rPr lang="es-CL" dirty="0" smtClean="0"/>
              <a:t>Sin embargo</a:t>
            </a:r>
            <a:r>
              <a:rPr lang="es-CL" dirty="0"/>
              <a:t>, sus </a:t>
            </a:r>
            <a:r>
              <a:rPr lang="es-CL" dirty="0" smtClean="0"/>
              <a:t>postulados </a:t>
            </a:r>
            <a:r>
              <a:rPr lang="es-CL" dirty="0"/>
              <a:t>se basaron simplemente en la observación </a:t>
            </a:r>
            <a:r>
              <a:rPr lang="es-CL" b="1" u="sng" dirty="0"/>
              <a:t>macroscópica</a:t>
            </a:r>
            <a:r>
              <a:rPr lang="es-CL" dirty="0" smtClean="0"/>
              <a:t>. </a:t>
            </a:r>
            <a:r>
              <a:rPr lang="es-CL" i="1" dirty="0" smtClean="0"/>
              <a:t>(Macroscópica= se ve a simple vista, sin microscopio)</a:t>
            </a:r>
            <a:endParaRPr lang="es-CL" i="1" dirty="0"/>
          </a:p>
          <a:p>
            <a:pPr algn="just"/>
            <a:r>
              <a:rPr lang="es-CL" dirty="0"/>
              <a:t>A partir de la publicación de su teoría atómica, varios científicos de </a:t>
            </a:r>
            <a:r>
              <a:rPr lang="es-CL" dirty="0" smtClean="0"/>
              <a:t>la época </a:t>
            </a:r>
            <a:r>
              <a:rPr lang="es-CL" dirty="0"/>
              <a:t>comenzaron a interesarse en estudiar la estructura del átomo, </a:t>
            </a:r>
            <a:r>
              <a:rPr lang="es-CL" dirty="0" smtClean="0"/>
              <a:t>generando diversos </a:t>
            </a:r>
            <a:r>
              <a:rPr lang="es-CL" dirty="0"/>
              <a:t>métodos e instrumentos para cumplir su propósito. </a:t>
            </a:r>
          </a:p>
        </p:txBody>
      </p:sp>
      <p:sp>
        <p:nvSpPr>
          <p:cNvPr id="3" name="2 Rectángulo"/>
          <p:cNvSpPr/>
          <p:nvPr/>
        </p:nvSpPr>
        <p:spPr>
          <a:xfrm>
            <a:off x="0" y="3286124"/>
            <a:ext cx="9144000" cy="1754326"/>
          </a:xfrm>
          <a:prstGeom prst="rect">
            <a:avLst/>
          </a:prstGeom>
          <a:solidFill>
            <a:srgbClr val="CCFFFF"/>
          </a:solidFill>
          <a:ln>
            <a:solidFill>
              <a:schemeClr val="tx1"/>
            </a:solidFill>
          </a:ln>
        </p:spPr>
        <p:txBody>
          <a:bodyPr wrap="square">
            <a:spAutoFit/>
          </a:bodyPr>
          <a:lstStyle/>
          <a:p>
            <a:pPr algn="just"/>
            <a:r>
              <a:rPr lang="es-CL" b="1" dirty="0" smtClean="0"/>
              <a:t>1.- Electrización de los cuerpos:</a:t>
            </a:r>
          </a:p>
          <a:p>
            <a:pPr algn="just"/>
            <a:r>
              <a:rPr lang="es-CL" dirty="0" smtClean="0"/>
              <a:t>La relación entre los fenómenos eléctricos y la estructura de la materia ha sido observada desde tiempos muy remotos. El filósofo y matemático </a:t>
            </a:r>
            <a:r>
              <a:rPr lang="es-CL" b="1" dirty="0" smtClean="0"/>
              <a:t>Tales de </a:t>
            </a:r>
            <a:r>
              <a:rPr lang="es-CL" b="1" dirty="0" err="1" smtClean="0"/>
              <a:t>Mileto</a:t>
            </a:r>
            <a:r>
              <a:rPr lang="es-CL" b="1" dirty="0" smtClean="0"/>
              <a:t> </a:t>
            </a:r>
            <a:r>
              <a:rPr lang="es-CL" dirty="0" smtClean="0"/>
              <a:t>observó que al frotar ámbar con un trozo de piel o lana, este podía atraer pequeños objetos, como plumas. De esta observación dedujo que </a:t>
            </a:r>
            <a:r>
              <a:rPr lang="es-CL" b="1" dirty="0" smtClean="0"/>
              <a:t>la materia poseía una naturaleza eléctrica</a:t>
            </a:r>
            <a:r>
              <a:rPr lang="es-CL" dirty="0" smtClean="0"/>
              <a:t>. </a:t>
            </a:r>
          </a:p>
          <a:p>
            <a:pPr algn="just"/>
            <a:r>
              <a:rPr lang="es-CL" dirty="0" smtClean="0"/>
              <a:t>Recordemos mediante una experiencia la electrización de los cuerpos.</a:t>
            </a:r>
            <a:endParaRPr lang="es-CL" dirty="0"/>
          </a:p>
        </p:txBody>
      </p:sp>
      <p:sp>
        <p:nvSpPr>
          <p:cNvPr id="4" name="3 Rectángulo"/>
          <p:cNvSpPr/>
          <p:nvPr/>
        </p:nvSpPr>
        <p:spPr>
          <a:xfrm>
            <a:off x="0" y="2428868"/>
            <a:ext cx="9144000" cy="646331"/>
          </a:xfrm>
          <a:prstGeom prst="rect">
            <a:avLst/>
          </a:prstGeom>
          <a:solidFill>
            <a:srgbClr val="FFFF00"/>
          </a:solidFill>
          <a:ln>
            <a:solidFill>
              <a:schemeClr val="tx1"/>
            </a:solidFill>
          </a:ln>
        </p:spPr>
        <p:txBody>
          <a:bodyPr wrap="square">
            <a:spAutoFit/>
          </a:bodyPr>
          <a:lstStyle/>
          <a:p>
            <a:pPr algn="just"/>
            <a:r>
              <a:rPr lang="es-CL" b="1" dirty="0" smtClean="0"/>
              <a:t>A continuación revisaremos algunos descubrimientos que facilitaron el desarrollo de los distintos modelos atómicos.</a:t>
            </a:r>
            <a:endParaRPr lang="es-CL" b="1" dirty="0"/>
          </a:p>
        </p:txBody>
      </p:sp>
      <p:sp>
        <p:nvSpPr>
          <p:cNvPr id="6" name="5 Rectángulo"/>
          <p:cNvSpPr/>
          <p:nvPr/>
        </p:nvSpPr>
        <p:spPr>
          <a:xfrm>
            <a:off x="0" y="5657671"/>
            <a:ext cx="4572000" cy="1200329"/>
          </a:xfrm>
          <a:prstGeom prst="rect">
            <a:avLst/>
          </a:prstGeom>
          <a:solidFill>
            <a:srgbClr val="CCFFFF"/>
          </a:solidFill>
          <a:ln>
            <a:solidFill>
              <a:schemeClr val="tx1"/>
            </a:solidFill>
          </a:ln>
        </p:spPr>
        <p:txBody>
          <a:bodyPr>
            <a:spAutoFit/>
          </a:bodyPr>
          <a:lstStyle/>
          <a:p>
            <a:pPr algn="just"/>
            <a:r>
              <a:rPr lang="es-CL" dirty="0"/>
              <a:t>Froten un globo inflado en su cabeza y </a:t>
            </a:r>
            <a:r>
              <a:rPr lang="es-CL" dirty="0" smtClean="0"/>
              <a:t>acerquen la </a:t>
            </a:r>
            <a:r>
              <a:rPr lang="es-CL" dirty="0"/>
              <a:t>parte frotada a los trozos de papel, </a:t>
            </a:r>
            <a:r>
              <a:rPr lang="es-CL" dirty="0" smtClean="0"/>
              <a:t>sin tocarlos </a:t>
            </a:r>
            <a:r>
              <a:rPr lang="es-CL" dirty="0"/>
              <a:t>(ver imagen). Muévanlo </a:t>
            </a:r>
            <a:r>
              <a:rPr lang="es-CL" dirty="0" smtClean="0"/>
              <a:t>suavemente hacia </a:t>
            </a:r>
            <a:r>
              <a:rPr lang="es-CL" dirty="0"/>
              <a:t>los lados.</a:t>
            </a:r>
          </a:p>
        </p:txBody>
      </p:sp>
      <p:pic>
        <p:nvPicPr>
          <p:cNvPr id="18437" name="Picture 5"/>
          <p:cNvPicPr>
            <a:picLocks noChangeAspect="1" noChangeArrowheads="1"/>
          </p:cNvPicPr>
          <p:nvPr/>
        </p:nvPicPr>
        <p:blipFill>
          <a:blip r:embed="rId2"/>
          <a:srcRect/>
          <a:stretch>
            <a:fillRect/>
          </a:stretch>
        </p:blipFill>
        <p:spPr bwMode="auto">
          <a:xfrm>
            <a:off x="5715008" y="5314945"/>
            <a:ext cx="2310500" cy="1543055"/>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8" name="Picture 3" descr="C:\Users\Paulina\Desktop\GIF\giphy (15).gif"/>
          <p:cNvPicPr>
            <a:picLocks noChangeAspect="1" noChangeArrowheads="1" noCrop="1"/>
          </p:cNvPicPr>
          <p:nvPr/>
        </p:nvPicPr>
        <p:blipFill>
          <a:blip r:embed="rId3" cstate="print"/>
          <a:srcRect/>
          <a:stretch>
            <a:fillRect/>
          </a:stretch>
        </p:blipFill>
        <p:spPr bwMode="auto">
          <a:xfrm rot="5199256">
            <a:off x="1280905" y="5042489"/>
            <a:ext cx="822836" cy="479988"/>
          </a:xfrm>
          <a:prstGeom prst="rect">
            <a:avLst/>
          </a:prstGeom>
          <a:noFill/>
        </p:spPr>
      </p:pic>
      <p:pic>
        <p:nvPicPr>
          <p:cNvPr id="9" name="Picture 3" descr="C:\Users\Paulina\Desktop\GIF\giphy (15).gif"/>
          <p:cNvPicPr>
            <a:picLocks noChangeAspect="1" noChangeArrowheads="1" noCrop="1"/>
          </p:cNvPicPr>
          <p:nvPr/>
        </p:nvPicPr>
        <p:blipFill>
          <a:blip r:embed="rId3" cstate="print"/>
          <a:srcRect/>
          <a:stretch>
            <a:fillRect/>
          </a:stretch>
        </p:blipFill>
        <p:spPr bwMode="auto">
          <a:xfrm>
            <a:off x="4643438" y="5929330"/>
            <a:ext cx="822836" cy="479988"/>
          </a:xfrm>
          <a:prstGeom prst="rect">
            <a:avLst/>
          </a:prstGeom>
          <a:noFill/>
        </p:spPr>
      </p:pic>
      <p:sp>
        <p:nvSpPr>
          <p:cNvPr id="10" name="9 CuadroTexto"/>
          <p:cNvSpPr txBox="1"/>
          <p:nvPr/>
        </p:nvSpPr>
        <p:spPr>
          <a:xfrm>
            <a:off x="7858148" y="6488668"/>
            <a:ext cx="1285852" cy="369332"/>
          </a:xfrm>
          <a:prstGeom prst="rect">
            <a:avLst/>
          </a:prstGeom>
        </p:spPr>
        <p:style>
          <a:lnRef idx="0">
            <a:schemeClr val="dk1"/>
          </a:lnRef>
          <a:fillRef idx="3">
            <a:schemeClr val="dk1"/>
          </a:fillRef>
          <a:effectRef idx="3">
            <a:schemeClr val="dk1"/>
          </a:effectRef>
          <a:fontRef idx="minor">
            <a:schemeClr val="lt1"/>
          </a:fontRef>
        </p:style>
        <p:txBody>
          <a:bodyPr wrap="square" rtlCol="0">
            <a:spAutoFit/>
          </a:bodyPr>
          <a:lstStyle/>
          <a:p>
            <a:r>
              <a:rPr lang="es-CL" b="1" dirty="0" smtClean="0"/>
              <a:t>SÓLO LEER</a:t>
            </a:r>
            <a:endParaRPr lang="es-CL" b="1"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357158" y="500042"/>
            <a:ext cx="4000528" cy="4247317"/>
          </a:xfrm>
          <a:prstGeom prst="rect">
            <a:avLst/>
          </a:prstGeom>
          <a:solidFill>
            <a:srgbClr val="CCFFFF"/>
          </a:solidFill>
          <a:ln>
            <a:solidFill>
              <a:schemeClr val="tx1"/>
            </a:solidFill>
          </a:ln>
        </p:spPr>
        <p:txBody>
          <a:bodyPr wrap="square">
            <a:spAutoFit/>
          </a:bodyPr>
          <a:lstStyle/>
          <a:p>
            <a:pPr algn="just"/>
            <a:r>
              <a:rPr lang="es-CL" dirty="0" smtClean="0"/>
              <a:t>Las propiedades de los cuerpos eléctricos se deben a la existencia de dos tipos de cargas: </a:t>
            </a:r>
            <a:r>
              <a:rPr lang="es-CL" b="1" dirty="0" smtClean="0"/>
              <a:t>positiva y negativa</a:t>
            </a:r>
            <a:r>
              <a:rPr lang="es-CL" dirty="0" smtClean="0"/>
              <a:t>. </a:t>
            </a:r>
          </a:p>
          <a:p>
            <a:pPr algn="just"/>
            <a:endParaRPr lang="es-CL" dirty="0"/>
          </a:p>
          <a:p>
            <a:pPr algn="just"/>
            <a:r>
              <a:rPr lang="es-CL" dirty="0" smtClean="0"/>
              <a:t>Dos cuerpos que hayan adquirido una carga del mismo tipo se repelen, mientras que si poseen carga de distinto tipo se atraen.</a:t>
            </a:r>
          </a:p>
          <a:p>
            <a:pPr algn="just"/>
            <a:r>
              <a:rPr lang="es-CL" dirty="0" smtClean="0"/>
              <a:t> </a:t>
            </a:r>
          </a:p>
          <a:p>
            <a:pPr algn="just"/>
            <a:r>
              <a:rPr lang="es-CL" dirty="0" smtClean="0"/>
              <a:t>En general, la materia es eléctricamente neutra, es decir, tiene la misma cantidad de cada tipo de carga. Si adquiere carga, tanto positiva como negativa, es porque tiene más cantidad de un tipo que de otro.</a:t>
            </a:r>
            <a:endParaRPr lang="es-CL" dirty="0"/>
          </a:p>
        </p:txBody>
      </p:sp>
      <p:pic>
        <p:nvPicPr>
          <p:cNvPr id="19458" name="Picture 2"/>
          <p:cNvPicPr>
            <a:picLocks noChangeAspect="1" noChangeArrowheads="1"/>
          </p:cNvPicPr>
          <p:nvPr/>
        </p:nvPicPr>
        <p:blipFill>
          <a:blip r:embed="rId2"/>
          <a:srcRect/>
          <a:stretch>
            <a:fillRect/>
          </a:stretch>
        </p:blipFill>
        <p:spPr bwMode="auto">
          <a:xfrm>
            <a:off x="4572000" y="3500438"/>
            <a:ext cx="4071966" cy="2967704"/>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4" name="3 CuadroTexto"/>
          <p:cNvSpPr txBox="1"/>
          <p:nvPr/>
        </p:nvSpPr>
        <p:spPr>
          <a:xfrm>
            <a:off x="6000760" y="0"/>
            <a:ext cx="3143240" cy="369332"/>
          </a:xfrm>
          <a:prstGeom prst="rect">
            <a:avLst/>
          </a:prstGeom>
        </p:spPr>
        <p:style>
          <a:lnRef idx="0">
            <a:schemeClr val="dk1"/>
          </a:lnRef>
          <a:fillRef idx="3">
            <a:schemeClr val="dk1"/>
          </a:fillRef>
          <a:effectRef idx="3">
            <a:schemeClr val="dk1"/>
          </a:effectRef>
          <a:fontRef idx="minor">
            <a:schemeClr val="lt1"/>
          </a:fontRef>
        </p:style>
        <p:txBody>
          <a:bodyPr wrap="square" rtlCol="0">
            <a:spAutoFit/>
          </a:bodyPr>
          <a:lstStyle/>
          <a:p>
            <a:r>
              <a:rPr lang="es-CL" b="1" dirty="0" smtClean="0"/>
              <a:t>COPIA TODO EN EL CUADERNO</a:t>
            </a:r>
            <a:endParaRPr lang="es-CL" b="1"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0" y="0"/>
            <a:ext cx="9144000" cy="4247317"/>
          </a:xfrm>
          <a:prstGeom prst="rect">
            <a:avLst/>
          </a:prstGeom>
          <a:solidFill>
            <a:srgbClr val="CCFFFF"/>
          </a:solidFill>
          <a:ln>
            <a:solidFill>
              <a:schemeClr val="tx1"/>
            </a:solidFill>
          </a:ln>
        </p:spPr>
        <p:txBody>
          <a:bodyPr wrap="square">
            <a:spAutoFit/>
          </a:bodyPr>
          <a:lstStyle/>
          <a:p>
            <a:r>
              <a:rPr lang="es-CL" b="1" dirty="0" smtClean="0"/>
              <a:t>El átomo es divisible </a:t>
            </a:r>
          </a:p>
          <a:p>
            <a:r>
              <a:rPr lang="es-CL" dirty="0" smtClean="0"/>
              <a:t>A comienzos del siglo XIX se presentaba la siguiente situación: </a:t>
            </a:r>
          </a:p>
          <a:p>
            <a:endParaRPr lang="es-CL" dirty="0"/>
          </a:p>
          <a:p>
            <a:pPr>
              <a:buFontTx/>
              <a:buChar char="-"/>
            </a:pPr>
            <a:r>
              <a:rPr lang="es-CL" b="1" dirty="0" smtClean="0"/>
              <a:t>Dalton había demostrado que la materia estaba formada por átomos. </a:t>
            </a:r>
          </a:p>
          <a:p>
            <a:pPr>
              <a:buFontTx/>
              <a:buChar char="-"/>
            </a:pPr>
            <a:r>
              <a:rPr lang="es-CL" b="1" dirty="0" smtClean="0"/>
              <a:t>Existían experiencias de fenómenos eléctricos que demostraban que la materia podía ganar o perder cargas eléctricas. </a:t>
            </a:r>
          </a:p>
          <a:p>
            <a:pPr>
              <a:buFontTx/>
              <a:buChar char="-"/>
            </a:pPr>
            <a:endParaRPr lang="es-CL" dirty="0"/>
          </a:p>
          <a:p>
            <a:pPr algn="just"/>
            <a:r>
              <a:rPr lang="es-CL" dirty="0" smtClean="0"/>
              <a:t>Por tanto, esas </a:t>
            </a:r>
            <a:r>
              <a:rPr lang="es-CL" b="1" dirty="0" smtClean="0"/>
              <a:t>cargas eléctricas </a:t>
            </a:r>
            <a:r>
              <a:rPr lang="es-CL" dirty="0" smtClean="0"/>
              <a:t>debían de estar de alguna forma en el interior de los átomos. Si esto era cierto, </a:t>
            </a:r>
            <a:r>
              <a:rPr lang="es-CL" b="1" u="sng" dirty="0" smtClean="0"/>
              <a:t>la teoría de Dalton era errónea</a:t>
            </a:r>
            <a:r>
              <a:rPr lang="es-CL" dirty="0" smtClean="0"/>
              <a:t>, ya que decía que los átomos eran indivisibles e inalterables. </a:t>
            </a:r>
          </a:p>
          <a:p>
            <a:pPr algn="just"/>
            <a:r>
              <a:rPr lang="es-CL" dirty="0" smtClean="0"/>
              <a:t>Debido a que no podían verse los átomos, se realizaron experimentos con tubos de descarga o tubos de rayos catódicos y así, de esta manera, se observaron algunos hechos que permitieron descubrir las partículas subatómicas del interior del átomo. </a:t>
            </a:r>
            <a:r>
              <a:rPr lang="es-CL" b="1" dirty="0" smtClean="0"/>
              <a:t>Los tubos de rayos catódicos </a:t>
            </a:r>
            <a:r>
              <a:rPr lang="es-CL" dirty="0" smtClean="0"/>
              <a:t>eran tubos de vidrio que contenían un gas a muy baja presión y un polo positivo (ánodo) y otro negativo (cátodo) por donde se hacía pasar una corriente eléctrica con un elevado voltaje.</a:t>
            </a:r>
            <a:endParaRPr lang="es-CL" dirty="0"/>
          </a:p>
        </p:txBody>
      </p:sp>
      <p:pic>
        <p:nvPicPr>
          <p:cNvPr id="3" name="Picture 2"/>
          <p:cNvPicPr>
            <a:picLocks noChangeAspect="1" noChangeArrowheads="1"/>
          </p:cNvPicPr>
          <p:nvPr/>
        </p:nvPicPr>
        <p:blipFill>
          <a:blip r:embed="rId2"/>
          <a:srcRect/>
          <a:stretch>
            <a:fillRect/>
          </a:stretch>
        </p:blipFill>
        <p:spPr bwMode="auto">
          <a:xfrm>
            <a:off x="3286116" y="4568804"/>
            <a:ext cx="5857884" cy="2289196"/>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4" name="3 Rectángulo"/>
          <p:cNvSpPr/>
          <p:nvPr/>
        </p:nvSpPr>
        <p:spPr>
          <a:xfrm>
            <a:off x="0" y="4303455"/>
            <a:ext cx="2357422" cy="2554545"/>
          </a:xfrm>
          <a:prstGeom prst="rect">
            <a:avLst/>
          </a:prstGeom>
          <a:solidFill>
            <a:srgbClr val="FFFF99"/>
          </a:solidFill>
          <a:ln>
            <a:solidFill>
              <a:schemeClr val="tx1"/>
            </a:solidFill>
          </a:ln>
        </p:spPr>
        <p:txBody>
          <a:bodyPr wrap="square">
            <a:spAutoFit/>
          </a:bodyPr>
          <a:lstStyle/>
          <a:p>
            <a:pPr algn="just"/>
            <a:r>
              <a:rPr lang="es-CL" sz="1600" dirty="0" smtClean="0"/>
              <a:t>Uno de los experimentos de mayor trascendencia fue el realizado por el físico inglés </a:t>
            </a:r>
            <a:r>
              <a:rPr lang="es-CL" sz="1600" b="1" dirty="0" smtClean="0"/>
              <a:t>William </a:t>
            </a:r>
            <a:r>
              <a:rPr lang="es-CL" sz="1600" b="1" dirty="0" err="1" smtClean="0"/>
              <a:t>Crookes</a:t>
            </a:r>
            <a:r>
              <a:rPr lang="es-CL" sz="1600" b="1" dirty="0" smtClean="0"/>
              <a:t> (1832-1919)</a:t>
            </a:r>
            <a:r>
              <a:rPr lang="es-CL" sz="1600" dirty="0" smtClean="0"/>
              <a:t>, quien diseñó un dispositivo conocido como el </a:t>
            </a:r>
            <a:r>
              <a:rPr lang="es-CL" sz="1600" b="1" dirty="0" smtClean="0"/>
              <a:t>tubo de </a:t>
            </a:r>
            <a:r>
              <a:rPr lang="es-CL" sz="1600" b="1" dirty="0" err="1" smtClean="0"/>
              <a:t>Crookes</a:t>
            </a:r>
            <a:r>
              <a:rPr lang="es-CL" sz="1600" dirty="0" smtClean="0"/>
              <a:t>, el cual se presenta a continuación.</a:t>
            </a:r>
            <a:endParaRPr lang="es-CL" sz="1600" dirty="0"/>
          </a:p>
        </p:txBody>
      </p:sp>
      <p:pic>
        <p:nvPicPr>
          <p:cNvPr id="5" name="Picture 3" descr="C:\Users\Paulina\Desktop\GIF\giphy (15).gif"/>
          <p:cNvPicPr>
            <a:picLocks noChangeAspect="1" noChangeArrowheads="1" noCrop="1"/>
          </p:cNvPicPr>
          <p:nvPr/>
        </p:nvPicPr>
        <p:blipFill>
          <a:blip r:embed="rId3" cstate="print"/>
          <a:srcRect/>
          <a:stretch>
            <a:fillRect/>
          </a:stretch>
        </p:blipFill>
        <p:spPr bwMode="auto">
          <a:xfrm rot="365664">
            <a:off x="2309138" y="5471586"/>
            <a:ext cx="822836" cy="479988"/>
          </a:xfrm>
          <a:prstGeom prst="rect">
            <a:avLst/>
          </a:prstGeom>
          <a:noFill/>
        </p:spPr>
      </p:pic>
      <p:sp>
        <p:nvSpPr>
          <p:cNvPr id="6" name="5 CuadroTexto"/>
          <p:cNvSpPr txBox="1"/>
          <p:nvPr/>
        </p:nvSpPr>
        <p:spPr>
          <a:xfrm>
            <a:off x="7786710" y="0"/>
            <a:ext cx="1357290" cy="369332"/>
          </a:xfrm>
          <a:prstGeom prst="rect">
            <a:avLst/>
          </a:prstGeom>
        </p:spPr>
        <p:style>
          <a:lnRef idx="0">
            <a:schemeClr val="dk1"/>
          </a:lnRef>
          <a:fillRef idx="3">
            <a:schemeClr val="dk1"/>
          </a:fillRef>
          <a:effectRef idx="3">
            <a:schemeClr val="dk1"/>
          </a:effectRef>
          <a:fontRef idx="minor">
            <a:schemeClr val="lt1"/>
          </a:fontRef>
        </p:style>
        <p:txBody>
          <a:bodyPr wrap="square" rtlCol="0">
            <a:spAutoFit/>
          </a:bodyPr>
          <a:lstStyle/>
          <a:p>
            <a:r>
              <a:rPr lang="es-CL" b="1" dirty="0" smtClean="0"/>
              <a:t>SÓLO LEER</a:t>
            </a:r>
            <a:endParaRPr lang="es-CL" b="1"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0" y="0"/>
            <a:ext cx="3424335" cy="400110"/>
          </a:xfrm>
          <a:prstGeom prst="rect">
            <a:avLst/>
          </a:prstGeom>
          <a:solidFill>
            <a:srgbClr val="FFFF00"/>
          </a:solidFill>
          <a:ln>
            <a:solidFill>
              <a:schemeClr val="tx1"/>
            </a:solidFill>
          </a:ln>
        </p:spPr>
        <p:txBody>
          <a:bodyPr wrap="none">
            <a:spAutoFit/>
          </a:bodyPr>
          <a:lstStyle/>
          <a:p>
            <a:r>
              <a:rPr lang="es-CL" sz="2000" b="1" dirty="0" smtClean="0"/>
              <a:t>El descubrimiento del electrón</a:t>
            </a:r>
            <a:endParaRPr lang="es-CL" sz="2000" b="1" dirty="0"/>
          </a:p>
        </p:txBody>
      </p:sp>
      <p:sp>
        <p:nvSpPr>
          <p:cNvPr id="3" name="2 Rectángulo"/>
          <p:cNvSpPr/>
          <p:nvPr/>
        </p:nvSpPr>
        <p:spPr>
          <a:xfrm>
            <a:off x="0" y="500042"/>
            <a:ext cx="4143372" cy="3416320"/>
          </a:xfrm>
          <a:prstGeom prst="rect">
            <a:avLst/>
          </a:prstGeom>
          <a:solidFill>
            <a:srgbClr val="FFFF99"/>
          </a:solidFill>
          <a:ln>
            <a:solidFill>
              <a:schemeClr val="tx1"/>
            </a:solidFill>
          </a:ln>
        </p:spPr>
        <p:txBody>
          <a:bodyPr wrap="square">
            <a:spAutoFit/>
          </a:bodyPr>
          <a:lstStyle/>
          <a:p>
            <a:pPr algn="just"/>
            <a:r>
              <a:rPr lang="es-CL" dirty="0" smtClean="0"/>
              <a:t>Es la primera partícula subatómica que se detecta. El físico </a:t>
            </a:r>
            <a:r>
              <a:rPr lang="es-CL" b="1" u="sng" dirty="0" smtClean="0"/>
              <a:t>J. J. Thomson</a:t>
            </a:r>
            <a:r>
              <a:rPr lang="es-CL" b="1" dirty="0" smtClean="0"/>
              <a:t> </a:t>
            </a:r>
            <a:r>
              <a:rPr lang="es-CL" dirty="0" smtClean="0"/>
              <a:t>realizó experiencias en tubos de descarga de gases. Observó que se emitían unos rayos desde el polo negativo hacia el positivo, los llamó rayos catódicos. Al estudiar las partículas que formaban estos rayos se observó que eran las mismas siempre, cualquiera que fuese el gas del interior del tubo. </a:t>
            </a:r>
            <a:r>
              <a:rPr lang="es-CL" b="1" dirty="0" smtClean="0"/>
              <a:t>Por tanto, en el interior de todos los átomos existían una o más partículas con carga negativa </a:t>
            </a:r>
            <a:r>
              <a:rPr lang="es-CL" b="1" u="sng" dirty="0" smtClean="0"/>
              <a:t>llamadas electrones.</a:t>
            </a:r>
            <a:endParaRPr lang="es-CL" b="1" u="sng" dirty="0"/>
          </a:p>
        </p:txBody>
      </p:sp>
      <p:sp>
        <p:nvSpPr>
          <p:cNvPr id="4" name="3 Rectángulo"/>
          <p:cNvSpPr/>
          <p:nvPr/>
        </p:nvSpPr>
        <p:spPr>
          <a:xfrm>
            <a:off x="4357686" y="428604"/>
            <a:ext cx="4786314" cy="4524315"/>
          </a:xfrm>
          <a:prstGeom prst="rect">
            <a:avLst/>
          </a:prstGeom>
          <a:solidFill>
            <a:schemeClr val="accent6">
              <a:lumMod val="60000"/>
              <a:lumOff val="40000"/>
            </a:schemeClr>
          </a:solidFill>
          <a:ln>
            <a:solidFill>
              <a:schemeClr val="tx1"/>
            </a:solidFill>
          </a:ln>
        </p:spPr>
        <p:txBody>
          <a:bodyPr wrap="square">
            <a:spAutoFit/>
          </a:bodyPr>
          <a:lstStyle/>
          <a:p>
            <a:pPr algn="just"/>
            <a:r>
              <a:rPr lang="es-CL" dirty="0" smtClean="0"/>
              <a:t>El físico alemán </a:t>
            </a:r>
            <a:r>
              <a:rPr lang="es-CL" b="1" u="sng" dirty="0" smtClean="0"/>
              <a:t>E. </a:t>
            </a:r>
            <a:r>
              <a:rPr lang="es-CL" b="1" u="sng" dirty="0" err="1" smtClean="0"/>
              <a:t>Goldstein</a:t>
            </a:r>
            <a:r>
              <a:rPr lang="es-CL" b="1" u="sng" dirty="0" smtClean="0"/>
              <a:t> </a:t>
            </a:r>
            <a:r>
              <a:rPr lang="es-CL" dirty="0" smtClean="0"/>
              <a:t>realizó algunos experimentos con un tubo de rayos catódicos con el cátodo perforado. Observó unos rayos que atravesaban al cátodo en sentido contrario a los rayos catódicos. Recibieron el nombre de rayos canales (también llamadas rayos anódicos o rayos positivos) El estudio de estos rayos determinó que estaban formados por partículas de carga positiva y que tenían una masa distinta según cual fuera el gas que estaba encerrado en el tubo. Esto aclaró que las partículas salían del seno del gas y no del electrodo positivo. </a:t>
            </a:r>
            <a:r>
              <a:rPr lang="es-CL" b="1" dirty="0" smtClean="0"/>
              <a:t>Al experimentar con hidrógeno se consiguió aislar la partícula elemental positiva o protón, cuya carga es la misma que la del electrón pero positiva y su masa es 1837 veces mayor.</a:t>
            </a:r>
            <a:endParaRPr lang="es-CL" b="1" dirty="0"/>
          </a:p>
        </p:txBody>
      </p:sp>
      <p:sp>
        <p:nvSpPr>
          <p:cNvPr id="5" name="4 Rectángulo"/>
          <p:cNvSpPr/>
          <p:nvPr/>
        </p:nvSpPr>
        <p:spPr>
          <a:xfrm>
            <a:off x="4572000" y="0"/>
            <a:ext cx="3002938" cy="369332"/>
          </a:xfrm>
          <a:prstGeom prst="rect">
            <a:avLst/>
          </a:prstGeom>
          <a:solidFill>
            <a:schemeClr val="accent6">
              <a:lumMod val="60000"/>
              <a:lumOff val="40000"/>
            </a:schemeClr>
          </a:solidFill>
          <a:ln>
            <a:solidFill>
              <a:schemeClr val="tx1"/>
            </a:solidFill>
          </a:ln>
        </p:spPr>
        <p:txBody>
          <a:bodyPr wrap="none">
            <a:spAutoFit/>
          </a:bodyPr>
          <a:lstStyle/>
          <a:p>
            <a:r>
              <a:rPr lang="es-CL" b="1" dirty="0" smtClean="0"/>
              <a:t>El descubrimiento del protón </a:t>
            </a:r>
            <a:endParaRPr lang="es-CL" b="1" dirty="0"/>
          </a:p>
        </p:txBody>
      </p:sp>
      <p:sp>
        <p:nvSpPr>
          <p:cNvPr id="6" name="5 Rectángulo"/>
          <p:cNvSpPr/>
          <p:nvPr/>
        </p:nvSpPr>
        <p:spPr>
          <a:xfrm>
            <a:off x="0" y="5103674"/>
            <a:ext cx="9144000" cy="1754326"/>
          </a:xfrm>
          <a:prstGeom prst="rect">
            <a:avLst/>
          </a:prstGeom>
          <a:solidFill>
            <a:schemeClr val="accent3">
              <a:lumMod val="40000"/>
              <a:lumOff val="60000"/>
            </a:schemeClr>
          </a:solidFill>
          <a:ln>
            <a:solidFill>
              <a:schemeClr val="tx1"/>
            </a:solidFill>
          </a:ln>
        </p:spPr>
        <p:txBody>
          <a:bodyPr wrap="square">
            <a:spAutoFit/>
          </a:bodyPr>
          <a:lstStyle/>
          <a:p>
            <a:pPr algn="just"/>
            <a:r>
              <a:rPr lang="es-CL" dirty="0" smtClean="0"/>
              <a:t>Mediante diversos experimentos se comprobó que la masa de </a:t>
            </a:r>
            <a:r>
              <a:rPr lang="es-CL" b="1" dirty="0" smtClean="0"/>
              <a:t>protones y electrones </a:t>
            </a:r>
            <a:r>
              <a:rPr lang="es-CL" dirty="0" smtClean="0"/>
              <a:t>no coincidía con la masa total del átomo; por tanto, el físico </a:t>
            </a:r>
            <a:r>
              <a:rPr lang="es-CL" b="1" u="sng" dirty="0" smtClean="0"/>
              <a:t>E. Rutherford </a:t>
            </a:r>
            <a:r>
              <a:rPr lang="es-CL" dirty="0" smtClean="0"/>
              <a:t>supuso que tenía que haber otro tipo de partícula subatómica en el interior de los átomos. Estas partículas se </a:t>
            </a:r>
            <a:r>
              <a:rPr lang="es-CL" b="1" u="sng" dirty="0" smtClean="0"/>
              <a:t>descubrieron en 1932 por el físico J. </a:t>
            </a:r>
            <a:r>
              <a:rPr lang="es-CL" b="1" u="sng" dirty="0" err="1" smtClean="0"/>
              <a:t>Chadwick</a:t>
            </a:r>
            <a:r>
              <a:rPr lang="es-CL" dirty="0" smtClean="0"/>
              <a:t>. Al </a:t>
            </a:r>
            <a:r>
              <a:rPr lang="es-CL" b="1" dirty="0" smtClean="0"/>
              <a:t>no tener carga eléctrica recibieron el nombre de neutrones</a:t>
            </a:r>
            <a:r>
              <a:rPr lang="es-CL" dirty="0" smtClean="0"/>
              <a:t>. El hecho de no tener carga eléctrica hizo muy difícil su descubrimiento. Los neutrones son partículas sin carga y de masa algo mayor que la masa de un protón.</a:t>
            </a:r>
            <a:endParaRPr lang="es-CL" dirty="0"/>
          </a:p>
        </p:txBody>
      </p:sp>
      <p:sp>
        <p:nvSpPr>
          <p:cNvPr id="7" name="6 Rectángulo"/>
          <p:cNvSpPr/>
          <p:nvPr/>
        </p:nvSpPr>
        <p:spPr>
          <a:xfrm>
            <a:off x="0" y="4572008"/>
            <a:ext cx="3120598" cy="369332"/>
          </a:xfrm>
          <a:prstGeom prst="rect">
            <a:avLst/>
          </a:prstGeom>
          <a:solidFill>
            <a:schemeClr val="accent3">
              <a:lumMod val="40000"/>
              <a:lumOff val="60000"/>
            </a:schemeClr>
          </a:solidFill>
          <a:ln>
            <a:solidFill>
              <a:schemeClr val="tx1"/>
            </a:solidFill>
          </a:ln>
        </p:spPr>
        <p:txBody>
          <a:bodyPr wrap="none">
            <a:spAutoFit/>
          </a:bodyPr>
          <a:lstStyle/>
          <a:p>
            <a:r>
              <a:rPr lang="es-CL" b="1" dirty="0" smtClean="0"/>
              <a:t>El descubrimiento del neutrón </a:t>
            </a:r>
            <a:endParaRPr lang="es-CL" b="1" dirty="0"/>
          </a:p>
        </p:txBody>
      </p:sp>
      <p:sp>
        <p:nvSpPr>
          <p:cNvPr id="8" name="7 CuadroTexto"/>
          <p:cNvSpPr txBox="1"/>
          <p:nvPr/>
        </p:nvSpPr>
        <p:spPr>
          <a:xfrm>
            <a:off x="7786710" y="0"/>
            <a:ext cx="1357290" cy="369332"/>
          </a:xfrm>
          <a:prstGeom prst="rect">
            <a:avLst/>
          </a:prstGeom>
        </p:spPr>
        <p:style>
          <a:lnRef idx="0">
            <a:schemeClr val="dk1"/>
          </a:lnRef>
          <a:fillRef idx="3">
            <a:schemeClr val="dk1"/>
          </a:fillRef>
          <a:effectRef idx="3">
            <a:schemeClr val="dk1"/>
          </a:effectRef>
          <a:fontRef idx="minor">
            <a:schemeClr val="lt1"/>
          </a:fontRef>
        </p:style>
        <p:txBody>
          <a:bodyPr wrap="square" rtlCol="0">
            <a:spAutoFit/>
          </a:bodyPr>
          <a:lstStyle/>
          <a:p>
            <a:r>
              <a:rPr lang="es-CL" b="1" dirty="0" smtClean="0"/>
              <a:t>SÓLO LEER</a:t>
            </a:r>
            <a:endParaRPr lang="es-CL" b="1"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242</TotalTime>
  <Words>2218</Words>
  <Application>Microsoft Office PowerPoint</Application>
  <PresentationFormat>Presentación en pantalla (4:3)</PresentationFormat>
  <Paragraphs>112</Paragraphs>
  <Slides>16</Slides>
  <Notes>0</Notes>
  <HiddenSlides>0</HiddenSlides>
  <MMClips>0</MMClips>
  <ScaleCrop>false</ScaleCrop>
  <HeadingPairs>
    <vt:vector size="4" baseType="variant">
      <vt:variant>
        <vt:lpstr>Tema</vt:lpstr>
      </vt:variant>
      <vt:variant>
        <vt:i4>1</vt:i4>
      </vt:variant>
      <vt:variant>
        <vt:lpstr>Títulos de diapositiva</vt:lpstr>
      </vt:variant>
      <vt:variant>
        <vt:i4>16</vt:i4>
      </vt:variant>
    </vt:vector>
  </HeadingPairs>
  <TitlesOfParts>
    <vt:vector size="17" baseType="lpstr">
      <vt:lpstr>Tema de Office</vt:lpstr>
      <vt:lpstr>TEORÍA ATÓMICA</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Paulina</dc:creator>
  <cp:lastModifiedBy>Paulina</cp:lastModifiedBy>
  <cp:revision>6</cp:revision>
  <dcterms:created xsi:type="dcterms:W3CDTF">2020-09-11T00:08:18Z</dcterms:created>
  <dcterms:modified xsi:type="dcterms:W3CDTF">2020-09-21T04:25:32Z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name="NXPowerLiteLastOptimized" pid="2">
    <vt:lpwstr>437437</vt:lpwstr>
  </property>
  <property fmtid="{D5CDD505-2E9C-101B-9397-08002B2CF9AE}" name="NXPowerLiteSettings" pid="3">
    <vt:lpwstr>C7000400038000</vt:lpwstr>
  </property>
  <property fmtid="{D5CDD505-2E9C-101B-9397-08002B2CF9AE}" name="NXPowerLiteVersion" pid="4">
    <vt:lpwstr>S9.0.1</vt:lpwstr>
  </property>
</Properties>
</file>