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64" r:id="rId6"/>
    <p:sldId id="262" r:id="rId7"/>
    <p:sldId id="265" r:id="rId8"/>
    <p:sldId id="258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3BF410-A915-4576-AC09-5D987BF2DBF4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B2EE94-5F29-4BDE-9581-EF52E47BBD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LbbFKIf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ZqnHbXCCS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3600" dirty="0" smtClean="0"/>
              <a:t>Comparación de fracciones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s-MX" dirty="0" smtClean="0"/>
              <a:t>Objetivo: comparar y ordenar fracciones con distinto denominador.</a:t>
            </a:r>
            <a:endParaRPr lang="es-ES" dirty="0"/>
          </a:p>
        </p:txBody>
      </p:sp>
      <p:pic>
        <p:nvPicPr>
          <p:cNvPr id="8194" name="Picture 2" descr="Comparación de fracciones - Universo Formu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66878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3: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Compara las siguientes fracciones, escribiendo &gt; o  &lt;. Utiliza la estrategia de multiplicar cruzado.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2650" t="55562" r="77604" b="36500"/>
          <a:stretch>
            <a:fillRect/>
          </a:stretch>
        </p:blipFill>
        <p:spPr bwMode="auto">
          <a:xfrm>
            <a:off x="500034" y="2143116"/>
            <a:ext cx="314327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134" t="55562" r="68898" b="36500"/>
          <a:stretch>
            <a:fillRect/>
          </a:stretch>
        </p:blipFill>
        <p:spPr bwMode="auto">
          <a:xfrm>
            <a:off x="357158" y="3357562"/>
            <a:ext cx="321471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0216" t="55562" r="59817" b="36500"/>
          <a:stretch>
            <a:fillRect/>
          </a:stretch>
        </p:blipFill>
        <p:spPr bwMode="auto">
          <a:xfrm>
            <a:off x="285720" y="4643446"/>
            <a:ext cx="321467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7786710" y="0"/>
            <a:ext cx="118333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 3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10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ES" dirty="0"/>
          </a:p>
        </p:txBody>
      </p:sp>
      <p:sp>
        <p:nvSpPr>
          <p:cNvPr id="4" name="1 Marcador de texto"/>
          <p:cNvSpPr txBox="1">
            <a:spLocks/>
          </p:cNvSpPr>
          <p:nvPr/>
        </p:nvSpPr>
        <p:spPr>
          <a:xfrm>
            <a:off x="1214414" y="1428736"/>
            <a:ext cx="7123113" cy="44291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Envía al correo </a:t>
            </a:r>
            <a:r>
              <a:rPr lang="es-MX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hlinkClick r:id="rId2"/>
              </a:rPr>
              <a:t>lorena.ureta@laprovidenciarecoleta.cl</a:t>
            </a:r>
            <a:r>
              <a:rPr lang="es-E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sólo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actividades que tienen esta imagen.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MX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MX" sz="3200" dirty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 las dudas las puedes escribir por correo o al 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+56937718271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en la 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videollamada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el día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Martes</a:t>
            </a:r>
            <a:r>
              <a:rPr kumimoji="0" lang="es-MX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29 d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Septiembre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5°B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12:15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horas (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Meet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5°A 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15:00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horas (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Meet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s-MX" sz="3200" i="1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3071802" y="2571768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6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5214942" y="2643206"/>
            <a:ext cx="543550" cy="480833"/>
          </a:xfrm>
          <a:prstGeom prst="rect">
            <a:avLst/>
          </a:prstGeom>
          <a:noFill/>
        </p:spPr>
      </p:pic>
      <p:pic>
        <p:nvPicPr>
          <p:cNvPr id="7" name="6 Imagen" descr="https://o.remove.bg/downloads/c9d90c49-2740-4b33-85e0-2ec2bfc1ba83/EMOJI_SACANDO_FOTO-removebg-preview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270754">
            <a:off x="6715140" y="214290"/>
            <a:ext cx="16430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s://o.remove.bg/downloads/95cd4977-4fc6-4cfe-8679-67a9cb93c7d5/EMOJI_CELULAR-removebg-preview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18902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919210" y="6417254"/>
            <a:ext cx="422442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s-MX" i="1" dirty="0" smtClean="0"/>
              <a:t>Solo por esta semana se cambia el día y hora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Estrategias de orden y comparación de fracciones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Cuando comparamos fracciones con </a:t>
            </a:r>
            <a:r>
              <a:rPr lang="es-MX" b="1" dirty="0" smtClean="0"/>
              <a:t>igual denominador</a:t>
            </a:r>
            <a:r>
              <a:rPr lang="es-MX" dirty="0" smtClean="0"/>
              <a:t>, simplemente nos fijamo</a:t>
            </a:r>
            <a:r>
              <a:rPr lang="es-MX" dirty="0" smtClean="0"/>
              <a:t>s en el </a:t>
            </a:r>
            <a:r>
              <a:rPr lang="es-MX" u="sng" dirty="0" smtClean="0"/>
              <a:t>numerador</a:t>
            </a:r>
            <a:r>
              <a:rPr lang="es-MX" dirty="0" smtClean="0"/>
              <a:t> y podemos identificar cual es mayor o menor y ordenarlas.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Cuando las fracciones tienen </a:t>
            </a:r>
            <a:r>
              <a:rPr lang="es-MX" b="1" dirty="0" smtClean="0"/>
              <a:t>distinto denominador</a:t>
            </a:r>
            <a:r>
              <a:rPr lang="es-MX" dirty="0" smtClean="0"/>
              <a:t>, tenemos algunas estrategias para compararlas y ordenarlas</a:t>
            </a:r>
          </a:p>
        </p:txBody>
      </p:sp>
      <p:sp>
        <p:nvSpPr>
          <p:cNvPr id="7170" name="AutoShape 2" descr="Orden de fracciones | Matemática Articul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Orden de fracciones | Matemática Articul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Orden de fracciones | Matemática Articul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2772008"/>
            <a:ext cx="3989613" cy="1800000"/>
          </a:xfrm>
          <a:prstGeom prst="rect">
            <a:avLst/>
          </a:prstGeom>
          <a:noFill/>
        </p:spPr>
      </p:pic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15130" cy="776270"/>
          </a:xfrm>
        </p:spPr>
        <p:txBody>
          <a:bodyPr>
            <a:normAutofit fontScale="90000"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Veamos algunos  ejemplo: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/>
          <a:lstStyle/>
          <a:p>
            <a:r>
              <a:rPr lang="es-MX" dirty="0" smtClean="0"/>
              <a:t>A continuación compararemos las fracciones               para ordenarlas de menor a mayor. </a:t>
            </a:r>
          </a:p>
          <a:p>
            <a:endParaRPr lang="es-MX" dirty="0" smtClean="0"/>
          </a:p>
          <a:p>
            <a:r>
              <a:rPr lang="es-MX" dirty="0" smtClean="0"/>
              <a:t>Para ello utilizaremos algunas estrategias: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MX" dirty="0" smtClean="0"/>
              <a:t>Usar una recta numérica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MX" dirty="0" smtClean="0"/>
              <a:t>Usar diagramas o dibujos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MX" dirty="0" smtClean="0"/>
              <a:t>Utilizar amplificación o simplificación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MX" dirty="0" smtClean="0"/>
              <a:t>Multiplicar cruzado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381115"/>
            <a:ext cx="1038225" cy="619125"/>
          </a:xfrm>
          <a:prstGeom prst="rect">
            <a:avLst/>
          </a:prstGeom>
          <a:noFill/>
        </p:spPr>
      </p:pic>
      <p:sp>
        <p:nvSpPr>
          <p:cNvPr id="2054" name="AutoShape 6" descr="Hamburguesa fraccionada Las fracciones (con imágenes) | Material didactico  para matematicas, Fracciones, Material didactico matema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Hamburguesa fraccionada Las fracciones (con imágenes) | Material didactico  para matematicas, Fracciones, Material didactico matema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s://o.remove.bg/downloads/11a19fda-bc76-44b5-a9a0-71c00523b89c/0af5b3fa20ff9adf4e1b8e31e285f93c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951" y="3143248"/>
            <a:ext cx="3010767" cy="25200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Recta numérica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19200"/>
            <a:ext cx="8258204" cy="2352676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A representar las fracciones en una recta numérica, debemos fijarnos que la unidad (o entero) sea del mismo tamaño en todas las rectas. </a:t>
            </a:r>
          </a:p>
          <a:p>
            <a:r>
              <a:rPr lang="es-MX" dirty="0" smtClean="0"/>
              <a:t>Dividimos cada entero de la recta en </a:t>
            </a:r>
            <a:r>
              <a:rPr lang="es-MX" b="1" dirty="0" smtClean="0"/>
              <a:t>partes iguales</a:t>
            </a:r>
            <a:r>
              <a:rPr lang="es-MX" dirty="0" smtClean="0"/>
              <a:t>, según el denominador de la fracción. </a:t>
            </a:r>
          </a:p>
          <a:p>
            <a:r>
              <a:rPr lang="es-MX" dirty="0" smtClean="0"/>
              <a:t>Avanzamos en la recta de acuerdo a lo que nos indica el numerador. Luego comparamos cual representa menor o mayor cantidad para poder ordenarlas</a:t>
            </a:r>
            <a:r>
              <a:rPr lang="es-ES" dirty="0" smtClean="0"/>
              <a:t>.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17" t="42333" r="41957" b="19146"/>
          <a:stretch>
            <a:fillRect/>
          </a:stretch>
        </p:blipFill>
        <p:spPr bwMode="auto">
          <a:xfrm>
            <a:off x="500034" y="3286124"/>
            <a:ext cx="553890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42910" y="6417254"/>
            <a:ext cx="642942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Observa el video: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 smtClean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www.youtube.com/watch?v=TvLbbFKIfEw</a:t>
            </a:r>
            <a:endParaRPr lang="es-ES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929322" y="3214686"/>
            <a:ext cx="2786082" cy="20002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este ejemplo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  <a:r>
              <a:rPr lang="es-MX" sz="2000" dirty="0" smtClean="0"/>
              <a:t>os </a:t>
            </a:r>
            <a:r>
              <a:rPr lang="es-MX" sz="2000" dirty="0" smtClean="0"/>
              <a:t>fijamos en la cantidad que representa cada </a:t>
            </a:r>
            <a:r>
              <a:rPr lang="es-MX" sz="2000" dirty="0" smtClean="0"/>
              <a:t>fracción, por lo tanto 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orden de las fracciones de menor a mayor es: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MX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14950"/>
            <a:ext cx="150495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3° Básico | Lenguaje y Comunicaci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1: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tu cuaderno de matemática ordena los grupos de fracciones según se indica. Utiliza la recta numérica para ello.</a:t>
            </a:r>
          </a:p>
          <a:p>
            <a:endParaRPr lang="es-MX" dirty="0" smtClean="0"/>
          </a:p>
          <a:p>
            <a:r>
              <a:rPr lang="es-MX" dirty="0" smtClean="0"/>
              <a:t>A. </a:t>
            </a:r>
          </a:p>
          <a:p>
            <a:endParaRPr lang="es-MX" dirty="0" smtClean="0"/>
          </a:p>
          <a:p>
            <a:r>
              <a:rPr lang="es-MX" dirty="0" smtClean="0"/>
              <a:t>B. 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627" t="40789" r="65147" b="53698"/>
          <a:stretch>
            <a:fillRect/>
          </a:stretch>
        </p:blipFill>
        <p:spPr bwMode="auto">
          <a:xfrm>
            <a:off x="1285852" y="2857496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7257" t="40789" r="31911" b="53698"/>
          <a:stretch>
            <a:fillRect/>
          </a:stretch>
        </p:blipFill>
        <p:spPr bwMode="auto">
          <a:xfrm>
            <a:off x="1273159" y="3786190"/>
            <a:ext cx="47990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10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Diagramas o dibujos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9542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Las mismas fracciones anteriores,              las podemos comparar a través de una representación gráfica, diagrama o dibujo.</a:t>
            </a:r>
          </a:p>
          <a:p>
            <a:r>
              <a:rPr lang="es-MX" dirty="0" smtClean="0"/>
              <a:t>Nuevamente debemos tener en cuenta que la unidad e entero sea del mismo tamaño.</a:t>
            </a:r>
          </a:p>
          <a:p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95363"/>
            <a:ext cx="905539" cy="54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697" t="44979" r="80013" b="47083"/>
          <a:stretch>
            <a:fillRect/>
          </a:stretch>
        </p:blipFill>
        <p:spPr bwMode="auto">
          <a:xfrm>
            <a:off x="571472" y="2500306"/>
            <a:ext cx="3750495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3635" t="44979" r="63537" b="47083"/>
          <a:stretch>
            <a:fillRect/>
          </a:stretch>
        </p:blipFill>
        <p:spPr bwMode="auto">
          <a:xfrm>
            <a:off x="5214942" y="3857628"/>
            <a:ext cx="3619957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Pentágono"/>
          <p:cNvSpPr/>
          <p:nvPr/>
        </p:nvSpPr>
        <p:spPr>
          <a:xfrm flipH="1">
            <a:off x="4286248" y="2571744"/>
            <a:ext cx="4429156" cy="1080000"/>
          </a:xfrm>
          <a:prstGeom prst="homePlate">
            <a:avLst/>
          </a:prstGeom>
          <a:solidFill>
            <a:srgbClr val="61A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este caso la fracción 5/6 (cinco sextos) representa mayor cantidad del entero que la fracción ½ (un medio)</a:t>
            </a:r>
            <a:endParaRPr lang="es-ES" dirty="0"/>
          </a:p>
        </p:txBody>
      </p:sp>
      <p:sp>
        <p:nvSpPr>
          <p:cNvPr id="10" name="9 Pentágono"/>
          <p:cNvSpPr/>
          <p:nvPr/>
        </p:nvSpPr>
        <p:spPr>
          <a:xfrm>
            <a:off x="500034" y="3929066"/>
            <a:ext cx="4429156" cy="10800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este caso la fracción 1/12(un doceavo) representa menor cantidad del entero que la fracción ½ (un medio)</a:t>
            </a:r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09600" y="5143512"/>
            <a:ext cx="8229600" cy="995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s-MX" sz="2600" dirty="0" smtClean="0"/>
              <a:t>En conclusión, las fracción 5/6 es mayor que ½ y ½ es mayor que 1/12.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715016"/>
            <a:ext cx="139065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3° Básico | Lenguaje y Comunicaci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7786710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2: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tu cuaderno de matemática ordena los grupos de fracciones según se indica. Utiliza la recta numérica para ello.</a:t>
            </a:r>
          </a:p>
          <a:p>
            <a:endParaRPr lang="es-MX" dirty="0" smtClean="0"/>
          </a:p>
          <a:p>
            <a:r>
              <a:rPr lang="es-MX" dirty="0" smtClean="0"/>
              <a:t>C</a:t>
            </a:r>
            <a:r>
              <a:rPr lang="es-MX" dirty="0" smtClean="0"/>
              <a:t>.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D. </a:t>
            </a:r>
            <a:endParaRPr lang="es-MX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7567" t="47405" r="31911" b="46422"/>
          <a:stretch>
            <a:fillRect/>
          </a:stretch>
        </p:blipFill>
        <p:spPr bwMode="auto">
          <a:xfrm>
            <a:off x="1214414" y="3772140"/>
            <a:ext cx="4727633" cy="7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627" t="47405" r="65457" b="46422"/>
          <a:stretch>
            <a:fillRect/>
          </a:stretch>
        </p:blipFill>
        <p:spPr bwMode="auto">
          <a:xfrm>
            <a:off x="1142976" y="2857496"/>
            <a:ext cx="4357718" cy="7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3° Básico | Lenguaje y Comunicació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7786710" y="0"/>
            <a:ext cx="124745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  2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9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Amplificación o simplificación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Podemos buscar un denominador en común entre dos o más fracciones y amplificar o simplificar, según sea necesario. De tal forma que ambas fracciones queden con igual denominador y poder compararlas y ordenarlas.</a:t>
            </a:r>
          </a:p>
          <a:p>
            <a:endParaRPr lang="es-MX" dirty="0" smtClean="0"/>
          </a:p>
          <a:p>
            <a:r>
              <a:rPr lang="es-MX" dirty="0" smtClean="0"/>
              <a:t>En el ejemplo de las fracciones            podemos dejar como denominador común el 12, ya que es múltiplo de 2 y 6. </a:t>
            </a:r>
          </a:p>
          <a:p>
            <a:r>
              <a:rPr lang="es-MX" dirty="0" smtClean="0"/>
              <a:t>Por lo tanto debemos amplificar las fracciones      para que ambas queden con denominador 12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Entonces nos quedan las fracciones             , que podemos ordenar de mayor a menor o menor a mayor.</a:t>
            </a:r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5893" y="2961000"/>
            <a:ext cx="784801" cy="4680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666"/>
          <a:stretch>
            <a:fillRect/>
          </a:stretch>
        </p:blipFill>
        <p:spPr bwMode="auto">
          <a:xfrm>
            <a:off x="6572265" y="3786190"/>
            <a:ext cx="371478" cy="46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1731" y="4524387"/>
            <a:ext cx="1171575" cy="6191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9" y="4524387"/>
            <a:ext cx="1171575" cy="61912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286388"/>
            <a:ext cx="957600" cy="468000"/>
          </a:xfrm>
          <a:prstGeom prst="rect">
            <a:avLst/>
          </a:prstGeom>
          <a:noFill/>
        </p:spPr>
      </p:pic>
      <p:pic>
        <p:nvPicPr>
          <p:cNvPr id="12" name="11 Imagen" descr="3° Básico | Lenguaje y Comunicació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CuadroTexto"/>
          <p:cNvSpPr txBox="1"/>
          <p:nvPr/>
        </p:nvSpPr>
        <p:spPr>
          <a:xfrm>
            <a:off x="7786710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4. Multiplicación cruzada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 última estrategia consiste en multiplicar cruzado, es decir el denominador de una fracción con el numerador de la otra fracción. Ejemplo:</a:t>
            </a:r>
          </a:p>
          <a:p>
            <a:r>
              <a:rPr lang="es-MX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 6      </a:t>
            </a:r>
            <a:r>
              <a:rPr lang="es-MX" sz="2000" dirty="0" smtClean="0">
                <a:latin typeface="Cambria Math" pitchFamily="18" charset="0"/>
                <a:ea typeface="Cambria Math" pitchFamily="18" charset="0"/>
              </a:rPr>
              <a:t>&lt;</a:t>
            </a:r>
            <a:r>
              <a:rPr lang="es-MX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s-MX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10</a:t>
            </a:r>
          </a:p>
          <a:p>
            <a:endParaRPr lang="es-MX" sz="2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s-MX" sz="2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s-MX" sz="2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s-MX" sz="2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s-MX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   </a:t>
            </a:r>
            <a:r>
              <a:rPr lang="es-MX" sz="2000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12</a:t>
            </a:r>
            <a:r>
              <a:rPr lang="es-MX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s-MX" sz="2000" dirty="0" smtClean="0">
                <a:latin typeface="Cambria Math" pitchFamily="18" charset="0"/>
                <a:ea typeface="Cambria Math" pitchFamily="18" charset="0"/>
              </a:rPr>
              <a:t>&gt;</a:t>
            </a:r>
            <a:r>
              <a:rPr lang="es-MX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2 </a:t>
            </a:r>
            <a:endParaRPr lang="es-MX" sz="2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s-MX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818"/>
          <a:stretch>
            <a:fillRect/>
          </a:stretch>
        </p:blipFill>
        <p:spPr bwMode="auto">
          <a:xfrm>
            <a:off x="1428728" y="3071810"/>
            <a:ext cx="1071570" cy="561975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rot="10800000">
            <a:off x="1428728" y="2928933"/>
            <a:ext cx="785818" cy="57150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1571604" y="2928934"/>
            <a:ext cx="785818" cy="64294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Pentágono"/>
          <p:cNvSpPr/>
          <p:nvPr/>
        </p:nvSpPr>
        <p:spPr>
          <a:xfrm flipH="1">
            <a:off x="3143240" y="2714620"/>
            <a:ext cx="4357718" cy="92869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Podemos identificar que la fracción 5/6 es mayor que la fracción 1/2</a:t>
            </a:r>
            <a:endParaRPr lang="es-E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86322"/>
            <a:ext cx="981075" cy="552450"/>
          </a:xfrm>
          <a:prstGeom prst="rect">
            <a:avLst/>
          </a:prstGeom>
          <a:noFill/>
        </p:spPr>
      </p:pic>
      <p:cxnSp>
        <p:nvCxnSpPr>
          <p:cNvPr id="19" name="18 Conector recto de flecha"/>
          <p:cNvCxnSpPr/>
          <p:nvPr/>
        </p:nvCxnSpPr>
        <p:spPr>
          <a:xfrm rot="10800000">
            <a:off x="1500166" y="4714884"/>
            <a:ext cx="714380" cy="571504"/>
          </a:xfrm>
          <a:prstGeom prst="straightConnector1">
            <a:avLst/>
          </a:prstGeom>
          <a:ln w="1905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1571604" y="4714884"/>
            <a:ext cx="714380" cy="57150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Pentágono"/>
          <p:cNvSpPr/>
          <p:nvPr/>
        </p:nvSpPr>
        <p:spPr>
          <a:xfrm flipH="1">
            <a:off x="3143240" y="4357694"/>
            <a:ext cx="4357718" cy="92869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Podemos identificar que la fracción 1/2 es mayor que la fracción 1/12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714348" y="6417254"/>
            <a:ext cx="764386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Observa el video: </a:t>
            </a:r>
            <a:r>
              <a:rPr lang="es-ES" dirty="0" smtClean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www.youtube.com/watch?v=ZqnHbXCCSIc</a:t>
            </a:r>
            <a:endParaRPr lang="es-ES" dirty="0" smtClean="0"/>
          </a:p>
        </p:txBody>
      </p:sp>
      <p:pic>
        <p:nvPicPr>
          <p:cNvPr id="31" name="30 Imagen" descr="3° Básico | Lenguaje y Comunicaci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31 CuadroTexto"/>
          <p:cNvSpPr txBox="1"/>
          <p:nvPr/>
        </p:nvSpPr>
        <p:spPr>
          <a:xfrm>
            <a:off x="7786710" y="0"/>
            <a:ext cx="124745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</a:t>
            </a:r>
            <a:r>
              <a:rPr lang="es-MX" dirty="0" smtClean="0"/>
              <a:t>  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725</TotalTime>
  <Words>639</Words>
  <Application>Microsoft Office PowerPoint</Application>
  <PresentationFormat>Presentación en pantalla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Origen</vt:lpstr>
      <vt:lpstr>Comparación de fracciones</vt:lpstr>
      <vt:lpstr>Estrategias de orden y comparación de fracciones</vt:lpstr>
      <vt:lpstr>Veamos algunos  ejemplo:</vt:lpstr>
      <vt:lpstr>1. Recta numérica</vt:lpstr>
      <vt:lpstr>Actividad 1:</vt:lpstr>
      <vt:lpstr>2. Diagramas o dibujos</vt:lpstr>
      <vt:lpstr>Actividad 2:</vt:lpstr>
      <vt:lpstr>3. Amplificación o simplificación</vt:lpstr>
      <vt:lpstr>4. Multiplicación cruzada</vt:lpstr>
      <vt:lpstr>Actividad 3: 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Comparación de fracciones</dc:title>
  <dc:creator>MEDIACION ESCOLAR</dc:creator>
  <cp:lastModifiedBy>MEDIACION ESCOLAR</cp:lastModifiedBy>
  <cp:revision>72</cp:revision>
  <dcterms:created xsi:type="dcterms:W3CDTF">2020-09-25T01:02:47Z</dcterms:created>
  <dcterms:modified xsi:type="dcterms:W3CDTF">2020-09-25T22:13:42Z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1344549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