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Default ContentType="image/jpeg" Extension="jpeg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88B3-0AD3-4832-8515-778BBEE4CC13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BC87BF-081C-442B-B0DC-EF734DA6713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88B3-0AD3-4832-8515-778BBEE4CC13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C87BF-081C-442B-B0DC-EF734DA671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88B3-0AD3-4832-8515-778BBEE4CC13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C87BF-081C-442B-B0DC-EF734DA671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2AE88B3-0AD3-4832-8515-778BBEE4CC13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CBC87BF-081C-442B-B0DC-EF734DA6713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88B3-0AD3-4832-8515-778BBEE4CC13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C87BF-081C-442B-B0DC-EF734DA6713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88B3-0AD3-4832-8515-778BBEE4CC13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C87BF-081C-442B-B0DC-EF734DA6713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C87BF-081C-442B-B0DC-EF734DA6713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88B3-0AD3-4832-8515-778BBEE4CC13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88B3-0AD3-4832-8515-778BBEE4CC13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C87BF-081C-442B-B0DC-EF734DA6713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88B3-0AD3-4832-8515-778BBEE4CC13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C87BF-081C-442B-B0DC-EF734DA6713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2AE88B3-0AD3-4832-8515-778BBEE4CC13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CBC87BF-081C-442B-B0DC-EF734DA6713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E88B3-0AD3-4832-8515-778BBEE4CC13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CBC87BF-081C-442B-B0DC-EF734DA6713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2AE88B3-0AD3-4832-8515-778BBEE4CC13}" type="datetimeFigureOut">
              <a:rPr lang="es-ES" smtClean="0"/>
              <a:pPr/>
              <a:t>24/09/2020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CBC87BF-081C-442B-B0DC-EF734DA6713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curriculumnacional.cl/614/articles-145572_recurso_pdf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lorena.ureta@laprovidenciarecoleta.cl" TargetMode="External"/><Relationship Id="rId7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5.png"/><Relationship Id="rId4" Type="http://schemas.openxmlformats.org/officeDocument/2006/relationships/hyperlink" Target="mailto:hernan.martinez@laprovidenciarecoleta.c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es-MX" dirty="0" smtClean="0"/>
              <a:t>Objetivos:</a:t>
            </a:r>
          </a:p>
          <a:p>
            <a:pPr algn="just">
              <a:buFont typeface="Arial" pitchFamily="34" charset="0"/>
              <a:buChar char="•"/>
            </a:pPr>
            <a:r>
              <a:rPr lang="es-MX" dirty="0" smtClean="0"/>
              <a:t>Demostrar que comprenden el concepto de razón de manera concreta, pictórica y simbólica</a:t>
            </a:r>
          </a:p>
          <a:p>
            <a:pPr algn="just">
              <a:buFont typeface="Arial" pitchFamily="34" charset="0"/>
              <a:buChar char="•"/>
            </a:pPr>
            <a:r>
              <a:rPr lang="es-MX" dirty="0" smtClean="0"/>
              <a:t>Escribir ecuaciones de primer grado con una incógnita para representar situaciones de la vida diaria.</a:t>
            </a:r>
          </a:p>
          <a:p>
            <a:pPr algn="just">
              <a:buFont typeface="Arial" pitchFamily="34" charset="0"/>
              <a:buChar char="•"/>
            </a:pPr>
            <a:r>
              <a:rPr lang="es-MX" dirty="0" smtClean="0"/>
              <a:t>Resolver ecuaciones de primer grado con una incógnita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Razones y ecuaciones</a:t>
            </a:r>
            <a:endParaRPr lang="es-ES" dirty="0"/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1428736"/>
            <a:ext cx="4214842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400" dirty="0" smtClean="0"/>
              <a:t>Ejemplo:</a:t>
            </a:r>
          </a:p>
          <a:p>
            <a:pPr>
              <a:buNone/>
            </a:pPr>
            <a:endParaRPr lang="es-MX" sz="2400" dirty="0" smtClean="0"/>
          </a:p>
          <a:p>
            <a:r>
              <a:rPr lang="es-MX" sz="2400" dirty="0" smtClean="0"/>
              <a:t>Durante el gobierno de José Miguel Carrera se creó </a:t>
            </a:r>
            <a:r>
              <a:rPr lang="es-ES" sz="2400" dirty="0"/>
              <a:t>una bandera nacional como distintivo para los </a:t>
            </a:r>
            <a:r>
              <a:rPr lang="es-ES" sz="2400" dirty="0" smtClean="0"/>
              <a:t>patriotas. Las medidas del </a:t>
            </a:r>
            <a:r>
              <a:rPr lang="es-ES" sz="2400" b="1" dirty="0" smtClean="0"/>
              <a:t>largo</a:t>
            </a:r>
            <a:r>
              <a:rPr lang="es-ES" sz="2400" dirty="0" smtClean="0"/>
              <a:t> y </a:t>
            </a:r>
            <a:r>
              <a:rPr lang="es-ES" sz="2400" b="1" dirty="0" smtClean="0"/>
              <a:t>ancho</a:t>
            </a:r>
            <a:r>
              <a:rPr lang="es-ES" sz="2400" dirty="0" smtClean="0"/>
              <a:t> de la bandera se encuentran en la razón </a:t>
            </a:r>
            <a:r>
              <a:rPr lang="es-ES" sz="2400" b="1" dirty="0" smtClean="0"/>
              <a:t>3 : 2 (</a:t>
            </a:r>
            <a:r>
              <a:rPr lang="es-ES" sz="2400" b="1" dirty="0"/>
              <a:t>3</a:t>
            </a:r>
            <a:r>
              <a:rPr lang="es-ES" sz="2400" b="1" dirty="0" smtClean="0"/>
              <a:t>es a 2)</a:t>
            </a:r>
          </a:p>
          <a:p>
            <a:endParaRPr lang="es-MX" sz="2400" dirty="0" smtClean="0"/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4 CuadroTexto"/>
          <p:cNvSpPr txBox="1"/>
          <p:nvPr/>
        </p:nvSpPr>
        <p:spPr>
          <a:xfrm>
            <a:off x="7786710" y="0"/>
            <a:ext cx="1332000" cy="396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MX" dirty="0" smtClean="0"/>
              <a:t>SESIÓN 1</a:t>
            </a:r>
            <a:endParaRPr lang="es-ES" dirty="0"/>
          </a:p>
        </p:txBody>
      </p:sp>
      <p:sp>
        <p:nvSpPr>
          <p:cNvPr id="6" name="5 Llamada rectangular"/>
          <p:cNvSpPr/>
          <p:nvPr/>
        </p:nvSpPr>
        <p:spPr>
          <a:xfrm>
            <a:off x="5214942" y="428604"/>
            <a:ext cx="3643338" cy="1285884"/>
          </a:xfrm>
          <a:prstGeom prst="wedgeRectCallout">
            <a:avLst>
              <a:gd name="adj1" fmla="val -97807"/>
              <a:gd name="adj2" fmla="val 71556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400" dirty="0" smtClean="0"/>
              <a:t>Una </a:t>
            </a:r>
            <a:r>
              <a:rPr lang="es-MX" sz="2800" b="1" dirty="0" smtClean="0"/>
              <a:t>razón</a:t>
            </a:r>
            <a:r>
              <a:rPr lang="es-MX" sz="2400" dirty="0" smtClean="0"/>
              <a:t> es una comparación de dos cantidades por cociente.</a:t>
            </a:r>
          </a:p>
        </p:txBody>
      </p:sp>
      <p:sp>
        <p:nvSpPr>
          <p:cNvPr id="7" name="6 Llamada rectangular redondeada"/>
          <p:cNvSpPr/>
          <p:nvPr/>
        </p:nvSpPr>
        <p:spPr>
          <a:xfrm>
            <a:off x="214282" y="142852"/>
            <a:ext cx="3214710" cy="714380"/>
          </a:xfrm>
          <a:prstGeom prst="wedgeRoundRectCallout">
            <a:avLst>
              <a:gd name="adj1" fmla="val 94286"/>
              <a:gd name="adj2" fmla="val 19029"/>
              <a:gd name="adj3" fmla="val 16667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Recuerda que:</a:t>
            </a:r>
            <a:endParaRPr lang="es-ES" sz="3600" dirty="0"/>
          </a:p>
        </p:txBody>
      </p:sp>
      <p:pic>
        <p:nvPicPr>
          <p:cNvPr id="17410" name="Picture 2" descr="http://2010-2014.gob.cl/media/2010/05/bandera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86710" y="3357562"/>
            <a:ext cx="2700000" cy="18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10 CuadroTexto"/>
          <p:cNvSpPr txBox="1"/>
          <p:nvPr/>
        </p:nvSpPr>
        <p:spPr>
          <a:xfrm>
            <a:off x="5715008" y="5143512"/>
            <a:ext cx="1648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Largo: 3 metros</a:t>
            </a:r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 rot="5400000">
            <a:off x="7106459" y="4109251"/>
            <a:ext cx="1729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Ancho: 2 metros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Trabajemos con las razones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1"/>
          </p:nvPr>
        </p:nvSpPr>
        <p:spPr>
          <a:xfrm>
            <a:off x="440626" y="1214422"/>
            <a:ext cx="3131242" cy="5214974"/>
          </a:xfrm>
          <a:ln w="38100">
            <a:solidFill>
              <a:schemeClr val="tx1"/>
            </a:solidFill>
            <a:prstDash val="dashDot"/>
          </a:ln>
        </p:spPr>
        <p:txBody>
          <a:bodyPr>
            <a:normAutofit fontScale="62500" lnSpcReduction="20000"/>
          </a:bodyPr>
          <a:lstStyle/>
          <a:p>
            <a:endParaRPr lang="es-MX" dirty="0" smtClean="0"/>
          </a:p>
          <a:p>
            <a:r>
              <a:rPr lang="es-MX" dirty="0" smtClean="0"/>
              <a:t>Para </a:t>
            </a:r>
            <a:r>
              <a:rPr lang="es-MX" dirty="0" smtClean="0"/>
              <a:t>calcular el </a:t>
            </a:r>
            <a:r>
              <a:rPr lang="es-MX" dirty="0" smtClean="0">
                <a:solidFill>
                  <a:schemeClr val="accent2">
                    <a:lumMod val="75000"/>
                  </a:schemeClr>
                </a:solidFill>
              </a:rPr>
              <a:t>valor de la razón</a:t>
            </a:r>
            <a:r>
              <a:rPr lang="es-ES" dirty="0" smtClean="0"/>
              <a:t>, dividimos el antecedente por el consecuente</a:t>
            </a:r>
            <a:r>
              <a:rPr lang="es-ES" dirty="0" smtClean="0"/>
              <a:t>.</a:t>
            </a:r>
          </a:p>
          <a:p>
            <a:pPr>
              <a:buNone/>
            </a:pPr>
            <a:endParaRPr lang="es-ES" dirty="0" smtClean="0"/>
          </a:p>
          <a:p>
            <a:r>
              <a:rPr lang="es-MX" dirty="0" smtClean="0"/>
              <a:t>De acuerdo al  ejemplo anterior, las </a:t>
            </a:r>
            <a:r>
              <a:rPr lang="es-MX" dirty="0" smtClean="0"/>
              <a:t>medidas de la </a:t>
            </a:r>
            <a:r>
              <a:rPr lang="es-MX" dirty="0" smtClean="0"/>
              <a:t>bandera, se encuentran en la razón </a:t>
            </a:r>
            <a:r>
              <a:rPr lang="es-MX" dirty="0" smtClean="0"/>
              <a:t>3 es a 2</a:t>
            </a:r>
            <a:r>
              <a:rPr lang="es-MX" dirty="0" smtClean="0"/>
              <a:t>, por lo tanto  debemos dividir. </a:t>
            </a:r>
          </a:p>
          <a:p>
            <a:endParaRPr lang="es-MX" dirty="0" smtClean="0"/>
          </a:p>
          <a:p>
            <a:pPr>
              <a:buNone/>
            </a:pPr>
            <a:r>
              <a:rPr lang="es-MX" dirty="0" smtClean="0">
                <a:latin typeface="Arial Black" pitchFamily="34" charset="0"/>
              </a:rPr>
              <a:t>         3 : 2 =1</a:t>
            </a:r>
            <a:r>
              <a:rPr lang="es-MX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,</a:t>
            </a:r>
            <a:r>
              <a:rPr lang="es-MX" dirty="0" smtClean="0">
                <a:latin typeface="Arial Black" pitchFamily="34" charset="0"/>
              </a:rPr>
              <a:t>5</a:t>
            </a:r>
          </a:p>
          <a:p>
            <a:pPr>
              <a:buNone/>
            </a:pPr>
            <a:r>
              <a:rPr lang="es-MX" dirty="0" smtClean="0">
                <a:latin typeface="Arial Black" pitchFamily="34" charset="0"/>
              </a:rPr>
              <a:t>       </a:t>
            </a:r>
            <a:r>
              <a:rPr lang="es-MX" u="sng" dirty="0" smtClean="0">
                <a:latin typeface="Arial Black" pitchFamily="34" charset="0"/>
              </a:rPr>
              <a:t>- 2</a:t>
            </a:r>
            <a:endParaRPr lang="es-MX" u="sng" dirty="0" smtClean="0">
              <a:latin typeface="Arial Black" pitchFamily="34" charset="0"/>
            </a:endParaRPr>
          </a:p>
          <a:p>
            <a:pPr>
              <a:buNone/>
            </a:pPr>
            <a:r>
              <a:rPr lang="es-MX" dirty="0" smtClean="0">
                <a:latin typeface="Arial Black" pitchFamily="34" charset="0"/>
              </a:rPr>
              <a:t>         1</a:t>
            </a:r>
            <a:r>
              <a:rPr lang="es-MX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0</a:t>
            </a:r>
          </a:p>
          <a:p>
            <a:pPr>
              <a:buNone/>
            </a:pPr>
            <a:r>
              <a:rPr lang="es-MX" dirty="0" smtClean="0">
                <a:solidFill>
                  <a:schemeClr val="accent2">
                    <a:lumMod val="75000"/>
                  </a:schemeClr>
                </a:solidFill>
                <a:latin typeface="Arial Black" pitchFamily="34" charset="0"/>
              </a:rPr>
              <a:t>       </a:t>
            </a:r>
            <a:r>
              <a:rPr lang="es-MX" u="sng" dirty="0" smtClean="0">
                <a:latin typeface="Arial Black" pitchFamily="34" charset="0"/>
              </a:rPr>
              <a:t>- 10</a:t>
            </a:r>
          </a:p>
          <a:p>
            <a:pPr>
              <a:buNone/>
            </a:pPr>
            <a:r>
              <a:rPr lang="es-MX" dirty="0" smtClean="0">
                <a:latin typeface="Arial Black" pitchFamily="34" charset="0"/>
              </a:rPr>
              <a:t>           </a:t>
            </a:r>
            <a:r>
              <a:rPr lang="es-MX" dirty="0" smtClean="0">
                <a:latin typeface="Arial Black" pitchFamily="34" charset="0"/>
              </a:rPr>
              <a:t>0</a:t>
            </a:r>
          </a:p>
          <a:p>
            <a:pPr>
              <a:buNone/>
            </a:pPr>
            <a:endParaRPr lang="es-MX" dirty="0" smtClean="0">
              <a:latin typeface="Arial Black" pitchFamily="34" charset="0"/>
            </a:endParaRPr>
          </a:p>
          <a:p>
            <a:pPr>
              <a:buNone/>
            </a:pPr>
            <a:r>
              <a:rPr lang="es-MX" dirty="0" smtClean="0"/>
              <a:t>Respuesta : el </a:t>
            </a:r>
            <a:r>
              <a:rPr lang="es-MX" dirty="0" smtClean="0">
                <a:solidFill>
                  <a:schemeClr val="accent2">
                    <a:lumMod val="75000"/>
                  </a:schemeClr>
                </a:solidFill>
              </a:rPr>
              <a:t>valor de la </a:t>
            </a:r>
            <a:r>
              <a:rPr lang="es-MX" dirty="0" smtClean="0">
                <a:solidFill>
                  <a:schemeClr val="accent2">
                    <a:lumMod val="75000"/>
                  </a:schemeClr>
                </a:solidFill>
              </a:rPr>
              <a:t>razón </a:t>
            </a:r>
            <a:r>
              <a:rPr lang="es-MX" dirty="0" smtClean="0"/>
              <a:t>es </a:t>
            </a:r>
            <a:r>
              <a:rPr lang="es-MX" dirty="0" smtClean="0"/>
              <a:t>1,5 </a:t>
            </a:r>
            <a:endParaRPr lang="es-MX" dirty="0" smtClean="0">
              <a:latin typeface="Arial Black" pitchFamily="34" charset="0"/>
            </a:endParaRPr>
          </a:p>
        </p:txBody>
      </p:sp>
      <p:sp>
        <p:nvSpPr>
          <p:cNvPr id="7" name="6 Marcador de contenido"/>
          <p:cNvSpPr>
            <a:spLocks noGrp="1"/>
          </p:cNvSpPr>
          <p:nvPr>
            <p:ph sz="half" idx="2"/>
          </p:nvPr>
        </p:nvSpPr>
        <p:spPr>
          <a:xfrm>
            <a:off x="3714744" y="928670"/>
            <a:ext cx="4993392" cy="5500726"/>
          </a:xfrm>
        </p:spPr>
        <p:txBody>
          <a:bodyPr>
            <a:normAutofit fontScale="62500" lnSpcReduction="20000"/>
          </a:bodyPr>
          <a:lstStyle/>
          <a:p>
            <a:r>
              <a:rPr lang="es-CL" sz="2800" dirty="0" smtClean="0"/>
              <a:t>Necesitamos cortar </a:t>
            </a:r>
            <a:r>
              <a:rPr lang="es-CL" sz="2800" dirty="0" smtClean="0"/>
              <a:t>un trozo de madera de 50 </a:t>
            </a:r>
            <a:r>
              <a:rPr lang="es-CL" sz="2800" dirty="0" smtClean="0"/>
              <a:t>metros en la razón </a:t>
            </a:r>
            <a:r>
              <a:rPr lang="es-CL" sz="2800" b="1" dirty="0" smtClean="0"/>
              <a:t>3:7</a:t>
            </a:r>
            <a:r>
              <a:rPr lang="es-CL" sz="2800" dirty="0" smtClean="0"/>
              <a:t>. ¿Cuánto debe medir cada pedazo </a:t>
            </a:r>
            <a:r>
              <a:rPr lang="es-CL" sz="2800" dirty="0" smtClean="0"/>
              <a:t>madera?</a:t>
            </a:r>
          </a:p>
          <a:p>
            <a:endParaRPr lang="es-CL" sz="2800" dirty="0" smtClean="0"/>
          </a:p>
          <a:p>
            <a:endParaRPr lang="es-CL" sz="2800" dirty="0" smtClean="0"/>
          </a:p>
          <a:p>
            <a:endParaRPr lang="es-CL" sz="2800" dirty="0" smtClean="0"/>
          </a:p>
          <a:p>
            <a:pPr>
              <a:buNone/>
            </a:pPr>
            <a:endParaRPr lang="es-MX" sz="2800" dirty="0" smtClean="0"/>
          </a:p>
          <a:p>
            <a:pPr>
              <a:buNone/>
            </a:pPr>
            <a:endParaRPr lang="es-MX" sz="2800" dirty="0" smtClean="0"/>
          </a:p>
          <a:p>
            <a:pPr>
              <a:buNone/>
            </a:pPr>
            <a:endParaRPr lang="es-MX" sz="2800" dirty="0" smtClean="0"/>
          </a:p>
          <a:p>
            <a:pPr>
              <a:buNone/>
            </a:pPr>
            <a:endParaRPr lang="es-MX" sz="2800" dirty="0" smtClean="0"/>
          </a:p>
          <a:p>
            <a:pPr>
              <a:buNone/>
            </a:pPr>
            <a:endParaRPr lang="es-MX" sz="2800" dirty="0" smtClean="0"/>
          </a:p>
          <a:p>
            <a:pPr>
              <a:buNone/>
            </a:pPr>
            <a:endParaRPr lang="es-MX" sz="2800" dirty="0" smtClean="0"/>
          </a:p>
          <a:p>
            <a:pPr>
              <a:buNone/>
            </a:pPr>
            <a:r>
              <a:rPr lang="es-MX" sz="2800" dirty="0" smtClean="0"/>
              <a:t>	</a:t>
            </a:r>
          </a:p>
          <a:p>
            <a:pPr>
              <a:buNone/>
            </a:pPr>
            <a:r>
              <a:rPr lang="es-MX" sz="2800" dirty="0" smtClean="0"/>
              <a:t>Respuesta: </a:t>
            </a:r>
          </a:p>
          <a:p>
            <a:pPr>
              <a:buNone/>
            </a:pPr>
            <a:r>
              <a:rPr lang="es-MX" sz="2800" dirty="0" smtClean="0"/>
              <a:t>	Un trozo de la madera medirá 15 metros y el otro trozo 35 metros. </a:t>
            </a:r>
          </a:p>
          <a:p>
            <a:pPr>
              <a:buNone/>
            </a:pPr>
            <a:r>
              <a:rPr lang="es-MX" sz="2800" dirty="0" smtClean="0"/>
              <a:t>	</a:t>
            </a:r>
            <a:r>
              <a:rPr lang="es-MX" sz="2800" dirty="0" smtClean="0"/>
              <a:t>En total suman los 50 metros de la madera</a:t>
            </a:r>
            <a:endParaRPr lang="es-ES" dirty="0"/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4 CuadroTexto"/>
          <p:cNvSpPr txBox="1"/>
          <p:nvPr/>
        </p:nvSpPr>
        <p:spPr>
          <a:xfrm>
            <a:off x="7786710" y="0"/>
            <a:ext cx="1332000" cy="396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MX" dirty="0" smtClean="0"/>
              <a:t>SESIÓN 1</a:t>
            </a:r>
            <a:endParaRPr lang="es-ES" dirty="0"/>
          </a:p>
        </p:txBody>
      </p:sp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4071934" y="2000240"/>
          <a:ext cx="4643470" cy="256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4710"/>
                <a:gridCol w="1428760"/>
              </a:tblGrid>
              <a:tr h="227964">
                <a:tc gridSpan="2"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Pasos a seguir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Sumar las razones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 + 7 = 10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El total de metros de</a:t>
                      </a:r>
                      <a:r>
                        <a:rPr lang="es-MX" baseline="0" dirty="0" smtClean="0"/>
                        <a:t> madera se divide por la suma de las razones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50 : 10 = 5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Multiplicamos el antecedente y el consecuente por la cantidad anterior</a:t>
                      </a:r>
                      <a:r>
                        <a:rPr lang="es-MX" baseline="0" dirty="0" smtClean="0"/>
                        <a:t>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3 • 5 = 15</a:t>
                      </a:r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7 •5 = 35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5143536"/>
          </a:xfrm>
        </p:spPr>
        <p:txBody>
          <a:bodyPr>
            <a:normAutofit fontScale="92500" lnSpcReduction="20000"/>
          </a:bodyPr>
          <a:lstStyle/>
          <a:p>
            <a:r>
              <a:rPr lang="es-MX" dirty="0" smtClean="0"/>
              <a:t>Resuelve, en </a:t>
            </a:r>
            <a:r>
              <a:rPr lang="es-MX" dirty="0" smtClean="0"/>
              <a:t>las páginas </a:t>
            </a:r>
            <a:r>
              <a:rPr lang="es-MX" dirty="0" smtClean="0"/>
              <a:t>35 y 36</a:t>
            </a:r>
            <a:r>
              <a:rPr lang="es-ES" dirty="0" smtClean="0"/>
              <a:t> </a:t>
            </a:r>
            <a:r>
              <a:rPr lang="es-ES" dirty="0" smtClean="0"/>
              <a:t>d</a:t>
            </a:r>
            <a:r>
              <a:rPr lang="es-MX" dirty="0" smtClean="0"/>
              <a:t>el </a:t>
            </a:r>
            <a:r>
              <a:rPr lang="es-MX" dirty="0" smtClean="0"/>
              <a:t>cuaderno de ejercicios</a:t>
            </a:r>
            <a:r>
              <a:rPr lang="es-MX" dirty="0" smtClean="0"/>
              <a:t>, </a:t>
            </a:r>
            <a:r>
              <a:rPr lang="es-MX" dirty="0" smtClean="0"/>
              <a:t>las actividades del punto número 4, desde la letra A hasta la </a:t>
            </a:r>
            <a:r>
              <a:rPr lang="es-MX" dirty="0" smtClean="0"/>
              <a:t>E</a:t>
            </a:r>
            <a:r>
              <a:rPr lang="es-MX" dirty="0" smtClean="0"/>
              <a:t>. 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smtClean="0"/>
              <a:t>Puedes trabajar en el mismo libro</a:t>
            </a:r>
          </a:p>
          <a:p>
            <a:pPr>
              <a:buNone/>
            </a:pPr>
            <a:r>
              <a:rPr lang="es-MX" dirty="0" smtClean="0"/>
              <a:t> </a:t>
            </a:r>
            <a:r>
              <a:rPr lang="es-MX" sz="2400" i="1" dirty="0" smtClean="0"/>
              <a:t>Si no tienes tu cuaderno de ejercicio, en este link lo encontrarás:</a:t>
            </a:r>
          </a:p>
          <a:p>
            <a:pPr>
              <a:buNone/>
            </a:pPr>
            <a:r>
              <a:rPr lang="es-MX" sz="2400" i="1" dirty="0" smtClean="0">
                <a:hlinkClick r:id="rId2"/>
              </a:rPr>
              <a:t>https://www.curriculumnacional.cl/614/articles-145572_recurso_pdf.pdf</a:t>
            </a:r>
            <a:endParaRPr lang="es-MX" dirty="0" smtClean="0"/>
          </a:p>
          <a:p>
            <a:pPr>
              <a:buNone/>
            </a:pP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/>
          <a:lstStyle/>
          <a:p>
            <a:r>
              <a:rPr lang="es-MX" dirty="0" smtClean="0"/>
              <a:t>Actividad 1: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7786710" y="0"/>
            <a:ext cx="1332000" cy="396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MX" dirty="0" smtClean="0"/>
              <a:t>SESIÓN 1</a:t>
            </a:r>
            <a:endParaRPr lang="es-ES" dirty="0"/>
          </a:p>
        </p:txBody>
      </p:sp>
      <p:sp>
        <p:nvSpPr>
          <p:cNvPr id="6" name="5 Rectángulo redondeado"/>
          <p:cNvSpPr/>
          <p:nvPr/>
        </p:nvSpPr>
        <p:spPr>
          <a:xfrm>
            <a:off x="-32" y="6286544"/>
            <a:ext cx="3143272" cy="571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dirty="0" smtClean="0"/>
              <a:t>Enviar  esta actividad al correo</a:t>
            </a:r>
            <a:endParaRPr lang="es-ES" sz="1200" dirty="0"/>
          </a:p>
        </p:txBody>
      </p:sp>
      <p:pic>
        <p:nvPicPr>
          <p:cNvPr id="7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3" cstate="print"/>
          <a:srcRect l="11628" t="7693" r="12790" b="3845"/>
          <a:stretch>
            <a:fillRect/>
          </a:stretch>
        </p:blipFill>
        <p:spPr bwMode="auto">
          <a:xfrm>
            <a:off x="2428860" y="6357982"/>
            <a:ext cx="543550" cy="480833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 l="30137" t="19843" r="46422" b="26578"/>
          <a:stretch>
            <a:fillRect/>
          </a:stretch>
        </p:blipFill>
        <p:spPr bwMode="auto">
          <a:xfrm>
            <a:off x="1214414" y="1928802"/>
            <a:ext cx="196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 l="30138" t="25796" r="46421" b="20625"/>
          <a:stretch>
            <a:fillRect/>
          </a:stretch>
        </p:blipFill>
        <p:spPr bwMode="auto">
          <a:xfrm>
            <a:off x="4714876" y="1928802"/>
            <a:ext cx="1960000" cy="25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10 Flecha derecha"/>
          <p:cNvSpPr/>
          <p:nvPr/>
        </p:nvSpPr>
        <p:spPr>
          <a:xfrm>
            <a:off x="357158" y="3786190"/>
            <a:ext cx="1000132" cy="50006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Flecha derecha"/>
          <p:cNvSpPr/>
          <p:nvPr/>
        </p:nvSpPr>
        <p:spPr>
          <a:xfrm flipH="1">
            <a:off x="7000892" y="2143116"/>
            <a:ext cx="1000132" cy="50006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Flecha derecha"/>
          <p:cNvSpPr/>
          <p:nvPr/>
        </p:nvSpPr>
        <p:spPr>
          <a:xfrm flipH="1">
            <a:off x="7000892" y="2714620"/>
            <a:ext cx="1000132" cy="50006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Flecha derecha"/>
          <p:cNvSpPr/>
          <p:nvPr/>
        </p:nvSpPr>
        <p:spPr>
          <a:xfrm flipH="1">
            <a:off x="7000892" y="3286124"/>
            <a:ext cx="1000132" cy="50006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Flecha derecha"/>
          <p:cNvSpPr/>
          <p:nvPr/>
        </p:nvSpPr>
        <p:spPr>
          <a:xfrm flipH="1">
            <a:off x="7000892" y="3857628"/>
            <a:ext cx="1000132" cy="50006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71470" y="1714488"/>
            <a:ext cx="9001156" cy="4786346"/>
          </a:xfrm>
        </p:spPr>
        <p:txBody>
          <a:bodyPr>
            <a:normAutofit lnSpcReduction="10000"/>
          </a:bodyPr>
          <a:lstStyle/>
          <a:p>
            <a:r>
              <a:rPr lang="es-MX" dirty="0" smtClean="0"/>
              <a:t>Ejemplos:</a:t>
            </a:r>
          </a:p>
          <a:p>
            <a:pPr>
              <a:buNone/>
            </a:pPr>
            <a:endParaRPr lang="es-MX" dirty="0" smtClean="0"/>
          </a:p>
          <a:p>
            <a:pPr marL="514350" indent="-514350">
              <a:buNone/>
            </a:pPr>
            <a:r>
              <a:rPr lang="es-MX" sz="2200" dirty="0" smtClean="0">
                <a:solidFill>
                  <a:schemeClr val="accent2">
                    <a:lumMod val="75000"/>
                  </a:schemeClr>
                </a:solidFill>
              </a:rPr>
              <a:t>	Si a un número se le restan dieciséis unidades, se obtiene catorce.</a:t>
            </a:r>
          </a:p>
          <a:p>
            <a:pPr marL="514350" indent="-514350">
              <a:buNone/>
            </a:pPr>
            <a:r>
              <a:rPr lang="es-MX" sz="2800" dirty="0" smtClean="0">
                <a:solidFill>
                  <a:schemeClr val="accent2">
                    <a:lumMod val="75000"/>
                  </a:schemeClr>
                </a:solidFill>
              </a:rPr>
              <a:t>               X               –                  16                  =          14 </a:t>
            </a:r>
          </a:p>
          <a:p>
            <a:pPr marL="514350" indent="-514350">
              <a:buNone/>
            </a:pPr>
            <a:endParaRPr lang="es-MX" sz="2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514350" indent="-514350">
              <a:buNone/>
            </a:pPr>
            <a:endParaRPr lang="es-MX" sz="2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514350" indent="-514350">
              <a:buNone/>
            </a:pPr>
            <a:r>
              <a:rPr lang="es-MX" sz="1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MX" sz="1600" dirty="0" smtClean="0">
                <a:solidFill>
                  <a:schemeClr val="accent2">
                    <a:lumMod val="75000"/>
                  </a:schemeClr>
                </a:solidFill>
              </a:rPr>
              <a:t>   En una reunión asistieron 150 personas, y la cantidad de mujeres fue el doble que la de hombres</a:t>
            </a:r>
          </a:p>
          <a:p>
            <a:pPr marL="514350" indent="-514350">
              <a:buNone/>
            </a:pPr>
            <a:r>
              <a:rPr lang="es-MX" sz="1600" dirty="0" smtClean="0">
                <a:solidFill>
                  <a:schemeClr val="accent2">
                    <a:lumMod val="75000"/>
                  </a:schemeClr>
                </a:solidFill>
              </a:rPr>
              <a:t>                      </a:t>
            </a:r>
          </a:p>
          <a:p>
            <a:pPr marL="514350" indent="-514350">
              <a:buNone/>
            </a:pPr>
            <a:r>
              <a:rPr lang="es-MX" sz="16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MX" sz="16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</a:t>
            </a:r>
            <a:r>
              <a:rPr lang="es-MX" sz="3200" dirty="0" smtClean="0">
                <a:solidFill>
                  <a:schemeClr val="accent2">
                    <a:lumMod val="75000"/>
                  </a:schemeClr>
                </a:solidFill>
              </a:rPr>
              <a:t>150 </a:t>
            </a:r>
            <a:r>
              <a:rPr lang="es-MX" sz="1100" dirty="0" smtClean="0">
                <a:solidFill>
                  <a:schemeClr val="accent2">
                    <a:lumMod val="75000"/>
                  </a:schemeClr>
                </a:solidFill>
              </a:rPr>
              <a:t>(TOTAL)                                                                           </a:t>
            </a:r>
            <a:r>
              <a:rPr lang="es-MX" sz="3200" dirty="0" smtClean="0">
                <a:solidFill>
                  <a:schemeClr val="accent2">
                    <a:lumMod val="75000"/>
                  </a:schemeClr>
                </a:solidFill>
              </a:rPr>
              <a:t>2X              +    X </a:t>
            </a:r>
          </a:p>
          <a:p>
            <a:pPr marL="514350" indent="-514350">
              <a:buNone/>
            </a:pPr>
            <a:endParaRPr lang="es-MX" sz="3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514350" indent="-514350">
              <a:buNone/>
            </a:pPr>
            <a:r>
              <a:rPr lang="es-MX" sz="32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 2X +  X = 150</a:t>
            </a:r>
            <a:endParaRPr lang="es-MX" sz="11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4 CuadroTexto"/>
          <p:cNvSpPr txBox="1"/>
          <p:nvPr/>
        </p:nvSpPr>
        <p:spPr>
          <a:xfrm>
            <a:off x="7786710" y="0"/>
            <a:ext cx="1160895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MX" dirty="0" smtClean="0"/>
              <a:t>SESIÓN </a:t>
            </a:r>
            <a:r>
              <a:rPr lang="es-MX" dirty="0" smtClean="0"/>
              <a:t>2</a:t>
            </a:r>
            <a:endParaRPr lang="es-ES" dirty="0"/>
          </a:p>
        </p:txBody>
      </p:sp>
      <p:sp>
        <p:nvSpPr>
          <p:cNvPr id="6" name="5 Llamada rectangular redondeada"/>
          <p:cNvSpPr/>
          <p:nvPr/>
        </p:nvSpPr>
        <p:spPr>
          <a:xfrm>
            <a:off x="214282" y="142852"/>
            <a:ext cx="2857520" cy="785818"/>
          </a:xfrm>
          <a:prstGeom prst="wedgeRoundRectCallout">
            <a:avLst>
              <a:gd name="adj1" fmla="val 105355"/>
              <a:gd name="adj2" fmla="val 46709"/>
              <a:gd name="adj3" fmla="val 16667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 smtClean="0"/>
              <a:t>Recuerda que…</a:t>
            </a:r>
            <a:endParaRPr lang="es-ES" sz="2800" dirty="0"/>
          </a:p>
        </p:txBody>
      </p:sp>
      <p:sp>
        <p:nvSpPr>
          <p:cNvPr id="7" name="6 Llamada rectangular redondeada"/>
          <p:cNvSpPr/>
          <p:nvPr/>
        </p:nvSpPr>
        <p:spPr>
          <a:xfrm>
            <a:off x="4786314" y="500042"/>
            <a:ext cx="4214842" cy="1357322"/>
          </a:xfrm>
          <a:prstGeom prst="wedgeRoundRectCallout">
            <a:avLst>
              <a:gd name="adj1" fmla="val -81005"/>
              <a:gd name="adj2" fmla="val 53602"/>
              <a:gd name="adj3" fmla="val 16667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smtClean="0">
                <a:latin typeface="Cambria" pitchFamily="18" charset="0"/>
                <a:ea typeface="Cambria" pitchFamily="18" charset="0"/>
              </a:rPr>
              <a:t>El lenguaje algebraico nos sirve para </a:t>
            </a:r>
            <a:r>
              <a:rPr lang="es-MX" b="1" dirty="0" smtClean="0">
                <a:latin typeface="Cambria" pitchFamily="18" charset="0"/>
                <a:ea typeface="Cambria" pitchFamily="18" charset="0"/>
              </a:rPr>
              <a:t>EXPRESAR</a:t>
            </a:r>
            <a:r>
              <a:rPr lang="es-MX" dirty="0" smtClean="0">
                <a:latin typeface="Cambria" pitchFamily="18" charset="0"/>
                <a:ea typeface="Cambria" pitchFamily="18" charset="0"/>
              </a:rPr>
              <a:t> de manera matemática, diferentes situaciones o “problemas” de la vida diaria.</a:t>
            </a:r>
            <a:endParaRPr lang="es-MX" dirty="0" smtClean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7 Abrir llave"/>
          <p:cNvSpPr/>
          <p:nvPr/>
        </p:nvSpPr>
        <p:spPr>
          <a:xfrm rot="16200000">
            <a:off x="1321571" y="2107398"/>
            <a:ext cx="214314" cy="1857388"/>
          </a:xfrm>
          <a:prstGeom prst="leftBrace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8 Abrir llave"/>
          <p:cNvSpPr/>
          <p:nvPr/>
        </p:nvSpPr>
        <p:spPr>
          <a:xfrm rot="16200000">
            <a:off x="2928927" y="2357431"/>
            <a:ext cx="214314" cy="1357321"/>
          </a:xfrm>
          <a:prstGeom prst="leftBrace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9 Abrir llave"/>
          <p:cNvSpPr/>
          <p:nvPr/>
        </p:nvSpPr>
        <p:spPr>
          <a:xfrm rot="16200000">
            <a:off x="4750595" y="1964521"/>
            <a:ext cx="214314" cy="2143140"/>
          </a:xfrm>
          <a:prstGeom prst="leftBrac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1" name="10 Abrir llave"/>
          <p:cNvSpPr/>
          <p:nvPr/>
        </p:nvSpPr>
        <p:spPr>
          <a:xfrm rot="16200000">
            <a:off x="6572264" y="2428869"/>
            <a:ext cx="214314" cy="1214446"/>
          </a:xfrm>
          <a:prstGeom prst="leftBrac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11 Abrir llave"/>
          <p:cNvSpPr/>
          <p:nvPr/>
        </p:nvSpPr>
        <p:spPr>
          <a:xfrm rot="16200000">
            <a:off x="7715272" y="2571744"/>
            <a:ext cx="214314" cy="928694"/>
          </a:xfrm>
          <a:prstGeom prst="leftBrac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" name="12 Abrir llave"/>
          <p:cNvSpPr/>
          <p:nvPr/>
        </p:nvSpPr>
        <p:spPr>
          <a:xfrm rot="16200000">
            <a:off x="1821637" y="2750339"/>
            <a:ext cx="214314" cy="3429024"/>
          </a:xfrm>
          <a:prstGeom prst="leftBrace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4" name="13 Abrir llave"/>
          <p:cNvSpPr/>
          <p:nvPr/>
        </p:nvSpPr>
        <p:spPr>
          <a:xfrm rot="16200000">
            <a:off x="7893867" y="3964785"/>
            <a:ext cx="214314" cy="1000132"/>
          </a:xfrm>
          <a:prstGeom prst="leftBrace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5" name="14 Abrir llave"/>
          <p:cNvSpPr/>
          <p:nvPr/>
        </p:nvSpPr>
        <p:spPr>
          <a:xfrm rot="16200000">
            <a:off x="5464975" y="2607464"/>
            <a:ext cx="214314" cy="3714776"/>
          </a:xfrm>
          <a:prstGeom prst="leftBrace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6" name="15 Abrir llave"/>
          <p:cNvSpPr/>
          <p:nvPr/>
        </p:nvSpPr>
        <p:spPr>
          <a:xfrm rot="16200000">
            <a:off x="4750595" y="2035959"/>
            <a:ext cx="214314" cy="6858048"/>
          </a:xfrm>
          <a:prstGeom prst="leftBrac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En el cuaderno de ejercicios, resuelve los ejercicios 1, 2 y 3 de la página 56.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Actividad 2: 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7786710" y="0"/>
            <a:ext cx="1160895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MX" dirty="0" smtClean="0"/>
              <a:t>SESIÓN </a:t>
            </a:r>
            <a:r>
              <a:rPr lang="es-MX" dirty="0" smtClean="0"/>
              <a:t>2</a:t>
            </a:r>
            <a:endParaRPr lang="es-ES" dirty="0"/>
          </a:p>
        </p:txBody>
      </p:sp>
      <p:sp>
        <p:nvSpPr>
          <p:cNvPr id="6" name="5 Rectángulo redondeado"/>
          <p:cNvSpPr/>
          <p:nvPr/>
        </p:nvSpPr>
        <p:spPr>
          <a:xfrm>
            <a:off x="-32" y="6286544"/>
            <a:ext cx="3143272" cy="571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dirty="0" smtClean="0"/>
              <a:t>Enviar  esta actividad al correo</a:t>
            </a:r>
            <a:endParaRPr lang="es-ES" sz="1200" dirty="0"/>
          </a:p>
        </p:txBody>
      </p:sp>
      <p:pic>
        <p:nvPicPr>
          <p:cNvPr id="7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2" cstate="print"/>
          <a:srcRect l="11628" t="7693" r="12790" b="3845"/>
          <a:stretch>
            <a:fillRect/>
          </a:stretch>
        </p:blipFill>
        <p:spPr bwMode="auto">
          <a:xfrm>
            <a:off x="2428860" y="6357982"/>
            <a:ext cx="543550" cy="480833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26789" t="15874" r="41957" b="12688"/>
          <a:stretch>
            <a:fillRect/>
          </a:stretch>
        </p:blipFill>
        <p:spPr bwMode="auto">
          <a:xfrm>
            <a:off x="2571736" y="2428868"/>
            <a:ext cx="2800000" cy="36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8 Flecha derecha"/>
          <p:cNvSpPr/>
          <p:nvPr/>
        </p:nvSpPr>
        <p:spPr>
          <a:xfrm>
            <a:off x="1428728" y="4000504"/>
            <a:ext cx="1000132" cy="50006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Flecha derecha"/>
          <p:cNvSpPr/>
          <p:nvPr/>
        </p:nvSpPr>
        <p:spPr>
          <a:xfrm>
            <a:off x="1428728" y="5000636"/>
            <a:ext cx="1000132" cy="50006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Flecha derecha"/>
          <p:cNvSpPr/>
          <p:nvPr/>
        </p:nvSpPr>
        <p:spPr>
          <a:xfrm>
            <a:off x="1428728" y="3071810"/>
            <a:ext cx="1000132" cy="50006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Pentágono"/>
          <p:cNvSpPr/>
          <p:nvPr/>
        </p:nvSpPr>
        <p:spPr>
          <a:xfrm flipH="1">
            <a:off x="5857884" y="3214686"/>
            <a:ext cx="3000396" cy="2214578"/>
          </a:xfrm>
          <a:prstGeom prst="homePlat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Puedes resolver en el mismo cuaderno de ejercicios.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1428736"/>
            <a:ext cx="8786874" cy="4167198"/>
          </a:xfrm>
        </p:spPr>
        <p:txBody>
          <a:bodyPr>
            <a:normAutofit/>
          </a:bodyPr>
          <a:lstStyle/>
          <a:p>
            <a:r>
              <a:rPr lang="es-MX" sz="2400" dirty="0" smtClean="0"/>
              <a:t>Ejemplo:</a:t>
            </a:r>
          </a:p>
          <a:p>
            <a:r>
              <a:rPr lang="es-MX" sz="2000" dirty="0" smtClean="0"/>
              <a:t>El triple de un número disminuido  en cuatro equivale a once.</a:t>
            </a:r>
          </a:p>
          <a:p>
            <a:pPr>
              <a:buNone/>
            </a:pPr>
            <a:r>
              <a:rPr lang="es-MX" sz="2000" dirty="0" smtClean="0"/>
              <a:t>		</a:t>
            </a:r>
            <a:r>
              <a:rPr lang="es-MX" sz="2000" dirty="0" smtClean="0"/>
              <a:t> </a:t>
            </a:r>
            <a:r>
              <a:rPr lang="es-MX" sz="2000" dirty="0" smtClean="0"/>
              <a:t>    </a:t>
            </a:r>
            <a:r>
              <a:rPr lang="es-MX" sz="3200" dirty="0" smtClean="0"/>
              <a:t>3X               –          4          =       11</a:t>
            </a:r>
          </a:p>
          <a:p>
            <a:pPr>
              <a:buNone/>
            </a:pPr>
            <a:endParaRPr lang="es-ES" sz="2000" dirty="0"/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4 CuadroTexto"/>
          <p:cNvSpPr txBox="1"/>
          <p:nvPr/>
        </p:nvSpPr>
        <p:spPr>
          <a:xfrm>
            <a:off x="7786710" y="0"/>
            <a:ext cx="1154483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MX" dirty="0" smtClean="0"/>
              <a:t>SESIÓN </a:t>
            </a:r>
            <a:r>
              <a:rPr lang="es-MX" dirty="0" smtClean="0"/>
              <a:t>3</a:t>
            </a:r>
            <a:endParaRPr lang="es-ES" dirty="0"/>
          </a:p>
        </p:txBody>
      </p:sp>
      <p:sp>
        <p:nvSpPr>
          <p:cNvPr id="7" name="6 Llamada rectangular redondeada"/>
          <p:cNvSpPr/>
          <p:nvPr/>
        </p:nvSpPr>
        <p:spPr>
          <a:xfrm>
            <a:off x="71406" y="71414"/>
            <a:ext cx="3214710" cy="714380"/>
          </a:xfrm>
          <a:prstGeom prst="wedgeRoundRectCallout">
            <a:avLst>
              <a:gd name="adj1" fmla="val 80332"/>
              <a:gd name="adj2" fmla="val 25067"/>
              <a:gd name="adj3" fmla="val 16667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/>
              <a:t>Recuerda que:</a:t>
            </a:r>
            <a:endParaRPr lang="es-ES" sz="3600" dirty="0"/>
          </a:p>
        </p:txBody>
      </p:sp>
      <p:sp>
        <p:nvSpPr>
          <p:cNvPr id="8" name="7 Llamada rectangular"/>
          <p:cNvSpPr/>
          <p:nvPr/>
        </p:nvSpPr>
        <p:spPr>
          <a:xfrm>
            <a:off x="4286248" y="428604"/>
            <a:ext cx="4572032" cy="1428760"/>
          </a:xfrm>
          <a:prstGeom prst="wedgeRectCallout">
            <a:avLst>
              <a:gd name="adj1" fmla="val -100287"/>
              <a:gd name="adj2" fmla="val 3338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000" dirty="0" smtClean="0"/>
              <a:t>Una </a:t>
            </a:r>
            <a:r>
              <a:rPr lang="es-MX" sz="2000" dirty="0" smtClean="0">
                <a:solidFill>
                  <a:srgbClr val="FFC000"/>
                </a:solidFill>
              </a:rPr>
              <a:t>ecuación es una igualdad </a:t>
            </a:r>
            <a:r>
              <a:rPr lang="es-MX" sz="2000" dirty="0" smtClean="0"/>
              <a:t>entre dos expresiones algebraicas, en las que hay uno o más valores desconocidos, representados por una letra (incógnita)</a:t>
            </a:r>
          </a:p>
        </p:txBody>
      </p:sp>
      <p:sp>
        <p:nvSpPr>
          <p:cNvPr id="9" name="8 Abrir llave"/>
          <p:cNvSpPr/>
          <p:nvPr/>
        </p:nvSpPr>
        <p:spPr>
          <a:xfrm rot="16200000">
            <a:off x="1643045" y="928670"/>
            <a:ext cx="214314" cy="2500330"/>
          </a:xfrm>
          <a:prstGeom prst="leftBrace">
            <a:avLst/>
          </a:prstGeom>
          <a:noFill/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9 Abrir llave"/>
          <p:cNvSpPr/>
          <p:nvPr/>
        </p:nvSpPr>
        <p:spPr>
          <a:xfrm rot="16200000">
            <a:off x="3536150" y="1535894"/>
            <a:ext cx="214314" cy="1285883"/>
          </a:xfrm>
          <a:prstGeom prst="leftBrace">
            <a:avLst/>
          </a:prstGeom>
          <a:noFill/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rgbClr val="FFC000"/>
              </a:solidFill>
            </a:endParaRPr>
          </a:p>
        </p:txBody>
      </p:sp>
      <p:sp>
        <p:nvSpPr>
          <p:cNvPr id="11" name="10 Abrir llave"/>
          <p:cNvSpPr/>
          <p:nvPr/>
        </p:nvSpPr>
        <p:spPr>
          <a:xfrm rot="16200000">
            <a:off x="4822035" y="1607331"/>
            <a:ext cx="214314" cy="1143009"/>
          </a:xfrm>
          <a:prstGeom prst="leftBrace">
            <a:avLst/>
          </a:prstGeom>
          <a:noFill/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2" name="11 Abrir llave"/>
          <p:cNvSpPr/>
          <p:nvPr/>
        </p:nvSpPr>
        <p:spPr>
          <a:xfrm rot="16200000">
            <a:off x="5965043" y="1607331"/>
            <a:ext cx="214314" cy="1143009"/>
          </a:xfrm>
          <a:prstGeom prst="leftBrace">
            <a:avLst/>
          </a:prstGeom>
          <a:noFill/>
          <a:ln w="28575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3" name="12 Abrir llave"/>
          <p:cNvSpPr/>
          <p:nvPr/>
        </p:nvSpPr>
        <p:spPr>
          <a:xfrm rot="16200000">
            <a:off x="6822297" y="1893084"/>
            <a:ext cx="214314" cy="571504"/>
          </a:xfrm>
          <a:prstGeom prst="leftBrace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714348" y="2928934"/>
          <a:ext cx="8001056" cy="332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3140"/>
                <a:gridCol w="5857916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Pasos a seguir</a:t>
                      </a:r>
                      <a:endParaRPr lang="es-E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3X – 4 = 11   </a:t>
                      </a:r>
                      <a:r>
                        <a:rPr lang="es-MX" sz="1600" dirty="0" smtClean="0">
                          <a:solidFill>
                            <a:srgbClr val="FF0000"/>
                          </a:solidFill>
                        </a:rPr>
                        <a:t>/+4</a:t>
                      </a:r>
                    </a:p>
                    <a:p>
                      <a:endParaRPr lang="es-MX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s-MX" sz="1600" dirty="0" smtClean="0">
                          <a:solidFill>
                            <a:schemeClr val="bg1"/>
                          </a:solidFill>
                        </a:rPr>
                        <a:t>3x – 4 </a:t>
                      </a:r>
                      <a:r>
                        <a:rPr lang="es-MX" sz="1600" dirty="0" smtClean="0">
                          <a:solidFill>
                            <a:srgbClr val="FF0000"/>
                          </a:solidFill>
                        </a:rPr>
                        <a:t>+ 4</a:t>
                      </a:r>
                      <a:r>
                        <a:rPr lang="es-MX" sz="1600" dirty="0" smtClean="0">
                          <a:solidFill>
                            <a:schemeClr val="bg1"/>
                          </a:solidFill>
                        </a:rPr>
                        <a:t> = 11 </a:t>
                      </a:r>
                      <a:r>
                        <a:rPr lang="es-MX" sz="1600" dirty="0" smtClean="0">
                          <a:solidFill>
                            <a:srgbClr val="FF0000"/>
                          </a:solidFill>
                        </a:rPr>
                        <a:t>+ 4</a:t>
                      </a:r>
                      <a:endParaRPr lang="es-E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s-MX" sz="1600" dirty="0" smtClean="0"/>
                        <a:t>Despejamos la X</a:t>
                      </a:r>
                    </a:p>
                    <a:p>
                      <a:endParaRPr lang="es-MX" sz="1600" dirty="0" smtClean="0"/>
                    </a:p>
                    <a:p>
                      <a:r>
                        <a:rPr lang="es-MX" sz="1600" dirty="0" smtClean="0"/>
                        <a:t>Para eso debemos sumar 4.</a:t>
                      </a:r>
                    </a:p>
                    <a:p>
                      <a:r>
                        <a:rPr lang="es-MX" sz="1600" smtClean="0"/>
                        <a:t>O</a:t>
                      </a:r>
                      <a:r>
                        <a:rPr lang="es-MX" sz="1600" baseline="0" smtClean="0"/>
                        <a:t> </a:t>
                      </a:r>
                      <a:r>
                        <a:rPr lang="es-MX" sz="1600" smtClean="0"/>
                        <a:t> </a:t>
                      </a:r>
                      <a:r>
                        <a:rPr lang="es-MX" sz="1600" dirty="0" smtClean="0"/>
                        <a:t>el 4 que está restando, pasa sumando al otro</a:t>
                      </a:r>
                      <a:r>
                        <a:rPr lang="es-MX" sz="1600" baseline="0" dirty="0" smtClean="0"/>
                        <a:t> lado del signo igual</a:t>
                      </a:r>
                      <a:endParaRPr lang="es-E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3X – 4 = 11 </a:t>
                      </a:r>
                    </a:p>
                    <a:p>
                      <a:endParaRPr lang="es-MX" sz="1600" dirty="0" smtClean="0"/>
                    </a:p>
                    <a:p>
                      <a:r>
                        <a:rPr lang="es-MX" sz="1600" dirty="0" smtClean="0"/>
                        <a:t>3X      = 11 +4</a:t>
                      </a:r>
                      <a:endParaRPr lang="es-E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3X       = 15   </a:t>
                      </a:r>
                      <a:r>
                        <a:rPr lang="es-MX" sz="1600" dirty="0" smtClean="0">
                          <a:solidFill>
                            <a:srgbClr val="FF0000"/>
                          </a:solidFill>
                        </a:rPr>
                        <a:t>/:3</a:t>
                      </a:r>
                    </a:p>
                    <a:p>
                      <a:endParaRPr lang="es-MX" sz="160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s-MX" sz="1600" u="sng" dirty="0" smtClean="0">
                          <a:solidFill>
                            <a:schemeClr val="bg1"/>
                          </a:solidFill>
                        </a:rPr>
                        <a:t>  3X</a:t>
                      </a:r>
                      <a:r>
                        <a:rPr lang="es-MX" sz="1600" dirty="0" smtClean="0">
                          <a:solidFill>
                            <a:schemeClr val="bg1"/>
                          </a:solidFill>
                        </a:rPr>
                        <a:t>     = </a:t>
                      </a:r>
                      <a:r>
                        <a:rPr lang="es-MX" sz="1600" u="sng" dirty="0" smtClean="0">
                          <a:solidFill>
                            <a:schemeClr val="bg1"/>
                          </a:solidFill>
                        </a:rPr>
                        <a:t>15</a:t>
                      </a:r>
                    </a:p>
                    <a:p>
                      <a:r>
                        <a:rPr lang="es-MX" sz="1600" dirty="0" smtClean="0">
                          <a:solidFill>
                            <a:srgbClr val="FF0000"/>
                          </a:solidFill>
                        </a:rPr>
                        <a:t>   3          3 </a:t>
                      </a:r>
                    </a:p>
                    <a:p>
                      <a:r>
                        <a:rPr lang="es-MX" sz="1600" dirty="0" smtClean="0">
                          <a:solidFill>
                            <a:schemeClr val="bg1"/>
                          </a:solidFill>
                        </a:rPr>
                        <a:t>  X       = 5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600" dirty="0" smtClean="0"/>
                        <a:t>Ahora nos queda dejar la incógnita sola, para ello debemos mover</a:t>
                      </a:r>
                      <a:r>
                        <a:rPr lang="es-MX" sz="1600" baseline="0" dirty="0" smtClean="0"/>
                        <a:t> el 3 que al estar multiplicando, pasa al otro lado del signo igual haciendo la operación contraria, dividiendo.</a:t>
                      </a:r>
                    </a:p>
                    <a:p>
                      <a:endParaRPr lang="es-MX" sz="1600" baseline="0" dirty="0" smtClean="0"/>
                    </a:p>
                    <a:p>
                      <a:r>
                        <a:rPr lang="es-MX" sz="1600" baseline="0" dirty="0" smtClean="0"/>
                        <a:t>Finalmente, obtenemos el valor de la incógnita</a:t>
                      </a:r>
                      <a:endParaRPr lang="es-E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14 Elipse"/>
          <p:cNvSpPr/>
          <p:nvPr/>
        </p:nvSpPr>
        <p:spPr>
          <a:xfrm>
            <a:off x="1000100" y="4143380"/>
            <a:ext cx="357190" cy="357190"/>
          </a:xfrm>
          <a:prstGeom prst="ellipse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Flecha curvada hacia la izquierda"/>
          <p:cNvSpPr/>
          <p:nvPr/>
        </p:nvSpPr>
        <p:spPr>
          <a:xfrm rot="19084430">
            <a:off x="1583562" y="4004017"/>
            <a:ext cx="328602" cy="1017011"/>
          </a:xfrm>
          <a:prstGeom prst="curvedLeftArrow">
            <a:avLst/>
          </a:prstGeom>
          <a:ln w="12700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72000"/>
          </a:xfrm>
        </p:spPr>
        <p:txBody>
          <a:bodyPr/>
          <a:lstStyle/>
          <a:p>
            <a:r>
              <a:rPr lang="es-MX" dirty="0" smtClean="0"/>
              <a:t>Resuelve los ejercicios de la página 60 del cuaderno de ejercicios.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2022"/>
          </a:xfrm>
        </p:spPr>
        <p:txBody>
          <a:bodyPr/>
          <a:lstStyle/>
          <a:p>
            <a:r>
              <a:rPr lang="es-MX" dirty="0" smtClean="0"/>
              <a:t>Actividad 3: </a:t>
            </a:r>
            <a:endParaRPr lang="es-ES" dirty="0"/>
          </a:p>
        </p:txBody>
      </p:sp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4 CuadroTexto"/>
          <p:cNvSpPr txBox="1"/>
          <p:nvPr/>
        </p:nvSpPr>
        <p:spPr>
          <a:xfrm>
            <a:off x="7786710" y="0"/>
            <a:ext cx="1154483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MX" dirty="0" smtClean="0"/>
              <a:t>SESIÓN </a:t>
            </a:r>
            <a:r>
              <a:rPr lang="es-MX" dirty="0" smtClean="0"/>
              <a:t>3</a:t>
            </a:r>
            <a:endParaRPr lang="es-E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 l="26789" t="17859" r="43073" b="8719"/>
          <a:stretch>
            <a:fillRect/>
          </a:stretch>
        </p:blipFill>
        <p:spPr bwMode="auto">
          <a:xfrm>
            <a:off x="2928926" y="2285992"/>
            <a:ext cx="2627027" cy="36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Flecha derecha"/>
          <p:cNvSpPr/>
          <p:nvPr/>
        </p:nvSpPr>
        <p:spPr>
          <a:xfrm>
            <a:off x="1571604" y="4214818"/>
            <a:ext cx="1000132" cy="50006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Flecha derecha"/>
          <p:cNvSpPr/>
          <p:nvPr/>
        </p:nvSpPr>
        <p:spPr>
          <a:xfrm>
            <a:off x="1500166" y="2928934"/>
            <a:ext cx="1000132" cy="50006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Pentágono"/>
          <p:cNvSpPr/>
          <p:nvPr/>
        </p:nvSpPr>
        <p:spPr>
          <a:xfrm flipH="1">
            <a:off x="5857884" y="3000372"/>
            <a:ext cx="3000396" cy="2214578"/>
          </a:xfrm>
          <a:prstGeom prst="homePlat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dirty="0" smtClean="0"/>
              <a:t>Puedes resolver en el mismo cuaderno de ejercicios.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3° Básico | Lenguaje y Comunicació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6246000"/>
            <a:ext cx="1928794" cy="612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4 CuadroTexto"/>
          <p:cNvSpPr txBox="1"/>
          <p:nvPr/>
        </p:nvSpPr>
        <p:spPr>
          <a:xfrm>
            <a:off x="7786710" y="0"/>
            <a:ext cx="1332000" cy="3960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MX" dirty="0" smtClean="0"/>
              <a:t>SESIÓN 1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928662" y="1873457"/>
            <a:ext cx="7429552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 smtClean="0"/>
              <a:t>Envía la fotografía de las actividades con este símbolo al correo correspondiente.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sz="2400" b="1" dirty="0" smtClean="0">
                <a:solidFill>
                  <a:srgbClr val="FFC000"/>
                </a:solidFill>
              </a:rPr>
              <a:t>6°A</a:t>
            </a:r>
            <a:r>
              <a:rPr lang="es-MX" sz="2400" b="1" dirty="0" smtClean="0">
                <a:solidFill>
                  <a:srgbClr val="FFC000"/>
                </a:solidFill>
                <a:sym typeface="Wingdings" pitchFamily="2" charset="2"/>
              </a:rPr>
              <a:t> </a:t>
            </a:r>
            <a:r>
              <a:rPr lang="es-MX" sz="2400" b="1" dirty="0" smtClean="0">
                <a:solidFill>
                  <a:srgbClr val="FFC000"/>
                </a:solidFill>
                <a:sym typeface="Wingdings" pitchFamily="2" charset="2"/>
                <a:hlinkClick r:id="rId3"/>
              </a:rPr>
              <a:t>lorena.ureta@laprovidenciarecoleta.cl</a:t>
            </a:r>
            <a:endParaRPr lang="es-MX" sz="2400" b="1" dirty="0" smtClean="0">
              <a:solidFill>
                <a:srgbClr val="FFC000"/>
              </a:solidFill>
              <a:sym typeface="Wingdings" pitchFamily="2" charset="2"/>
            </a:endParaRPr>
          </a:p>
          <a:p>
            <a:r>
              <a:rPr lang="es-MX" sz="2400" b="1" dirty="0" smtClean="0">
                <a:solidFill>
                  <a:srgbClr val="FFC000"/>
                </a:solidFill>
                <a:sym typeface="Wingdings" pitchFamily="2" charset="2"/>
              </a:rPr>
              <a:t>6°B  </a:t>
            </a:r>
            <a:r>
              <a:rPr lang="es-MX" sz="2400" b="1" dirty="0" smtClean="0">
                <a:solidFill>
                  <a:srgbClr val="FFC000"/>
                </a:solidFill>
                <a:sym typeface="Wingdings" pitchFamily="2" charset="2"/>
                <a:hlinkClick r:id="rId4"/>
              </a:rPr>
              <a:t>hernan.martinez@laprovidenciarecoleta.cl</a:t>
            </a:r>
            <a:endParaRPr lang="es-MX" b="1" dirty="0" smtClean="0">
              <a:solidFill>
                <a:srgbClr val="FFC000"/>
              </a:solidFill>
              <a:sym typeface="Wingdings" pitchFamily="2" charset="2"/>
            </a:endParaRPr>
          </a:p>
          <a:p>
            <a:endParaRPr lang="es-ES" dirty="0"/>
          </a:p>
        </p:txBody>
      </p:sp>
      <p:sp>
        <p:nvSpPr>
          <p:cNvPr id="7" name="6 Rectángulo redondeado"/>
          <p:cNvSpPr/>
          <p:nvPr/>
        </p:nvSpPr>
        <p:spPr>
          <a:xfrm>
            <a:off x="2571736" y="2645672"/>
            <a:ext cx="3143272" cy="56901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200" dirty="0" smtClean="0"/>
              <a:t>Enviar  esta actividad al correo</a:t>
            </a:r>
            <a:endParaRPr lang="es-ES" sz="1200" dirty="0"/>
          </a:p>
        </p:txBody>
      </p:sp>
      <p:pic>
        <p:nvPicPr>
          <p:cNvPr id="8" name="Picture 2" descr="https://o.remove.bg/downloads/1dc23a45-34d5-412d-81eb-396f56f9ea08/descarga-removebg-preview.png"/>
          <p:cNvPicPr>
            <a:picLocks noChangeAspect="1" noChangeArrowheads="1"/>
          </p:cNvPicPr>
          <p:nvPr/>
        </p:nvPicPr>
        <p:blipFill>
          <a:blip r:embed="rId5" cstate="print"/>
          <a:srcRect l="11628" t="7693" r="12790" b="3845"/>
          <a:stretch>
            <a:fillRect/>
          </a:stretch>
        </p:blipFill>
        <p:spPr bwMode="auto">
          <a:xfrm>
            <a:off x="5000628" y="2717110"/>
            <a:ext cx="543550" cy="480833"/>
          </a:xfrm>
          <a:prstGeom prst="rect">
            <a:avLst/>
          </a:prstGeom>
          <a:noFill/>
        </p:spPr>
      </p:pic>
      <p:pic>
        <p:nvPicPr>
          <p:cNvPr id="9" name="8 Imagen" descr="https://o.remove.bg/downloads/c9d90c49-2740-4b33-85e0-2ec2bfc1ba83/EMOJI_SACANDO_FOTO-removebg-preview.pn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 rot="19503752">
            <a:off x="159050" y="328836"/>
            <a:ext cx="1643074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9 Imagen" descr="https://o.remove.bg/downloads/95cd4977-4fc6-4cfe-8679-67a9cb93c7d5/EMOJI_CELULAR-removebg-preview.png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 rot="562061">
            <a:off x="7039067" y="4410895"/>
            <a:ext cx="1826927" cy="181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381</TotalTime>
  <Words>583</Words>
  <Application>Microsoft Office PowerPoint</Application>
  <PresentationFormat>Presentación en pantalla (4:3)</PresentationFormat>
  <Paragraphs>123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Papel</vt:lpstr>
      <vt:lpstr>Razones y ecuaciones</vt:lpstr>
      <vt:lpstr>Diapositiva 2</vt:lpstr>
      <vt:lpstr>Trabajemos con las razones</vt:lpstr>
      <vt:lpstr>Actividad 1:</vt:lpstr>
      <vt:lpstr>Diapositiva 5</vt:lpstr>
      <vt:lpstr>Actividad 2: </vt:lpstr>
      <vt:lpstr>Diapositiva 7</vt:lpstr>
      <vt:lpstr>Actividad 3: </vt:lpstr>
      <vt:lpstr>Diapositiva 9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Razones y ecuaciones</dc:title>
  <dc:creator>MEDIACION ESCOLAR</dc:creator>
  <cp:lastModifiedBy>MEDIACION ESCOLAR</cp:lastModifiedBy>
  <cp:revision>40</cp:revision>
  <dcterms:created xsi:type="dcterms:W3CDTF">2020-09-24T15:58:10Z</dcterms:created>
  <dcterms:modified xsi:type="dcterms:W3CDTF">2020-09-24T22:40:05Z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863005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