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A891E1-1BC2-4A44-899A-1702531472BA}" type="datetimeFigureOut">
              <a:rPr lang="es-ES" smtClean="0"/>
              <a:pPr/>
              <a:t>20/09/2020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751F3F-B549-4657-93F5-978C5F903EE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orena.ureta@laprovidenciarecoleta.c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rvmZjAGW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428604"/>
            <a:ext cx="7406640" cy="190081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AMPLIFICACIÓN Y SIMPLIFICACIÓN DE FRACCIONES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2257978"/>
            <a:ext cx="7406640" cy="1316672"/>
          </a:xfrm>
        </p:spPr>
        <p:txBody>
          <a:bodyPr>
            <a:normAutofit/>
          </a:bodyPr>
          <a:lstStyle/>
          <a:p>
            <a:r>
              <a:rPr lang="es-MX" dirty="0" smtClean="0"/>
              <a:t>Objetivo: Amplificar o simplificar una fracción para hallar fracciones equivalentes.</a:t>
            </a:r>
            <a:endParaRPr lang="es-ES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Pin de Analia Guarnieri en MATHS | Matematicas, Fracciones, Materiales  didacti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957" y="3357562"/>
            <a:ext cx="411429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20092" t="17198" r="34515" b="16656"/>
          <a:stretch>
            <a:fillRect/>
          </a:stretch>
        </p:blipFill>
        <p:spPr bwMode="auto">
          <a:xfrm>
            <a:off x="2285984" y="1714488"/>
            <a:ext cx="5490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-24"/>
            <a:ext cx="7498080" cy="1143000"/>
          </a:xfrm>
        </p:spPr>
        <p:txBody>
          <a:bodyPr/>
          <a:lstStyle/>
          <a:p>
            <a:r>
              <a:rPr lang="es-MX" dirty="0" smtClean="0"/>
              <a:t>Actividad 3: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928670"/>
            <a:ext cx="7712394" cy="105250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Resuelve SÓLO los ejercicios 6, 7 y 8 del cuaderno de ejercicios.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024815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3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7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exto"/>
          <p:cNvSpPr txBox="1">
            <a:spLocks/>
          </p:cNvSpPr>
          <p:nvPr/>
        </p:nvSpPr>
        <p:spPr>
          <a:xfrm>
            <a:off x="1214414" y="1428736"/>
            <a:ext cx="7123113" cy="442915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Envía al correo </a:t>
            </a:r>
            <a:r>
              <a:rPr lang="es-MX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hlinkClick r:id="rId2"/>
              </a:rPr>
              <a:t>lorena.ureta@laprovidenciarecoleta.cl</a:t>
            </a:r>
            <a:r>
              <a:rPr lang="es-E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sólo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actividades que tienen esta imagen.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MX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MX" sz="3200" dirty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Todas las dudas las puedes escribir por correo o al 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+56937718271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en la 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videollamada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el día Lunes 21de Septiembre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5°B 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12:00 horas (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Meet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5°A  16:00 horas (</a:t>
            </a:r>
            <a:r>
              <a:rPr kumimoji="0" lang="es-MX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Meet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  <a:r>
              <a:rPr kumimoji="0" lang="es-MX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071802" y="2571768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7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5214942" y="2643206"/>
            <a:ext cx="543550" cy="480833"/>
          </a:xfrm>
          <a:prstGeom prst="rect">
            <a:avLst/>
          </a:prstGeom>
          <a:noFill/>
        </p:spPr>
      </p:pic>
      <p:pic>
        <p:nvPicPr>
          <p:cNvPr id="8" name="7 Imagen" descr="https://o.remove.bg/downloads/c9d90c49-2740-4b33-85e0-2ec2bfc1ba83/EMOJI_SACANDO_FOTO-removebg-preview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270754">
            <a:off x="6715140" y="214290"/>
            <a:ext cx="16430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s://o.remove.bg/downloads/95cd4977-4fc6-4cfe-8679-67a9cb93c7d5/EMOJI_CELULAR-removebg-preview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00570"/>
            <a:ext cx="18902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</a:t>
            </a:r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AMPLIFICAR</a:t>
            </a:r>
            <a:r>
              <a:rPr lang="es-MX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81398"/>
          </a:xfrm>
        </p:spPr>
        <p:txBody>
          <a:bodyPr/>
          <a:lstStyle/>
          <a:p>
            <a:r>
              <a:rPr lang="es-MX" dirty="0" smtClean="0"/>
              <a:t>Amplificar consiste en </a:t>
            </a:r>
            <a:r>
              <a:rPr lang="es-MX" b="1" u="sng" dirty="0" smtClean="0">
                <a:solidFill>
                  <a:srgbClr val="FF0000"/>
                </a:solidFill>
              </a:rPr>
              <a:t>multiplicar</a:t>
            </a:r>
            <a:r>
              <a:rPr lang="es-MX" dirty="0" smtClean="0"/>
              <a:t> el </a:t>
            </a:r>
            <a:r>
              <a:rPr lang="es-MX" b="1" dirty="0" smtClean="0"/>
              <a:t>numerador</a:t>
            </a:r>
            <a:r>
              <a:rPr lang="es-MX" dirty="0" smtClean="0"/>
              <a:t> y </a:t>
            </a:r>
            <a:r>
              <a:rPr lang="es-MX" b="1" dirty="0" smtClean="0"/>
              <a:t>denominador</a:t>
            </a:r>
            <a:r>
              <a:rPr lang="es-MX" dirty="0" smtClean="0"/>
              <a:t> de una fracción </a:t>
            </a:r>
            <a:r>
              <a:rPr lang="es-MX" b="1" u="sng" dirty="0" smtClean="0">
                <a:solidFill>
                  <a:srgbClr val="FF0000"/>
                </a:solidFill>
              </a:rPr>
              <a:t>por un mismo número </a:t>
            </a:r>
            <a:r>
              <a:rPr lang="es-MX" dirty="0" smtClean="0"/>
              <a:t>distinto de cero.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ES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588008" y="5072074"/>
            <a:ext cx="7498080" cy="1185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amplificación nos puede servir para encontrar fracciones equivalentes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4" name="Picture 4" descr="Sueña sin miedo, vive sin límites!...TICPRIMARIA 2015: A fraccionar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4543251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4286280" cy="114300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MX" sz="2200" dirty="0" smtClean="0"/>
              <a:t>Observemos la representación gráfica de las siguientes fracciones:</a:t>
            </a:r>
            <a:endParaRPr lang="es-ES" sz="22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>
            <a:off x="4857752" y="1658818"/>
            <a:ext cx="4000528" cy="142876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MX" sz="2200" dirty="0" smtClean="0"/>
              <a:t>Las fracciones equivalentes anteriores, también las podemos obtener </a:t>
            </a:r>
            <a:r>
              <a:rPr lang="es-MX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amplificando</a:t>
            </a:r>
            <a:r>
              <a:rPr lang="es-MX" sz="2200" dirty="0" smtClean="0"/>
              <a:t>, de la siguiente manera:</a:t>
            </a:r>
            <a:endParaRPr lang="es-ES" sz="2200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1207038" y="142852"/>
            <a:ext cx="6151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Veamos un ejemplo 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6 Marcador de texto"/>
          <p:cNvSpPr txBox="1">
            <a:spLocks/>
          </p:cNvSpPr>
          <p:nvPr/>
        </p:nvSpPr>
        <p:spPr>
          <a:xfrm>
            <a:off x="214282" y="4429132"/>
            <a:ext cx="4286280" cy="1857388"/>
          </a:xfrm>
          <a:prstGeom prst="rect">
            <a:avLst/>
          </a:prstGeom>
          <a:noFill/>
          <a:ln w="10795">
            <a:noFill/>
            <a:miter lim="800000"/>
          </a:ln>
        </p:spPr>
        <p:txBody>
          <a:bodyPr anchor="ctr">
            <a:no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Podemos ver que todas las fracciones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distintas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MX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 representan la misma cantidad, por lo tanto</a:t>
            </a:r>
            <a:r>
              <a:rPr kumimoji="0" lang="es-MX" sz="22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 </a:t>
            </a:r>
            <a:r>
              <a:rPr kumimoji="0" lang="es-MX" sz="2200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fracciones equivalentes.</a:t>
            </a:r>
            <a:endParaRPr kumimoji="0" lang="es-ES" sz="22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24557" t="32072" r="60374" b="53367"/>
          <a:stretch>
            <a:fillRect/>
          </a:stretch>
        </p:blipFill>
        <p:spPr bwMode="auto">
          <a:xfrm>
            <a:off x="214282" y="2143116"/>
            <a:ext cx="430527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35719" t="52369" r="52003" b="34516"/>
          <a:stretch>
            <a:fillRect/>
          </a:stretch>
        </p:blipFill>
        <p:spPr bwMode="auto">
          <a:xfrm>
            <a:off x="4857752" y="3087578"/>
            <a:ext cx="4016547" cy="24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368412"/>
          </a:xfrm>
        </p:spPr>
        <p:txBody>
          <a:bodyPr>
            <a:noAutofit/>
          </a:bodyPr>
          <a:lstStyle/>
          <a:p>
            <a:r>
              <a:rPr lang="es-MX" sz="4000" dirty="0" smtClean="0"/>
              <a:t>Actividad 1: ejercicio 7, página 182 (texto de estudiante)</a:t>
            </a:r>
            <a:endParaRPr lang="es-ES" sz="4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3068" t="29104" r="42701" b="37823"/>
          <a:stretch>
            <a:fillRect/>
          </a:stretch>
        </p:blipFill>
        <p:spPr bwMode="auto">
          <a:xfrm>
            <a:off x="1000100" y="1680768"/>
            <a:ext cx="79488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7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3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7786710" y="0"/>
            <a:ext cx="1332000" cy="3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1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</a:t>
            </a:r>
            <a:r>
              <a:rPr lang="es-MX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SIMPLIFICAR</a:t>
            </a:r>
            <a:r>
              <a:rPr lang="es-MX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</p:spPr>
        <p:txBody>
          <a:bodyPr/>
          <a:lstStyle/>
          <a:p>
            <a:r>
              <a:rPr lang="es-MX" dirty="0" smtClean="0"/>
              <a:t>Simplificar consiste en </a:t>
            </a:r>
            <a:r>
              <a:rPr lang="es-MX" b="1" u="sng" dirty="0" smtClean="0">
                <a:solidFill>
                  <a:srgbClr val="FF0000"/>
                </a:solidFill>
              </a:rPr>
              <a:t>dividir</a:t>
            </a:r>
            <a:r>
              <a:rPr lang="es-MX" dirty="0" smtClean="0"/>
              <a:t> el </a:t>
            </a:r>
            <a:r>
              <a:rPr lang="es-MX" b="1" dirty="0" smtClean="0"/>
              <a:t>numerador</a:t>
            </a:r>
            <a:r>
              <a:rPr lang="es-MX" dirty="0" smtClean="0"/>
              <a:t> y </a:t>
            </a:r>
            <a:r>
              <a:rPr lang="es-MX" b="1" dirty="0" smtClean="0"/>
              <a:t>denominador</a:t>
            </a:r>
            <a:r>
              <a:rPr lang="es-MX" dirty="0" smtClean="0"/>
              <a:t> de una fracción </a:t>
            </a:r>
            <a:r>
              <a:rPr lang="es-MX" b="1" u="sng" dirty="0" smtClean="0">
                <a:solidFill>
                  <a:srgbClr val="FF0000"/>
                </a:solidFill>
              </a:rPr>
              <a:t>por un mismo número, </a:t>
            </a:r>
            <a:r>
              <a:rPr lang="es-MX" dirty="0" smtClean="0"/>
              <a:t> </a:t>
            </a:r>
            <a:r>
              <a:rPr lang="es-MX" i="1" dirty="0" smtClean="0"/>
              <a:t>mayor que </a:t>
            </a:r>
            <a:r>
              <a:rPr lang="es-MX" i="1" dirty="0" smtClean="0">
                <a:latin typeface="Arial Black" pitchFamily="34" charset="0"/>
              </a:rPr>
              <a:t>1</a:t>
            </a:r>
            <a:r>
              <a:rPr lang="es-MX" i="1" dirty="0" smtClean="0"/>
              <a:t> y </a:t>
            </a:r>
            <a:r>
              <a:rPr lang="es-MX" b="1" i="1" u="sng" dirty="0" smtClean="0"/>
              <a:t>que sea divisor de ambos</a:t>
            </a:r>
            <a:r>
              <a:rPr lang="es-MX" i="1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8024815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2</a:t>
            </a:r>
            <a:endParaRPr lang="es-ES" dirty="0"/>
          </a:p>
        </p:txBody>
      </p:sp>
      <p:pic>
        <p:nvPicPr>
          <p:cNvPr id="5122" name="Picture 2" descr="Explicación y ejercicios sobre simplificar fracciones - LasFraccione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2819400" cy="1714500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588008" y="5072074"/>
            <a:ext cx="7498080" cy="11858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simplificación también nos puede servir para encontrar fracciones equivalentes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4286280" cy="114300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MX" sz="2200" dirty="0" smtClean="0"/>
              <a:t>Observemos la representación gráfica de las siguientes fracciones:</a:t>
            </a:r>
            <a:endParaRPr lang="es-ES" sz="22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>
            <a:off x="4857752" y="1658818"/>
            <a:ext cx="4000528" cy="142876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MX" sz="2200" dirty="0" smtClean="0"/>
              <a:t>Las fracciones equivalentes anteriores, también las podemos obtener </a:t>
            </a:r>
            <a:r>
              <a:rPr lang="es-MX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simplificando</a:t>
            </a:r>
            <a:r>
              <a:rPr lang="es-MX" sz="2200" dirty="0" smtClean="0"/>
              <a:t>, de la siguiente manera:</a:t>
            </a:r>
            <a:endParaRPr lang="es-ES" sz="2200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1207038" y="142852"/>
            <a:ext cx="6151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Veamos un ejemplo </a:t>
            </a:r>
            <a:endParaRPr lang="es-E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6 Marcador de texto"/>
          <p:cNvSpPr txBox="1">
            <a:spLocks/>
          </p:cNvSpPr>
          <p:nvPr/>
        </p:nvSpPr>
        <p:spPr>
          <a:xfrm>
            <a:off x="214282" y="4429132"/>
            <a:ext cx="4286280" cy="1857388"/>
          </a:xfrm>
          <a:prstGeom prst="rect">
            <a:avLst/>
          </a:prstGeom>
          <a:noFill/>
          <a:ln w="10795">
            <a:noFill/>
            <a:miter lim="800000"/>
          </a:ln>
        </p:spPr>
        <p:txBody>
          <a:bodyPr anchor="ctr">
            <a:no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Podemos ver que todas las fracciones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distintas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MX" sz="2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 representan la misma cantidad, por lo tanto</a:t>
            </a:r>
            <a:r>
              <a:rPr kumimoji="0" lang="es-MX" sz="22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 </a:t>
            </a:r>
            <a:r>
              <a:rPr kumimoji="0" lang="es-MX" sz="2200" b="0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fracciones equivalentes.</a:t>
            </a:r>
            <a:endParaRPr kumimoji="0" lang="es-ES" sz="22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786710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2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29068" t="35924" r="57212" b="48737"/>
          <a:stretch>
            <a:fillRect/>
          </a:stretch>
        </p:blipFill>
        <p:spPr bwMode="auto">
          <a:xfrm>
            <a:off x="285720" y="2000240"/>
            <a:ext cx="400702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50026" t="49609" r="40469" b="36171"/>
          <a:stretch>
            <a:fillRect/>
          </a:stretch>
        </p:blipFill>
        <p:spPr bwMode="auto">
          <a:xfrm>
            <a:off x="5363884" y="3071810"/>
            <a:ext cx="320864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una </a:t>
            </a:r>
            <a:r>
              <a:rPr lang="es-MX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fracción irreductible</a:t>
            </a:r>
            <a:r>
              <a:rPr lang="es-MX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214422"/>
            <a:ext cx="7719274" cy="3071834"/>
          </a:xfrm>
        </p:spPr>
        <p:txBody>
          <a:bodyPr/>
          <a:lstStyle/>
          <a:p>
            <a:r>
              <a:rPr lang="es-MX" dirty="0" smtClean="0"/>
              <a:t>Una fracción se puede simplificar más de una vez, pero se llama fracción irreductible cuando ya no se puede seguir </a:t>
            </a:r>
            <a:r>
              <a:rPr lang="es-MX" dirty="0" smtClean="0"/>
              <a:t>dividiendo, </a:t>
            </a:r>
            <a:r>
              <a:rPr lang="es-MX" dirty="0" smtClean="0"/>
              <a:t>el numerador y el </a:t>
            </a:r>
            <a:r>
              <a:rPr lang="es-MX" dirty="0" smtClean="0"/>
              <a:t>denominador, </a:t>
            </a:r>
            <a:r>
              <a:rPr lang="es-MX" dirty="0" smtClean="0"/>
              <a:t>por un mismo número distinto a 1 que sea divisor de ambos.</a:t>
            </a:r>
            <a:endParaRPr lang="es-ES" dirty="0"/>
          </a:p>
        </p:txBody>
      </p:sp>
      <p:pic>
        <p:nvPicPr>
          <p:cNvPr id="4" name="3 Imagen" descr="3° Básico | Lenguaje y Comunicació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246000"/>
            <a:ext cx="1928794" cy="6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7786710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2</a:t>
            </a:r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 l="26260" t="62560" r="69651" b="24594"/>
          <a:stretch>
            <a:fillRect/>
          </a:stretch>
        </p:blipFill>
        <p:spPr bwMode="auto">
          <a:xfrm>
            <a:off x="6429386" y="3929066"/>
            <a:ext cx="122238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786322"/>
            <a:ext cx="166154" cy="720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214414" y="4214818"/>
            <a:ext cx="7719274" cy="1500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ejemplo, en el ejercicio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anterior,  la fracción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5714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Actividad 2: ejercicio 9, página 183 (texto de estudiante)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024815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2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-32" y="6286544"/>
            <a:ext cx="2714644" cy="571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/>
              <a:t>Enviar  esta actividad al correo</a:t>
            </a:r>
            <a:endParaRPr lang="es-ES" sz="1200" dirty="0"/>
          </a:p>
        </p:txBody>
      </p:sp>
      <p:pic>
        <p:nvPicPr>
          <p:cNvPr id="7" name="Picture 2" descr="https://o.remove.bg/downloads/1dc23a45-34d5-412d-81eb-396f56f9ea08/descarga-removebg-preview.png"/>
          <p:cNvPicPr>
            <a:picLocks noChangeAspect="1" noChangeArrowheads="1"/>
          </p:cNvPicPr>
          <p:nvPr/>
        </p:nvPicPr>
        <p:blipFill>
          <a:blip r:embed="rId2" cstate="print"/>
          <a:srcRect l="11628" t="7693" r="12790" b="3845"/>
          <a:stretch>
            <a:fillRect/>
          </a:stretch>
        </p:blipFill>
        <p:spPr bwMode="auto">
          <a:xfrm>
            <a:off x="2143108" y="6357982"/>
            <a:ext cx="543550" cy="480833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24184" t="42995" r="40367" b="33854"/>
          <a:stretch>
            <a:fillRect/>
          </a:stretch>
        </p:blipFill>
        <p:spPr bwMode="auto">
          <a:xfrm>
            <a:off x="1000098" y="2120636"/>
            <a:ext cx="783986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Llamada de flecha hacia arriba"/>
          <p:cNvSpPr/>
          <p:nvPr/>
        </p:nvSpPr>
        <p:spPr>
          <a:xfrm>
            <a:off x="7358082" y="5214950"/>
            <a:ext cx="1785918" cy="1143008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https://www.thatquiz.org/es/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resumen…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14480" y="2071678"/>
            <a:ext cx="7286676" cy="1643074"/>
          </a:xfrm>
        </p:spPr>
        <p:txBody>
          <a:bodyPr/>
          <a:lstStyle/>
          <a:p>
            <a:r>
              <a:rPr lang="es-MX" dirty="0" smtClean="0"/>
              <a:t>¿Qué tienen en común las fracciones equivalentes con la amplificación y simplificación?.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024815" y="0"/>
            <a:ext cx="111921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SESIÓN 3</a:t>
            </a:r>
            <a:endParaRPr lang="es-ES" dirty="0"/>
          </a:p>
        </p:txBody>
      </p:sp>
      <p:pic>
        <p:nvPicPr>
          <p:cNvPr id="2050" name="Picture 2" descr="https://o.remove.bg/downloads/c6bdca88-08d1-4edd-88de-0ad6c1afc8c8/homero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492" y="3924299"/>
            <a:ext cx="2857500" cy="2933701"/>
          </a:xfrm>
          <a:prstGeom prst="rect">
            <a:avLst/>
          </a:prstGeom>
          <a:noFill/>
        </p:spPr>
      </p:pic>
      <p:pic>
        <p:nvPicPr>
          <p:cNvPr id="9" name="8 Imagen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2002">
            <a:off x="6072653" y="831046"/>
            <a:ext cx="2078298" cy="13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071670" y="3786190"/>
            <a:ext cx="6777086" cy="10096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 atentamente el siguiente video: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www.youtube.com/watch?v=grvmZjAGWag"/>
              </a:rPr>
              <a:t>https://www.youtube.com/watch?v=grvmZjAGWag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317</TotalTime>
  <Words>406</Words>
  <Application>Microsoft Office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AMPLIFICACIÓN Y SIMPLIFICACIÓN DE FRACCIONES</vt:lpstr>
      <vt:lpstr>¿Qué es AMPLIFICAR?</vt:lpstr>
      <vt:lpstr>Diapositiva 3</vt:lpstr>
      <vt:lpstr>Actividad 1: ejercicio 7, página 182 (texto de estudiante)</vt:lpstr>
      <vt:lpstr>¿Qué es SIMPLIFICAR?</vt:lpstr>
      <vt:lpstr>Diapositiva 6</vt:lpstr>
      <vt:lpstr>¿Qué es una fracción irreductible?</vt:lpstr>
      <vt:lpstr>Actividad 2: ejercicio 9, página 183 (texto de estudiante)</vt:lpstr>
      <vt:lpstr>En resumen…</vt:lpstr>
      <vt:lpstr>Actividad 3: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Amplificación y simplificación de fracciones</dc:title>
  <dc:creator>MEDIACION ESCOLAR</dc:creator>
  <cp:lastModifiedBy>MEDIACION ESCOLAR</cp:lastModifiedBy>
  <cp:revision>33</cp:revision>
  <dcterms:created xsi:type="dcterms:W3CDTF">2020-09-16T22:55:15Z</dcterms:created>
  <dcterms:modified xsi:type="dcterms:W3CDTF">2020-09-20T23:08:07Z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1645226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