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D6C6BF-A7C8-4509-9273-48349149C098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F85FB3-DC29-4128-95C2-B4DCFDF493FD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rnan.martinez@laprovidenciarecoleta.cl" TargetMode="External"/><Relationship Id="rId2" Type="http://schemas.openxmlformats.org/officeDocument/2006/relationships/hyperlink" Target="mailto:lorena.ureta@laprovidenciarecoleta.c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s10dhcfUCzI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Ly9qasM8IM" TargetMode="External"/><Relationship Id="rId4" Type="http://schemas.openxmlformats.org/officeDocument/2006/relationships/hyperlink" Target="https://www.youtube.com/watch?v=1JBLP_XtvM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200" y="3643314"/>
            <a:ext cx="6858000" cy="123348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  <a:t>RESOLUCIÓN DE ECUACIONES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Handwriting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Gabriola" pitchFamily="82" charset="0"/>
              </a:rPr>
              <a:t>Objetivo: </a:t>
            </a:r>
            <a:r>
              <a:rPr lang="es-MX" sz="2400" b="0" dirty="0" smtClean="0">
                <a:latin typeface="Gabriola" pitchFamily="82" charset="0"/>
              </a:rPr>
              <a:t>Resolver ecuaciones de primer grado con una incógnita</a:t>
            </a:r>
            <a:endParaRPr lang="es-ES" sz="2400" b="0" dirty="0" smtClean="0">
              <a:latin typeface="Gabriola" pitchFamily="82" charset="0"/>
            </a:endParaRPr>
          </a:p>
          <a:p>
            <a:endParaRPr lang="es-ES" sz="2400" dirty="0"/>
          </a:p>
        </p:txBody>
      </p:sp>
      <p:pic>
        <p:nvPicPr>
          <p:cNvPr id="12290" name="Picture 2" descr="RESOLUCIÓN DE ECUACIONES DE PRIMER GRADO – xalcuadr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990595"/>
            <a:ext cx="28575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7290" y="1997838"/>
            <a:ext cx="6429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Envía la fotografía de las actividades con este símbolo al correo correspondiente.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6°A</a:t>
            </a:r>
            <a:r>
              <a:rPr lang="es-MX" dirty="0" smtClean="0">
                <a:sym typeface="Wingdings" pitchFamily="2" charset="2"/>
              </a:rPr>
              <a:t> </a:t>
            </a:r>
            <a:r>
              <a:rPr lang="es-MX" dirty="0" smtClean="0">
                <a:sym typeface="Wingdings" pitchFamily="2" charset="2"/>
                <a:hlinkClick r:id="rId2"/>
              </a:rPr>
              <a:t>lorena.ureta@laprovidenciarecoleta.cl</a:t>
            </a:r>
            <a:endParaRPr lang="es-MX" dirty="0" smtClean="0">
              <a:sym typeface="Wingdings" pitchFamily="2" charset="2"/>
            </a:endParaRPr>
          </a:p>
          <a:p>
            <a:r>
              <a:rPr lang="es-MX" dirty="0" smtClean="0">
                <a:sym typeface="Wingdings" pitchFamily="2" charset="2"/>
              </a:rPr>
              <a:t>6°B  </a:t>
            </a:r>
            <a:r>
              <a:rPr lang="es-MX" dirty="0" smtClean="0">
                <a:sym typeface="Wingdings" pitchFamily="2" charset="2"/>
                <a:hlinkClick r:id="rId3"/>
              </a:rPr>
              <a:t>hernan.martinez@laprovidenciarecoleta.cl</a:t>
            </a:r>
            <a:endParaRPr lang="es-MX" dirty="0" smtClean="0">
              <a:sym typeface="Wingdings" pitchFamily="2" charset="2"/>
            </a:endParaRPr>
          </a:p>
          <a:p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71736" y="2786058"/>
            <a:ext cx="3143272" cy="5690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4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 cstate="print"/>
          <a:srcRect l="11628" t="7693" r="12790" b="3845"/>
          <a:stretch>
            <a:fillRect/>
          </a:stretch>
        </p:blipFill>
        <p:spPr bwMode="auto">
          <a:xfrm>
            <a:off x="5000628" y="2857496"/>
            <a:ext cx="543550" cy="480833"/>
          </a:xfrm>
          <a:prstGeom prst="rect">
            <a:avLst/>
          </a:prstGeom>
          <a:noFill/>
        </p:spPr>
      </p:pic>
      <p:pic>
        <p:nvPicPr>
          <p:cNvPr id="5" name="4 Imagen" descr="https://o.remove.bg/downloads/c9d90c49-2740-4b33-85e0-2ec2bfc1ba83/EMOJI_SACANDO_FOTO-removebg-preview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503752">
            <a:off x="159050" y="757464"/>
            <a:ext cx="16430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o.remove.bg/downloads/95cd4977-4fc6-4cfe-8679-67a9cb93c7d5/EMOJI_CELULAR-removebg-preview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62061">
            <a:off x="6063210" y="4070904"/>
            <a:ext cx="189027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28704" y="-71462"/>
            <a:ext cx="3900486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Recordemos …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1893887"/>
          </a:xfrm>
        </p:spPr>
        <p:txBody>
          <a:bodyPr>
            <a:normAutofit/>
          </a:bodyPr>
          <a:lstStyle/>
          <a:p>
            <a:r>
              <a:rPr lang="es-MX" sz="2200" dirty="0" smtClean="0"/>
              <a:t>Una </a:t>
            </a:r>
            <a:r>
              <a:rPr lang="es-MX" sz="2200" dirty="0" smtClean="0">
                <a:solidFill>
                  <a:srgbClr val="FF0000"/>
                </a:solidFill>
              </a:rPr>
              <a:t>expresión numérica o algebraica </a:t>
            </a:r>
            <a:r>
              <a:rPr lang="es-MX" sz="2200" dirty="0" smtClean="0"/>
              <a:t>está  formada solo por números y operaciones matemáticas</a:t>
            </a:r>
          </a:p>
          <a:p>
            <a:endParaRPr lang="es-ES" sz="22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1893887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Una </a:t>
            </a:r>
            <a:r>
              <a:rPr lang="es-MX" dirty="0" smtClean="0">
                <a:solidFill>
                  <a:srgbClr val="FF0000"/>
                </a:solidFill>
              </a:rPr>
              <a:t>ecuación es una igualdad </a:t>
            </a:r>
            <a:r>
              <a:rPr lang="es-MX" dirty="0" smtClean="0"/>
              <a:t>entre dos expresiones algebraicas, en las que hay uno o más valores desconocidos, representados por una letra (incógnita)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57200" y="3214686"/>
            <a:ext cx="4040188" cy="500066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Ejemplos: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3214685"/>
            <a:ext cx="4041775" cy="571505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Ejemplos:</a:t>
            </a:r>
            <a:endParaRPr lang="es-ES" dirty="0"/>
          </a:p>
        </p:txBody>
      </p:sp>
      <p:pic>
        <p:nvPicPr>
          <p:cNvPr id="1026" name="Picture 2" descr="MATEMÁTICA PASO A PASO: LENGUAJE ALGEBRAICO"/>
          <p:cNvPicPr>
            <a:picLocks noChangeAspect="1" noChangeArrowheads="1"/>
          </p:cNvPicPr>
          <p:nvPr/>
        </p:nvPicPr>
        <p:blipFill>
          <a:blip r:embed="rId2"/>
          <a:srcRect t="7395" r="29898" b="46302"/>
          <a:stretch>
            <a:fillRect/>
          </a:stretch>
        </p:blipFill>
        <p:spPr bwMode="auto">
          <a:xfrm>
            <a:off x="428592" y="3857628"/>
            <a:ext cx="3702856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Qué es Ecuaciones de Primer Grado? » Su Definición y Significado [2020]"/>
          <p:cNvPicPr>
            <a:picLocks noChangeAspect="1" noChangeArrowheads="1"/>
          </p:cNvPicPr>
          <p:nvPr/>
        </p:nvPicPr>
        <p:blipFill>
          <a:blip r:embed="rId3"/>
          <a:srcRect l="8574" t="33808" r="14255"/>
          <a:stretch>
            <a:fillRect/>
          </a:stretch>
        </p:blipFill>
        <p:spPr bwMode="auto">
          <a:xfrm>
            <a:off x="4866576" y="3714752"/>
            <a:ext cx="3777390" cy="1800000"/>
          </a:xfrm>
          <a:prstGeom prst="rect">
            <a:avLst/>
          </a:prstGeom>
          <a:noFill/>
        </p:spPr>
      </p:pic>
      <p:pic>
        <p:nvPicPr>
          <p:cNvPr id="11" name="10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  <p:pic>
        <p:nvPicPr>
          <p:cNvPr id="1030" name="Picture 6" descr="Frosted Cook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44" y="62984"/>
            <a:ext cx="869400" cy="1080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924175" y="5857892"/>
            <a:ext cx="72911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Observa el siguiente video: </a:t>
            </a:r>
            <a:r>
              <a:rPr lang="es-MX" dirty="0" smtClean="0">
                <a:hlinkClick r:id="rId6"/>
              </a:rPr>
              <a:t>https://www.youtube.com/watch?v=s10dhcfUCzI</a:t>
            </a:r>
            <a:endParaRPr lang="es-ES" dirty="0"/>
          </a:p>
        </p:txBody>
      </p:sp>
      <p:pic>
        <p:nvPicPr>
          <p:cNvPr id="16" name="Picture 2" descr="Seguimos Aprendiendo Sobre Nuestro Cuerpo - Lessons - Tes Teach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00702"/>
            <a:ext cx="899999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1: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Ejercicio 1, página 123 del texto de estudiante.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Responde en tu cuaderno: ¿Por qué las expresiones que no encerraste no son ecuaciones?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/>
          <a:srcRect l="24265" t="41039" r="47249" b="43732"/>
          <a:stretch>
            <a:fillRect/>
          </a:stretch>
        </p:blipFill>
        <p:spPr bwMode="auto">
          <a:xfrm>
            <a:off x="488174" y="2306256"/>
            <a:ext cx="658415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 redondeado"/>
          <p:cNvSpPr/>
          <p:nvPr/>
        </p:nvSpPr>
        <p:spPr>
          <a:xfrm>
            <a:off x="-32" y="6286544"/>
            <a:ext cx="3143272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13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3" cstate="print"/>
          <a:srcRect l="11628" t="7693" r="12790" b="3845"/>
          <a:stretch>
            <a:fillRect/>
          </a:stretch>
        </p:blipFill>
        <p:spPr bwMode="auto">
          <a:xfrm>
            <a:off x="2428860" y="6357982"/>
            <a:ext cx="543550" cy="480833"/>
          </a:xfrm>
          <a:prstGeom prst="rect">
            <a:avLst/>
          </a:prstGeom>
          <a:noFill/>
        </p:spPr>
      </p:pic>
      <p:sp>
        <p:nvSpPr>
          <p:cNvPr id="14" name="13 Pentágono"/>
          <p:cNvSpPr/>
          <p:nvPr/>
        </p:nvSpPr>
        <p:spPr>
          <a:xfrm flipH="1">
            <a:off x="7286644" y="2377694"/>
            <a:ext cx="1857388" cy="164307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Puedes resolverlo en el texto de estudiante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2: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Ejercicio 2, página 123 del texto de estudiante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-32" y="6286544"/>
            <a:ext cx="3143272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5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2" cstate="print"/>
          <a:srcRect l="11628" t="7693" r="12790" b="3845"/>
          <a:stretch>
            <a:fillRect/>
          </a:stretch>
        </p:blipFill>
        <p:spPr bwMode="auto">
          <a:xfrm>
            <a:off x="2428860" y="6357982"/>
            <a:ext cx="543550" cy="480833"/>
          </a:xfrm>
          <a:prstGeom prst="rect">
            <a:avLst/>
          </a:prstGeom>
          <a:noFill/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 l="23440" t="55562" r="37492" b="24594"/>
          <a:stretch>
            <a:fillRect/>
          </a:stretch>
        </p:blipFill>
        <p:spPr bwMode="auto">
          <a:xfrm>
            <a:off x="214282" y="2483446"/>
            <a:ext cx="75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entágono"/>
          <p:cNvSpPr/>
          <p:nvPr/>
        </p:nvSpPr>
        <p:spPr>
          <a:xfrm flipH="1">
            <a:off x="7286644" y="2626322"/>
            <a:ext cx="1857388" cy="164307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Puedes resolverlo en el texto de estudiante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resolver una ecuación?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1714512"/>
          </a:xfrm>
        </p:spPr>
        <p:txBody>
          <a:bodyPr/>
          <a:lstStyle/>
          <a:p>
            <a:r>
              <a:rPr lang="es-MX" dirty="0" smtClean="0"/>
              <a:t>Al resolver una ecuación determinas el valor de la incógnita, por ejemplo, utilizando una balanza o aplicando propiedades numéricas.</a:t>
            </a:r>
          </a:p>
          <a:p>
            <a:endParaRPr lang="es-MX" dirty="0" smtClean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7786710" y="0"/>
            <a:ext cx="13115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2   </a:t>
            </a:r>
            <a:endParaRPr lang="es-ES" dirty="0"/>
          </a:p>
        </p:txBody>
      </p:sp>
      <p:pic>
        <p:nvPicPr>
          <p:cNvPr id="7" name="Picture 2" descr="Seguimos Aprendiendo Sobre Nuestro Cuerpo - Lessons - Tes Teac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968">
            <a:off x="6929454" y="3857628"/>
            <a:ext cx="1571636" cy="157163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285852" y="3357562"/>
            <a:ext cx="4819524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Observa los siguientes videos: </a:t>
            </a:r>
          </a:p>
          <a:p>
            <a:endParaRPr lang="es-MX" dirty="0"/>
          </a:p>
          <a:p>
            <a:r>
              <a:rPr lang="es-MX" dirty="0" smtClean="0">
                <a:hlinkClick r:id="rId4"/>
              </a:rPr>
              <a:t>https://www.youtube.com/watch?v=1JBLP_XtvMk</a:t>
            </a:r>
            <a:endParaRPr lang="es-MX" dirty="0" smtClean="0"/>
          </a:p>
          <a:p>
            <a:endParaRPr lang="es-MX" dirty="0"/>
          </a:p>
          <a:p>
            <a:r>
              <a:rPr lang="es-ES" dirty="0" smtClean="0">
                <a:hlinkClick r:id="rId5"/>
              </a:rPr>
              <a:t>https://www.youtube.com/watch?v=9Ly9qasM8IM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Resolvamos la ecuación: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58204" cy="685800"/>
          </a:xfrm>
        </p:spPr>
        <p:txBody>
          <a:bodyPr/>
          <a:lstStyle/>
          <a:p>
            <a:r>
              <a:rPr lang="es-MX" dirty="0" smtClean="0"/>
              <a:t>Jorge compró naranjas. Pagó con $1.000 y recibió $160 de vuelto. ¿Cuál es el precio de las naranjas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2"/>
          </p:nvPr>
        </p:nvSpPr>
        <p:spPr>
          <a:xfrm>
            <a:off x="857224" y="2071678"/>
            <a:ext cx="3500462" cy="2795598"/>
          </a:xfrm>
        </p:spPr>
        <p:txBody>
          <a:bodyPr>
            <a:normAutofit/>
          </a:bodyPr>
          <a:lstStyle/>
          <a:p>
            <a:r>
              <a:rPr lang="es-MX" sz="2000" dirty="0" smtClean="0"/>
              <a:t>X + 160 = 1.000</a:t>
            </a:r>
          </a:p>
          <a:p>
            <a:pPr>
              <a:buNone/>
            </a:pPr>
            <a:endParaRPr lang="es-MX" sz="2000" dirty="0" smtClean="0"/>
          </a:p>
          <a:p>
            <a:r>
              <a:rPr lang="es-MX" sz="2000" dirty="0" smtClean="0"/>
              <a:t>X + 160 = 1.000   </a:t>
            </a:r>
            <a:r>
              <a:rPr lang="es-MX" sz="2000" dirty="0" smtClean="0">
                <a:solidFill>
                  <a:schemeClr val="accent3"/>
                </a:solidFill>
              </a:rPr>
              <a:t>/-160  </a:t>
            </a:r>
          </a:p>
          <a:p>
            <a:endParaRPr lang="es-MX" sz="2000" dirty="0" smtClean="0">
              <a:solidFill>
                <a:schemeClr val="accent3"/>
              </a:solidFill>
            </a:endParaRPr>
          </a:p>
          <a:p>
            <a:r>
              <a:rPr lang="es-MX" sz="2000" dirty="0" smtClean="0"/>
              <a:t>X + 160 </a:t>
            </a:r>
            <a:r>
              <a:rPr lang="es-MX" sz="2000" dirty="0" smtClean="0">
                <a:solidFill>
                  <a:schemeClr val="accent3"/>
                </a:solidFill>
              </a:rPr>
              <a:t>– 160 </a:t>
            </a:r>
            <a:r>
              <a:rPr lang="es-MX" sz="2000" dirty="0" smtClean="0"/>
              <a:t>= 1.000 </a:t>
            </a:r>
            <a:r>
              <a:rPr lang="es-MX" sz="2000" dirty="0" smtClean="0">
                <a:solidFill>
                  <a:schemeClr val="accent3"/>
                </a:solidFill>
              </a:rPr>
              <a:t>– 160 </a:t>
            </a:r>
          </a:p>
          <a:p>
            <a:endParaRPr lang="es-MX" sz="2000" dirty="0" smtClean="0">
              <a:solidFill>
                <a:schemeClr val="accent3"/>
              </a:solidFill>
            </a:endParaRPr>
          </a:p>
          <a:p>
            <a:r>
              <a:rPr lang="es-MX" sz="2000" dirty="0" smtClean="0"/>
              <a:t>X                   =       840</a:t>
            </a:r>
            <a:endParaRPr lang="es-ES" sz="20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286248" y="2000240"/>
            <a:ext cx="4500594" cy="2714644"/>
          </a:xfrm>
        </p:spPr>
        <p:txBody>
          <a:bodyPr>
            <a:normAutofit/>
          </a:bodyPr>
          <a:lstStyle/>
          <a:p>
            <a:r>
              <a:rPr lang="es-MX" sz="2000" dirty="0" smtClean="0"/>
              <a:t>Identificamos que la X representa el precio de las naranjas.</a:t>
            </a:r>
          </a:p>
          <a:p>
            <a:pPr>
              <a:buNone/>
            </a:pPr>
            <a:endParaRPr lang="es-MX" sz="400" dirty="0" smtClean="0"/>
          </a:p>
          <a:p>
            <a:r>
              <a:rPr lang="es-MX" sz="2000" dirty="0" smtClean="0"/>
              <a:t>Despejamos la X, para eso restaremos 160</a:t>
            </a:r>
          </a:p>
          <a:p>
            <a:r>
              <a:rPr lang="es-MX" sz="2000" dirty="0" smtClean="0"/>
              <a:t>Como la </a:t>
            </a:r>
            <a:r>
              <a:rPr lang="es-MX" sz="2000" dirty="0" smtClean="0"/>
              <a:t>e</a:t>
            </a:r>
            <a:r>
              <a:rPr lang="es-MX" sz="2000" dirty="0" smtClean="0"/>
              <a:t>cuación es una igualdad, debemos restar 160 a ambos lados del signo =.</a:t>
            </a:r>
            <a:endParaRPr lang="es-ES" sz="2000" dirty="0"/>
          </a:p>
        </p:txBody>
      </p:sp>
      <p:pic>
        <p:nvPicPr>
          <p:cNvPr id="5" name="4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7786710" y="0"/>
            <a:ext cx="13115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2  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65373" y="4857760"/>
            <a:ext cx="532068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Comprobamos reemplazando:     X + 160 = 1.000</a:t>
            </a:r>
          </a:p>
          <a:p>
            <a:endParaRPr lang="es-MX" dirty="0"/>
          </a:p>
          <a:p>
            <a:r>
              <a:rPr lang="es-MX" dirty="0" smtClean="0"/>
              <a:t>                                              840 + 160 = 1.000 </a:t>
            </a:r>
          </a:p>
          <a:p>
            <a:endParaRPr lang="es-MX" dirty="0" smtClean="0"/>
          </a:p>
          <a:p>
            <a:r>
              <a:rPr lang="es-MX" dirty="0" smtClean="0"/>
              <a:t>                                                     1.000 = 1.000       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4857752" y="528638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3: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Resuelve los ejercicios  1 de la página 128 del texto de estudiante.</a:t>
            </a:r>
            <a:endParaRPr lang="es-E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l="23440" t="29765" r="38609" b="53991"/>
          <a:stretch>
            <a:fillRect/>
          </a:stretch>
        </p:blipFill>
        <p:spPr bwMode="auto">
          <a:xfrm>
            <a:off x="810234" y="2414818"/>
            <a:ext cx="747654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-32" y="6286544"/>
            <a:ext cx="3143272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6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3" cstate="print"/>
          <a:srcRect l="11628" t="7693" r="12790" b="3845"/>
          <a:stretch>
            <a:fillRect/>
          </a:stretch>
        </p:blipFill>
        <p:spPr bwMode="auto">
          <a:xfrm>
            <a:off x="2428860" y="6357982"/>
            <a:ext cx="543550" cy="480833"/>
          </a:xfrm>
          <a:prstGeom prst="rect">
            <a:avLst/>
          </a:prstGeom>
          <a:noFill/>
        </p:spPr>
      </p:pic>
      <p:pic>
        <p:nvPicPr>
          <p:cNvPr id="7" name="6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7786710" y="0"/>
            <a:ext cx="13115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2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 ejemplo:    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186766" cy="357175"/>
          </a:xfrm>
        </p:spPr>
        <p:txBody>
          <a:bodyPr/>
          <a:lstStyle/>
          <a:p>
            <a:r>
              <a:rPr lang="es-MX" dirty="0" smtClean="0"/>
              <a:t>Para resolver la ecuación :   4X – 5 = 23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1028704" y="1571612"/>
            <a:ext cx="3043230" cy="3387213"/>
          </a:xfrm>
        </p:spPr>
        <p:txBody>
          <a:bodyPr/>
          <a:lstStyle/>
          <a:p>
            <a:r>
              <a:rPr lang="es-MX" sz="2000" dirty="0" smtClean="0"/>
              <a:t>4X – 5 = 23   </a:t>
            </a:r>
            <a:r>
              <a:rPr lang="es-MX" sz="2000" dirty="0" smtClean="0">
                <a:solidFill>
                  <a:schemeClr val="accent3"/>
                </a:solidFill>
              </a:rPr>
              <a:t>/+5</a:t>
            </a:r>
          </a:p>
          <a:p>
            <a:endParaRPr lang="es-MX" sz="300" dirty="0" smtClean="0"/>
          </a:p>
          <a:p>
            <a:r>
              <a:rPr lang="es-MX" sz="2000" dirty="0" smtClean="0"/>
              <a:t>4X – 5 </a:t>
            </a:r>
            <a:r>
              <a:rPr lang="es-MX" sz="2000" dirty="0" smtClean="0">
                <a:solidFill>
                  <a:schemeClr val="accent3"/>
                </a:solidFill>
              </a:rPr>
              <a:t>+ 5</a:t>
            </a:r>
            <a:r>
              <a:rPr lang="es-MX" sz="2000" dirty="0" smtClean="0"/>
              <a:t> = 23 </a:t>
            </a:r>
            <a:r>
              <a:rPr lang="es-MX" sz="2000" dirty="0" smtClean="0">
                <a:solidFill>
                  <a:schemeClr val="accent3"/>
                </a:solidFill>
              </a:rPr>
              <a:t>+ 5</a:t>
            </a:r>
          </a:p>
          <a:p>
            <a:endParaRPr lang="es-MX" sz="2000" dirty="0" smtClean="0"/>
          </a:p>
          <a:p>
            <a:r>
              <a:rPr lang="es-MX" sz="2000" dirty="0" smtClean="0"/>
              <a:t>4X             = 28</a:t>
            </a:r>
          </a:p>
          <a:p>
            <a:r>
              <a:rPr lang="es-MX" sz="2000" u="sng" dirty="0" smtClean="0"/>
              <a:t>4X </a:t>
            </a:r>
            <a:r>
              <a:rPr lang="es-MX" sz="2000" dirty="0" smtClean="0"/>
              <a:t>            </a:t>
            </a:r>
            <a:r>
              <a:rPr lang="es-MX" sz="2000" dirty="0" smtClean="0"/>
              <a:t>= </a:t>
            </a:r>
            <a:r>
              <a:rPr lang="es-MX" sz="2000" u="sng" dirty="0" smtClean="0"/>
              <a:t>28</a:t>
            </a:r>
          </a:p>
          <a:p>
            <a:pPr>
              <a:buNone/>
            </a:pPr>
            <a:r>
              <a:rPr lang="es-MX" sz="2000" dirty="0" smtClean="0"/>
              <a:t>    </a:t>
            </a:r>
            <a:r>
              <a:rPr lang="es-MX" sz="2000" dirty="0" smtClean="0">
                <a:solidFill>
                  <a:schemeClr val="accent3"/>
                </a:solidFill>
              </a:rPr>
              <a:t>4                  4</a:t>
            </a:r>
          </a:p>
          <a:p>
            <a:endParaRPr lang="es-MX" sz="2000" dirty="0" smtClean="0"/>
          </a:p>
          <a:p>
            <a:r>
              <a:rPr lang="es-MX" sz="2000" dirty="0" smtClean="0"/>
              <a:t>X               = 7</a:t>
            </a:r>
            <a:endParaRPr lang="es-ES" sz="2000" dirty="0" smtClean="0"/>
          </a:p>
          <a:p>
            <a:endParaRPr lang="es-ES" sz="20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3929058" y="1500174"/>
            <a:ext cx="4757742" cy="3286148"/>
          </a:xfrm>
        </p:spPr>
        <p:txBody>
          <a:bodyPr>
            <a:normAutofit/>
          </a:bodyPr>
          <a:lstStyle/>
          <a:p>
            <a:r>
              <a:rPr lang="es-MX" sz="1600" dirty="0" smtClean="0"/>
              <a:t>Despejamos la expresión 4x, para eso sumamos 5.</a:t>
            </a:r>
          </a:p>
          <a:p>
            <a:endParaRPr lang="es-MX" sz="1100" dirty="0" smtClean="0"/>
          </a:p>
          <a:p>
            <a:r>
              <a:rPr lang="es-MX" sz="1600" dirty="0" smtClean="0"/>
              <a:t>Para mantener la igualdad sumamos 5 a ambos lados del signo =</a:t>
            </a:r>
          </a:p>
          <a:p>
            <a:endParaRPr lang="es-MX" sz="900" dirty="0" smtClean="0"/>
          </a:p>
          <a:p>
            <a:r>
              <a:rPr lang="es-MX" sz="1600" dirty="0" smtClean="0"/>
              <a:t>Ahora despejamos la X. </a:t>
            </a:r>
            <a:r>
              <a:rPr lang="es-MX" sz="1600" dirty="0" smtClean="0"/>
              <a:t> </a:t>
            </a:r>
            <a:r>
              <a:rPr lang="es-MX" sz="1600" dirty="0" smtClean="0"/>
              <a:t>Como el 4 está multiplicando a la X, debemos hacer la operación contraria, dividir por 4.</a:t>
            </a:r>
          </a:p>
          <a:p>
            <a:endParaRPr lang="es-MX" sz="1050" dirty="0" smtClean="0"/>
          </a:p>
          <a:p>
            <a:endParaRPr lang="es-MX" sz="1400" dirty="0" smtClean="0"/>
          </a:p>
          <a:p>
            <a:r>
              <a:rPr lang="es-MX" sz="1600" dirty="0" smtClean="0"/>
              <a:t>Obtenemos el valor de la X</a:t>
            </a:r>
          </a:p>
        </p:txBody>
      </p:sp>
      <p:pic>
        <p:nvPicPr>
          <p:cNvPr id="9" name="8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7786710" y="0"/>
            <a:ext cx="13115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/>
              <a:t>3</a:t>
            </a:r>
            <a:r>
              <a:rPr lang="es-MX" dirty="0" smtClean="0"/>
              <a:t>  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65373" y="4857760"/>
            <a:ext cx="4948791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Comprobamos reemplazando:     4X – 5 = 23</a:t>
            </a:r>
          </a:p>
          <a:p>
            <a:endParaRPr lang="es-MX" dirty="0"/>
          </a:p>
          <a:p>
            <a:r>
              <a:rPr lang="es-MX" dirty="0" smtClean="0"/>
              <a:t>                                                4•7 – 5 = 23 </a:t>
            </a:r>
          </a:p>
          <a:p>
            <a:endParaRPr lang="es-MX" dirty="0" smtClean="0"/>
          </a:p>
          <a:p>
            <a:r>
              <a:rPr lang="es-MX" dirty="0" smtClean="0"/>
              <a:t>                                                       23 = 23        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4964909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4: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Resuelve en tu cuaderno el ejercicio 2 de la página 128 del texto de estudiante.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-32" y="6286544"/>
            <a:ext cx="3143272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5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2" cstate="print"/>
          <a:srcRect l="11628" t="7693" r="12790" b="3845"/>
          <a:stretch>
            <a:fillRect/>
          </a:stretch>
        </p:blipFill>
        <p:spPr bwMode="auto">
          <a:xfrm>
            <a:off x="2428860" y="6357982"/>
            <a:ext cx="543550" cy="480833"/>
          </a:xfrm>
          <a:prstGeom prst="rect">
            <a:avLst/>
          </a:prstGeom>
          <a:noFill/>
        </p:spPr>
      </p:pic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7786710" y="0"/>
            <a:ext cx="13115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/>
              <a:t>3</a:t>
            </a:r>
            <a:r>
              <a:rPr lang="es-MX" dirty="0" smtClean="0"/>
              <a:t>   </a:t>
            </a:r>
            <a:endParaRPr lang="es-E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/>
          <a:srcRect l="23440" t="45640" r="46170" b="40469"/>
          <a:stretch>
            <a:fillRect/>
          </a:stretch>
        </p:blipFill>
        <p:spPr bwMode="auto">
          <a:xfrm>
            <a:off x="214282" y="2483446"/>
            <a:ext cx="840110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156</TotalTime>
  <Words>472</Words>
  <Application>Microsoft Office PowerPoint</Application>
  <PresentationFormat>Presentación en pantalla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Origen</vt:lpstr>
      <vt:lpstr>RESOLUCIÓN DE ECUACIONES</vt:lpstr>
      <vt:lpstr>Recordemos …</vt:lpstr>
      <vt:lpstr>Actividad 1:</vt:lpstr>
      <vt:lpstr>Actividad 2:</vt:lpstr>
      <vt:lpstr>¿Cómo resolver una ecuación?</vt:lpstr>
      <vt:lpstr>Resolvamos la ecuación:</vt:lpstr>
      <vt:lpstr>Actividad 3: </vt:lpstr>
      <vt:lpstr>Otro ejemplo:     </vt:lpstr>
      <vt:lpstr>Actividad 4: </vt:lpstr>
      <vt:lpstr>Diapositiva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ECUACIONES</dc:title>
  <dc:creator>MEDIACION ESCOLAR</dc:creator>
  <cp:lastModifiedBy>MEDIACION ESCOLAR</cp:lastModifiedBy>
  <cp:revision>17</cp:revision>
  <dcterms:created xsi:type="dcterms:W3CDTF">2020-09-17T15:36:55Z</dcterms:created>
  <dcterms:modified xsi:type="dcterms:W3CDTF">2020-09-17T18:13:16Z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1679609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