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85" r:id="rId3"/>
    <p:sldId id="280" r:id="rId4"/>
    <p:sldId id="281" r:id="rId5"/>
    <p:sldId id="282" r:id="rId6"/>
    <p:sldId id="283" r:id="rId7"/>
    <p:sldId id="284" r:id="rId8"/>
    <p:sldId id="277" r:id="rId9"/>
    <p:sldId id="278" r:id="rId10"/>
    <p:sldId id="259" r:id="rId11"/>
    <p:sldId id="261" r:id="rId12"/>
    <p:sldId id="270" r:id="rId13"/>
    <p:sldId id="264" r:id="rId14"/>
    <p:sldId id="265" r:id="rId15"/>
    <p:sldId id="266" r:id="rId16"/>
    <p:sldId id="267" r:id="rId17"/>
    <p:sldId id="268" r:id="rId18"/>
    <p:sldId id="269" r:id="rId19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16DA210-FB5B-4158-B5E0-FEB733F419BA}" styleName="Estilo claro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2D5ABB26-0587-4C30-8999-92F81FD0307C}" styleName="Sin estilo ni cuadrícul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Sin estilo, cuadrícula de la tab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3281" autoAdjust="0"/>
    <p:restoredTop sz="94660"/>
  </p:normalViewPr>
  <p:slideViewPr>
    <p:cSldViewPr>
      <p:cViewPr varScale="1">
        <p:scale>
          <a:sx n="38" d="100"/>
          <a:sy n="38" d="100"/>
        </p:scale>
        <p:origin x="-1482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8F44EB-3688-4366-8F1B-C289FFC32768}" type="datetimeFigureOut">
              <a:rPr lang="es-CL" smtClean="0"/>
              <a:pPr/>
              <a:t>01-08-2020</a:t>
            </a:fld>
            <a:endParaRPr lang="es-CL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137D63-B139-49E7-A384-40A205D907C8}" type="slidenum">
              <a:rPr lang="es-CL" smtClean="0"/>
              <a:pPr/>
              <a:t>‹Nº›</a:t>
            </a:fld>
            <a:endParaRPr lang="es-CL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8F44EB-3688-4366-8F1B-C289FFC32768}" type="datetimeFigureOut">
              <a:rPr lang="es-CL" smtClean="0"/>
              <a:pPr/>
              <a:t>01-08-2020</a:t>
            </a:fld>
            <a:endParaRPr lang="es-CL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137D63-B139-49E7-A384-40A205D907C8}" type="slidenum">
              <a:rPr lang="es-CL" smtClean="0"/>
              <a:pPr/>
              <a:t>‹Nº›</a:t>
            </a:fld>
            <a:endParaRPr lang="es-CL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8F44EB-3688-4366-8F1B-C289FFC32768}" type="datetimeFigureOut">
              <a:rPr lang="es-CL" smtClean="0"/>
              <a:pPr/>
              <a:t>01-08-2020</a:t>
            </a:fld>
            <a:endParaRPr lang="es-CL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137D63-B139-49E7-A384-40A205D907C8}" type="slidenum">
              <a:rPr lang="es-CL" smtClean="0"/>
              <a:pPr/>
              <a:t>‹Nº›</a:t>
            </a:fld>
            <a:endParaRPr lang="es-CL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8F44EB-3688-4366-8F1B-C289FFC32768}" type="datetimeFigureOut">
              <a:rPr lang="es-CL" smtClean="0"/>
              <a:pPr/>
              <a:t>01-08-2020</a:t>
            </a:fld>
            <a:endParaRPr lang="es-CL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137D63-B139-49E7-A384-40A205D907C8}" type="slidenum">
              <a:rPr lang="es-CL" smtClean="0"/>
              <a:pPr/>
              <a:t>‹Nº›</a:t>
            </a:fld>
            <a:endParaRPr lang="es-CL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8F44EB-3688-4366-8F1B-C289FFC32768}" type="datetimeFigureOut">
              <a:rPr lang="es-CL" smtClean="0"/>
              <a:pPr/>
              <a:t>01-08-2020</a:t>
            </a:fld>
            <a:endParaRPr lang="es-CL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137D63-B139-49E7-A384-40A205D907C8}" type="slidenum">
              <a:rPr lang="es-CL" smtClean="0"/>
              <a:pPr/>
              <a:t>‹Nº›</a:t>
            </a:fld>
            <a:endParaRPr lang="es-CL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8F44EB-3688-4366-8F1B-C289FFC32768}" type="datetimeFigureOut">
              <a:rPr lang="es-CL" smtClean="0"/>
              <a:pPr/>
              <a:t>01-08-2020</a:t>
            </a:fld>
            <a:endParaRPr lang="es-CL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137D63-B139-49E7-A384-40A205D907C8}" type="slidenum">
              <a:rPr lang="es-CL" smtClean="0"/>
              <a:pPr/>
              <a:t>‹Nº›</a:t>
            </a:fld>
            <a:endParaRPr lang="es-CL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8F44EB-3688-4366-8F1B-C289FFC32768}" type="datetimeFigureOut">
              <a:rPr lang="es-CL" smtClean="0"/>
              <a:pPr/>
              <a:t>01-08-2020</a:t>
            </a:fld>
            <a:endParaRPr lang="es-CL" dirty="0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137D63-B139-49E7-A384-40A205D907C8}" type="slidenum">
              <a:rPr lang="es-CL" smtClean="0"/>
              <a:pPr/>
              <a:t>‹Nº›</a:t>
            </a:fld>
            <a:endParaRPr lang="es-CL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8F44EB-3688-4366-8F1B-C289FFC32768}" type="datetimeFigureOut">
              <a:rPr lang="es-CL" smtClean="0"/>
              <a:pPr/>
              <a:t>01-08-2020</a:t>
            </a:fld>
            <a:endParaRPr lang="es-CL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137D63-B139-49E7-A384-40A205D907C8}" type="slidenum">
              <a:rPr lang="es-CL" smtClean="0"/>
              <a:pPr/>
              <a:t>‹Nº›</a:t>
            </a:fld>
            <a:endParaRPr lang="es-CL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8F44EB-3688-4366-8F1B-C289FFC32768}" type="datetimeFigureOut">
              <a:rPr lang="es-CL" smtClean="0"/>
              <a:pPr/>
              <a:t>01-08-2020</a:t>
            </a:fld>
            <a:endParaRPr lang="es-CL" dirty="0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137D63-B139-49E7-A384-40A205D907C8}" type="slidenum">
              <a:rPr lang="es-CL" smtClean="0"/>
              <a:pPr/>
              <a:t>‹Nº›</a:t>
            </a:fld>
            <a:endParaRPr lang="es-CL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8F44EB-3688-4366-8F1B-C289FFC32768}" type="datetimeFigureOut">
              <a:rPr lang="es-CL" smtClean="0"/>
              <a:pPr/>
              <a:t>01-08-2020</a:t>
            </a:fld>
            <a:endParaRPr lang="es-CL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137D63-B139-49E7-A384-40A205D907C8}" type="slidenum">
              <a:rPr lang="es-CL" smtClean="0"/>
              <a:pPr/>
              <a:t>‹Nº›</a:t>
            </a:fld>
            <a:endParaRPr lang="es-CL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L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8F44EB-3688-4366-8F1B-C289FFC32768}" type="datetimeFigureOut">
              <a:rPr lang="es-CL" smtClean="0"/>
              <a:pPr/>
              <a:t>01-08-2020</a:t>
            </a:fld>
            <a:endParaRPr lang="es-CL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137D63-B139-49E7-A384-40A205D907C8}" type="slidenum">
              <a:rPr lang="es-CL" smtClean="0"/>
              <a:pPr/>
              <a:t>‹Nº›</a:t>
            </a:fld>
            <a:endParaRPr lang="es-CL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8F44EB-3688-4366-8F1B-C289FFC32768}" type="datetimeFigureOut">
              <a:rPr lang="es-CL" smtClean="0"/>
              <a:pPr/>
              <a:t>01-08-2020</a:t>
            </a:fld>
            <a:endParaRPr lang="es-CL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L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137D63-B139-49E7-A384-40A205D907C8}" type="slidenum">
              <a:rPr lang="es-CL" smtClean="0"/>
              <a:pPr/>
              <a:t>‹Nº›</a:t>
            </a:fld>
            <a:endParaRPr lang="es-CL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CL" dirty="0" smtClean="0"/>
              <a:t>Unidad 1: El Héroe en distintas épocas</a:t>
            </a:r>
            <a:endParaRPr lang="es-CL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395536" y="3886200"/>
            <a:ext cx="8280920" cy="1752600"/>
          </a:xfrm>
        </p:spPr>
        <p:txBody>
          <a:bodyPr>
            <a:normAutofit fontScale="70000" lnSpcReduction="20000"/>
          </a:bodyPr>
          <a:lstStyle/>
          <a:p>
            <a:r>
              <a:rPr lang="es-CL" dirty="0" smtClean="0"/>
              <a:t>Clase 1</a:t>
            </a:r>
          </a:p>
          <a:p>
            <a:endParaRPr lang="es-CL" dirty="0" smtClean="0"/>
          </a:p>
          <a:p>
            <a:r>
              <a:rPr lang="es-CL" dirty="0" smtClean="0"/>
              <a:t>Objetivos: </a:t>
            </a:r>
          </a:p>
          <a:p>
            <a:pPr>
              <a:buFont typeface="Arial" pitchFamily="34" charset="0"/>
              <a:buChar char="•"/>
            </a:pPr>
            <a:r>
              <a:rPr lang="es-CL" dirty="0" smtClean="0"/>
              <a:t>Recordar los elementos constituyentes de los textos narrativos y líricos</a:t>
            </a:r>
          </a:p>
          <a:p>
            <a:pPr>
              <a:buFont typeface="Arial" pitchFamily="34" charset="0"/>
              <a:buChar char="•"/>
            </a:pPr>
            <a:r>
              <a:rPr lang="es-CL" dirty="0" smtClean="0"/>
              <a:t>Conocer las características de los héroes</a:t>
            </a:r>
            <a:endParaRPr lang="es-C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 smtClean="0"/>
              <a:t>Unidad 1: El Héroe</a:t>
            </a:r>
            <a:endParaRPr lang="es-CL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s-CL" dirty="0" smtClean="0"/>
              <a:t>Pregunta:</a:t>
            </a:r>
          </a:p>
          <a:p>
            <a:pPr lvl="1"/>
            <a:r>
              <a:rPr lang="es-CL" dirty="0" smtClean="0"/>
              <a:t>¿Qué es el héroe?</a:t>
            </a:r>
          </a:p>
          <a:p>
            <a:pPr lvl="1"/>
            <a:r>
              <a:rPr lang="es-CL" dirty="0" smtClean="0"/>
              <a:t>¿Quienes pueden ser héroes?</a:t>
            </a:r>
          </a:p>
          <a:p>
            <a:pPr lvl="1"/>
            <a:r>
              <a:rPr lang="es-CL" dirty="0" smtClean="0"/>
              <a:t>¿Hay alguien que consideres como un/a héroe en tu vida?</a:t>
            </a:r>
          </a:p>
          <a:p>
            <a:pPr lvl="1"/>
            <a:endParaRPr lang="es-CL" dirty="0" smtClean="0"/>
          </a:p>
          <a:p>
            <a:pPr lvl="1">
              <a:buNone/>
            </a:pPr>
            <a:endParaRPr lang="es-CL" dirty="0" smtClean="0"/>
          </a:p>
          <a:p>
            <a:pPr lvl="1">
              <a:buNone/>
            </a:pPr>
            <a:r>
              <a:rPr lang="es-CL" dirty="0" smtClean="0"/>
              <a:t>Respondan en sus cuadernos </a:t>
            </a:r>
          </a:p>
          <a:p>
            <a:pPr lvl="1">
              <a:buNone/>
            </a:pPr>
            <a:r>
              <a:rPr lang="es-CL" dirty="0" smtClean="0"/>
              <a:t>(será revisado al finalizar la clase)</a:t>
            </a:r>
            <a:endParaRPr lang="es-C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 smtClean="0"/>
              <a:t>Características generales del héroe</a:t>
            </a:r>
            <a:endParaRPr lang="es-CL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s-CL" altLang="es-CL" sz="2400" b="1" dirty="0" smtClean="0"/>
              <a:t>1) Nos identificamos con su historia</a:t>
            </a:r>
          </a:p>
          <a:p>
            <a:pPr>
              <a:buNone/>
            </a:pPr>
            <a:r>
              <a:rPr lang="es-CL" altLang="es-CL" sz="2400" b="1" dirty="0" smtClean="0"/>
              <a:t>2) Nos muestra el camino hacia la madurez</a:t>
            </a:r>
          </a:p>
          <a:p>
            <a:pPr>
              <a:buNone/>
            </a:pPr>
            <a:r>
              <a:rPr lang="es-CL" altLang="es-CL" sz="2400" b="1" dirty="0" smtClean="0"/>
              <a:t>3)Actúa ante objetivos concretos</a:t>
            </a:r>
          </a:p>
          <a:p>
            <a:pPr>
              <a:buNone/>
            </a:pPr>
            <a:r>
              <a:rPr lang="es-CL" altLang="es-CL" sz="2400" b="1" dirty="0" smtClean="0"/>
              <a:t>4) Enfrenta la muerte</a:t>
            </a:r>
          </a:p>
          <a:p>
            <a:endParaRPr lang="es-CL" dirty="0"/>
          </a:p>
        </p:txBody>
      </p:sp>
      <p:pic>
        <p:nvPicPr>
          <p:cNvPr id="4" name="Picture 2" descr="http://t0.gstatic.com/images?q=tbn:5de4hy6DhLr2aM:http://www.noticiasfamosos.com/wp-content/uploads/2008/01/harry-potter.jpg&amp;t=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99592" y="3501008"/>
            <a:ext cx="1819275" cy="2505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8" descr="http://1.bp.blogspot.com/_2IAKiHF72x4/SSMGQ6rUglI/AAAAAAAAAAk/QUT7PejaRvg/s320/frodofe0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419872" y="3573016"/>
            <a:ext cx="2376488" cy="2279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4" name="Picture 2" descr="Resultado de imagen para batman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516216" y="3501008"/>
            <a:ext cx="1872208" cy="287218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 smtClean="0"/>
              <a:t>Definición según la RAE</a:t>
            </a:r>
            <a:endParaRPr lang="es-CL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600200"/>
            <a:ext cx="8363272" cy="4525963"/>
          </a:xfrm>
        </p:spPr>
        <p:txBody>
          <a:bodyPr>
            <a:normAutofit fontScale="85000" lnSpcReduction="10000"/>
          </a:bodyPr>
          <a:lstStyle/>
          <a:p>
            <a:pPr fontAlgn="base"/>
            <a:r>
              <a:rPr lang="es-CL" b="1" dirty="0" smtClean="0"/>
              <a:t>1. </a:t>
            </a:r>
            <a:r>
              <a:rPr lang="es-CL" dirty="0" smtClean="0"/>
              <a:t> Persona que realiza una acción muy abnegada en  beneficio de una causa noble.</a:t>
            </a:r>
          </a:p>
          <a:p>
            <a:pPr fontAlgn="base"/>
            <a:r>
              <a:rPr lang="es-CL" b="1" dirty="0" smtClean="0"/>
              <a:t>2. </a:t>
            </a:r>
            <a:r>
              <a:rPr lang="es-CL" dirty="0" smtClean="0"/>
              <a:t> Persona ilustre y famosa por sus hazañas o virtudes.</a:t>
            </a:r>
          </a:p>
          <a:p>
            <a:pPr fontAlgn="base"/>
            <a:r>
              <a:rPr lang="es-CL" b="1" dirty="0" smtClean="0"/>
              <a:t>3. </a:t>
            </a:r>
            <a:r>
              <a:rPr lang="es-CL" dirty="0" smtClean="0"/>
              <a:t> En un poema o relato, personaje destacado que actúa de una manera valerosa y arriesgada.</a:t>
            </a:r>
          </a:p>
          <a:p>
            <a:pPr fontAlgn="base"/>
            <a:r>
              <a:rPr lang="es-CL" b="1" dirty="0" smtClean="0"/>
              <a:t>4. </a:t>
            </a:r>
            <a:r>
              <a:rPr lang="es-CL" dirty="0" smtClean="0"/>
              <a:t>Protagonista de una obra de ficción.</a:t>
            </a:r>
          </a:p>
          <a:p>
            <a:pPr fontAlgn="base"/>
            <a:r>
              <a:rPr lang="es-CL" b="1" dirty="0" smtClean="0"/>
              <a:t>5. </a:t>
            </a:r>
            <a:r>
              <a:rPr lang="es-CL" dirty="0" smtClean="0"/>
              <a:t>Persona a la que alguien convierte en objeto de su especial admiración.</a:t>
            </a:r>
          </a:p>
          <a:p>
            <a:pPr fontAlgn="base"/>
            <a:r>
              <a:rPr lang="es-CL" b="1" dirty="0" smtClean="0"/>
              <a:t>6. </a:t>
            </a:r>
            <a:r>
              <a:rPr lang="es-CL" dirty="0" smtClean="0"/>
              <a:t>En la mitología antigua, hombre nacido de un dios o una diosa y de un ej, Hércules, Aquiles, Eneas, etc.</a:t>
            </a:r>
          </a:p>
          <a:p>
            <a:endParaRPr lang="es-C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 smtClean="0"/>
              <a:t>Tipos de Héroes</a:t>
            </a:r>
            <a:endParaRPr lang="es-CL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CL" dirty="0" smtClean="0"/>
              <a:t>Medieval</a:t>
            </a:r>
          </a:p>
          <a:p>
            <a:pPr lvl="1"/>
            <a:r>
              <a:rPr lang="es-CL" dirty="0" smtClean="0"/>
              <a:t>Es hijo de reyes, valiente, guerrero y lucha también por amor</a:t>
            </a:r>
          </a:p>
          <a:p>
            <a:endParaRPr lang="es-CL" dirty="0" smtClean="0"/>
          </a:p>
          <a:p>
            <a:endParaRPr lang="es-CL" dirty="0"/>
          </a:p>
        </p:txBody>
      </p:sp>
      <p:pic>
        <p:nvPicPr>
          <p:cNvPr id="4" name="Picture 2" descr="http://literaturabachillerato.files.wordpress.com/2008/10/mio-cid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03848" y="3356992"/>
            <a:ext cx="2304256" cy="26345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CL" dirty="0" smtClean="0"/>
              <a:t>Trágico</a:t>
            </a:r>
          </a:p>
          <a:p>
            <a:pPr lvl="1"/>
            <a:r>
              <a:rPr lang="es-CL" dirty="0" smtClean="0"/>
              <a:t>Lucha en contra de su destino, es un personaje noble</a:t>
            </a:r>
          </a:p>
          <a:p>
            <a:pPr lvl="1"/>
            <a:endParaRPr lang="es-CL" dirty="0"/>
          </a:p>
        </p:txBody>
      </p:sp>
      <p:pic>
        <p:nvPicPr>
          <p:cNvPr id="4" name="Picture 4" descr="http://2.bp.blogspot.com/_hymIKjRek9I/SW_ksWI_kUI/AAAAAAAAFSc/Rejr3Qck4m0/s400/edip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347864" y="3284984"/>
            <a:ext cx="2160240" cy="2978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CL" dirty="0" smtClean="0"/>
              <a:t>Mitológico</a:t>
            </a:r>
          </a:p>
          <a:p>
            <a:pPr lvl="1"/>
            <a:r>
              <a:rPr lang="es-CL" dirty="0" smtClean="0"/>
              <a:t>Son semidioses, valientes, mortales e hijos de un dios </a:t>
            </a:r>
          </a:p>
          <a:p>
            <a:pPr lvl="1"/>
            <a:endParaRPr lang="es-CL" dirty="0"/>
          </a:p>
        </p:txBody>
      </p:sp>
      <p:pic>
        <p:nvPicPr>
          <p:cNvPr id="4" name="Picture 6" descr="http://www.lamarihuana.com/wp-content/uploads/2010/08/aquile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15816" y="2924944"/>
            <a:ext cx="2448272" cy="34724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CL" dirty="0" smtClean="0"/>
              <a:t>Contemporáneo</a:t>
            </a:r>
          </a:p>
          <a:p>
            <a:pPr lvl="1"/>
            <a:r>
              <a:rPr lang="es-CL" dirty="0" smtClean="0"/>
              <a:t>Son personas con “súper poderes” que se enfocan en luchar por  la justicia y el bien de la humanidad</a:t>
            </a:r>
          </a:p>
          <a:p>
            <a:pPr lvl="1"/>
            <a:endParaRPr lang="es-CL" dirty="0"/>
          </a:p>
        </p:txBody>
      </p:sp>
      <p:pic>
        <p:nvPicPr>
          <p:cNvPr id="4" name="Picture 10" descr="http://www.noticias0.com/wp-content/uploads/2009/05/traje_superman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59832" y="3140968"/>
            <a:ext cx="2408765" cy="3273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CL" dirty="0" smtClean="0"/>
              <a:t>Antihéroe</a:t>
            </a:r>
          </a:p>
          <a:p>
            <a:pPr lvl="1"/>
            <a:r>
              <a:rPr lang="es-CL" dirty="0" smtClean="0"/>
              <a:t>No representan los valores de su sociedad, es  un pillo, bandido o villano</a:t>
            </a:r>
          </a:p>
          <a:p>
            <a:endParaRPr lang="es-CL" dirty="0"/>
          </a:p>
        </p:txBody>
      </p:sp>
      <p:pic>
        <p:nvPicPr>
          <p:cNvPr id="4" name="Picture 2" descr="Resultado de imagen para antihéro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87824" y="3717032"/>
            <a:ext cx="2832315" cy="212423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 smtClean="0"/>
              <a:t>Actividad</a:t>
            </a:r>
            <a:endParaRPr lang="es-CL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s-CL" dirty="0" smtClean="0"/>
              <a:t>De acuerdo a lo revisado .. PIENSA </a:t>
            </a:r>
          </a:p>
          <a:p>
            <a:pPr lvl="2"/>
            <a:r>
              <a:rPr lang="es-CL" dirty="0" smtClean="0"/>
              <a:t>Entonces ¿qué es un héroe? Y ¿Quiénes pueden ser héroes?</a:t>
            </a:r>
          </a:p>
          <a:p>
            <a:pPr lvl="2"/>
            <a:r>
              <a:rPr lang="es-CL" dirty="0" smtClean="0"/>
              <a:t>(consideren los tipos de héroes que revisamos recién)</a:t>
            </a:r>
          </a:p>
          <a:p>
            <a:pPr lvl="2"/>
            <a:endParaRPr lang="es-CL" dirty="0" smtClean="0"/>
          </a:p>
          <a:p>
            <a:pPr lvl="2"/>
            <a:r>
              <a:rPr lang="es-CL" smtClean="0"/>
              <a:t>RESPONDE EN TU CUADERNO</a:t>
            </a:r>
            <a:endParaRPr lang="es-CL" dirty="0" smtClean="0"/>
          </a:p>
          <a:p>
            <a:pPr lvl="2">
              <a:buFontTx/>
              <a:buChar char="-"/>
            </a:pPr>
            <a:r>
              <a:rPr lang="es-CL" dirty="0" smtClean="0"/>
              <a:t>En esta Pandemia … Quiénes son héroes …por qué</a:t>
            </a:r>
          </a:p>
          <a:p>
            <a:pPr lvl="2">
              <a:buFontTx/>
              <a:buChar char="-"/>
            </a:pPr>
            <a:endParaRPr lang="es-CL" dirty="0" smtClean="0"/>
          </a:p>
          <a:p>
            <a:pPr lvl="2"/>
            <a:endParaRPr lang="es-CL" dirty="0" smtClean="0"/>
          </a:p>
          <a:p>
            <a:pPr lvl="2"/>
            <a:endParaRPr lang="es-CL" dirty="0" smtClean="0"/>
          </a:p>
          <a:p>
            <a:pPr lvl="2"/>
            <a:endParaRPr lang="es-CL" dirty="0" smtClean="0"/>
          </a:p>
          <a:p>
            <a:pPr lvl="2"/>
            <a:endParaRPr lang="es-CL" dirty="0" smtClean="0"/>
          </a:p>
          <a:p>
            <a:pPr lvl="2"/>
            <a:endParaRPr lang="es-CL" dirty="0" smtClean="0"/>
          </a:p>
          <a:p>
            <a:pPr lvl="2"/>
            <a:endParaRPr lang="es-CL" dirty="0" smtClean="0"/>
          </a:p>
          <a:p>
            <a:pPr lvl="2"/>
            <a:endParaRPr lang="es-CL" dirty="0" smtClean="0"/>
          </a:p>
          <a:p>
            <a:pPr lvl="2"/>
            <a:endParaRPr lang="es-CL" dirty="0" smtClean="0"/>
          </a:p>
          <a:p>
            <a:pPr lvl="2"/>
            <a:endParaRPr lang="es-CL" dirty="0" smtClean="0"/>
          </a:p>
          <a:p>
            <a:pPr lvl="2">
              <a:buNone/>
            </a:pPr>
            <a:endParaRPr lang="es-CL" dirty="0" smtClean="0"/>
          </a:p>
          <a:p>
            <a:pPr lvl="2">
              <a:buNone/>
            </a:pPr>
            <a:endParaRPr lang="es-CL" dirty="0" smtClean="0"/>
          </a:p>
          <a:p>
            <a:pPr lvl="2">
              <a:buNone/>
            </a:pPr>
            <a:endParaRPr lang="es-CL" dirty="0" smtClean="0"/>
          </a:p>
          <a:p>
            <a:pPr lvl="2"/>
            <a:endParaRPr lang="es-C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 smtClean="0"/>
              <a:t>Repaso</a:t>
            </a:r>
            <a:endParaRPr lang="es-CL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s-CL" dirty="0">
                <a:solidFill>
                  <a:srgbClr val="FF0000"/>
                </a:solidFill>
              </a:rPr>
              <a:t>A</a:t>
            </a:r>
            <a:r>
              <a:rPr lang="es-CL" dirty="0" smtClean="0">
                <a:solidFill>
                  <a:srgbClr val="FF0000"/>
                </a:solidFill>
              </a:rPr>
              <a:t>.- Género Narrativo</a:t>
            </a:r>
          </a:p>
          <a:p>
            <a:pPr lvl="1">
              <a:buNone/>
            </a:pPr>
            <a:endParaRPr lang="es-CL" dirty="0"/>
          </a:p>
        </p:txBody>
      </p:sp>
      <p:graphicFrame>
        <p:nvGraphicFramePr>
          <p:cNvPr id="7" name="6 Tabla"/>
          <p:cNvGraphicFramePr>
            <a:graphicFrameLocks noGrp="1"/>
          </p:cNvGraphicFramePr>
          <p:nvPr/>
        </p:nvGraphicFramePr>
        <p:xfrm>
          <a:off x="1187624" y="2564904"/>
          <a:ext cx="6768752" cy="3860226"/>
        </p:xfrm>
        <a:graphic>
          <a:graphicData uri="http://schemas.openxmlformats.org/drawingml/2006/table">
            <a:tbl>
              <a:tblPr firstRow="1" bandRow="1">
                <a:tableStyleId>{616DA210-FB5B-4158-B5E0-FEB733F419BA}</a:tableStyleId>
              </a:tblPr>
              <a:tblGrid>
                <a:gridCol w="3384376"/>
                <a:gridCol w="3384376"/>
              </a:tblGrid>
              <a:tr h="606022">
                <a:tc>
                  <a:txBody>
                    <a:bodyPr/>
                    <a:lstStyle/>
                    <a:p>
                      <a:pPr algn="ctr"/>
                      <a:r>
                        <a:rPr lang="es-CL" sz="3200" dirty="0" smtClean="0"/>
                        <a:t>Rasgo</a:t>
                      </a:r>
                      <a:endParaRPr lang="es-CL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sz="3200" dirty="0" smtClean="0"/>
                        <a:t>Descripción</a:t>
                      </a:r>
                      <a:endParaRPr lang="es-CL" sz="3200" dirty="0"/>
                    </a:p>
                  </a:txBody>
                  <a:tcPr/>
                </a:tc>
              </a:tr>
              <a:tr h="1494301">
                <a:tc>
                  <a:txBody>
                    <a:bodyPr/>
                    <a:lstStyle/>
                    <a:p>
                      <a:pPr algn="ctr"/>
                      <a:r>
                        <a:rPr lang="es-CL" sz="3200" dirty="0" smtClean="0"/>
                        <a:t>Propósito</a:t>
                      </a:r>
                      <a:endParaRPr lang="es-CL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sz="3200" dirty="0" smtClean="0"/>
                        <a:t>Relatar  acontecimientos en que participan personajes</a:t>
                      </a:r>
                      <a:r>
                        <a:rPr lang="es-CL" sz="3200" baseline="0" dirty="0" smtClean="0"/>
                        <a:t> ficticios</a:t>
                      </a:r>
                      <a:endParaRPr lang="es-CL" sz="3200" dirty="0"/>
                    </a:p>
                  </a:txBody>
                  <a:tcPr/>
                </a:tc>
              </a:tr>
              <a:tr h="606022">
                <a:tc>
                  <a:txBody>
                    <a:bodyPr/>
                    <a:lstStyle/>
                    <a:p>
                      <a:pPr algn="ctr"/>
                      <a:r>
                        <a:rPr lang="es-CL" sz="3200" dirty="0" smtClean="0"/>
                        <a:t>Emisor</a:t>
                      </a:r>
                      <a:endParaRPr lang="es-CL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sz="3200" dirty="0" smtClean="0"/>
                        <a:t>Narrador</a:t>
                      </a:r>
                      <a:endParaRPr lang="es-CL" sz="3200" dirty="0"/>
                    </a:p>
                  </a:txBody>
                  <a:tcPr/>
                </a:tc>
              </a:tr>
              <a:tr h="606022">
                <a:tc>
                  <a:txBody>
                    <a:bodyPr/>
                    <a:lstStyle/>
                    <a:p>
                      <a:pPr algn="ctr"/>
                      <a:r>
                        <a:rPr lang="es-CL" sz="3200" dirty="0" smtClean="0"/>
                        <a:t>Forma de escritura</a:t>
                      </a:r>
                      <a:endParaRPr lang="es-CL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sz="3200" dirty="0" smtClean="0"/>
                        <a:t>Prosa</a:t>
                      </a:r>
                      <a:endParaRPr lang="es-CL" sz="32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 smtClean="0">
                <a:solidFill>
                  <a:srgbClr val="FF0000"/>
                </a:solidFill>
              </a:rPr>
              <a:t>Características principales</a:t>
            </a:r>
            <a:endParaRPr lang="es-CL" dirty="0">
              <a:solidFill>
                <a:srgbClr val="FF000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Char char="•"/>
            </a:pPr>
            <a:r>
              <a:rPr lang="es-ES" altLang="es-CL" dirty="0" smtClean="0">
                <a:latin typeface="Calibri" pitchFamily="34" charset="0"/>
              </a:rPr>
              <a:t> Está la presencia de un </a:t>
            </a:r>
            <a:r>
              <a:rPr lang="es-ES" altLang="es-CL" b="1" dirty="0" smtClean="0">
                <a:latin typeface="Calibri" pitchFamily="34" charset="0"/>
              </a:rPr>
              <a:t>narrador</a:t>
            </a:r>
          </a:p>
          <a:p>
            <a:pPr lvl="1">
              <a:buFontTx/>
              <a:buChar char="•"/>
            </a:pPr>
            <a:r>
              <a:rPr lang="es-ES" altLang="es-CL" b="1" dirty="0" smtClean="0">
                <a:latin typeface="Calibri" pitchFamily="34" charset="0"/>
              </a:rPr>
              <a:t>Se establecen dos clasificaciones:</a:t>
            </a:r>
          </a:p>
          <a:p>
            <a:pPr marL="971550" lvl="1" indent="-514350">
              <a:buNone/>
            </a:pPr>
            <a:r>
              <a:rPr lang="es-ES" altLang="es-CL" b="1" dirty="0" smtClean="0">
                <a:latin typeface="Calibri" pitchFamily="34" charset="0"/>
              </a:rPr>
              <a:t>1.- Según grado de participación en la historia</a:t>
            </a:r>
          </a:p>
          <a:p>
            <a:pPr marL="971550" lvl="1" indent="-514350">
              <a:buNone/>
            </a:pPr>
            <a:endParaRPr lang="es-ES" altLang="es-CL" b="1" dirty="0" smtClean="0">
              <a:latin typeface="Calibri" pitchFamily="34" charset="0"/>
            </a:endParaRPr>
          </a:p>
          <a:p>
            <a:pPr marL="971550" lvl="1" indent="-514350">
              <a:buNone/>
            </a:pPr>
            <a:r>
              <a:rPr lang="es-ES" altLang="es-CL" b="1" dirty="0" smtClean="0">
                <a:latin typeface="Calibri" pitchFamily="34" charset="0"/>
              </a:rPr>
              <a:t>	</a:t>
            </a:r>
          </a:p>
          <a:p>
            <a:pPr lvl="1">
              <a:buFontTx/>
              <a:buChar char="•"/>
            </a:pPr>
            <a:endParaRPr lang="es-ES" altLang="es-CL" b="1" dirty="0" smtClean="0">
              <a:latin typeface="Calibri" pitchFamily="34" charset="0"/>
            </a:endParaRPr>
          </a:p>
          <a:p>
            <a:pPr>
              <a:buNone/>
            </a:pPr>
            <a:endParaRPr lang="es-CL" dirty="0"/>
          </a:p>
        </p:txBody>
      </p:sp>
      <p:graphicFrame>
        <p:nvGraphicFramePr>
          <p:cNvPr id="5" name="4 Tabla"/>
          <p:cNvGraphicFramePr>
            <a:graphicFrameLocks noGrp="1"/>
          </p:cNvGraphicFramePr>
          <p:nvPr/>
        </p:nvGraphicFramePr>
        <p:xfrm>
          <a:off x="1187624" y="3573016"/>
          <a:ext cx="6096000" cy="1463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/>
                <a:gridCol w="3048000"/>
              </a:tblGrid>
              <a:tr h="370840">
                <a:tc>
                  <a:txBody>
                    <a:bodyPr/>
                    <a:lstStyle/>
                    <a:p>
                      <a:r>
                        <a:rPr lang="es-CL" sz="2800" dirty="0" smtClean="0"/>
                        <a:t>Homo diegético</a:t>
                      </a:r>
                      <a:endParaRPr lang="es-CL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L" sz="2800" dirty="0" smtClean="0"/>
                        <a:t>Hétero diégetico</a:t>
                      </a:r>
                      <a:endParaRPr lang="es-CL" sz="2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CL" sz="2800" dirty="0" smtClean="0"/>
                        <a:t>Se encuentra DENTRO del relato</a:t>
                      </a:r>
                      <a:endParaRPr lang="es-CL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L" sz="2800" dirty="0" smtClean="0"/>
                        <a:t>Se encuentra FUERA del relato</a:t>
                      </a:r>
                      <a:endParaRPr lang="es-CL" sz="28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CL" dirty="0" smtClean="0"/>
              <a:t>2.- Según grado de conocimiento</a:t>
            </a:r>
          </a:p>
          <a:p>
            <a:endParaRPr lang="es-CL" dirty="0" smtClean="0"/>
          </a:p>
          <a:p>
            <a:endParaRPr lang="es-CL" dirty="0"/>
          </a:p>
        </p:txBody>
      </p:sp>
      <p:graphicFrame>
        <p:nvGraphicFramePr>
          <p:cNvPr id="4" name="3 Tabla"/>
          <p:cNvGraphicFramePr>
            <a:graphicFrameLocks noGrp="1"/>
          </p:cNvGraphicFramePr>
          <p:nvPr/>
        </p:nvGraphicFramePr>
        <p:xfrm>
          <a:off x="395536" y="2564904"/>
          <a:ext cx="8352927" cy="3571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84309"/>
                <a:gridCol w="2784309"/>
                <a:gridCol w="2784309"/>
              </a:tblGrid>
              <a:tr h="370840">
                <a:tc gridSpan="3">
                  <a:txBody>
                    <a:bodyPr/>
                    <a:lstStyle/>
                    <a:p>
                      <a:pPr algn="ctr"/>
                      <a:r>
                        <a:rPr lang="es-CL" dirty="0" smtClean="0"/>
                        <a:t>Hétero diegético</a:t>
                      </a:r>
                      <a:endParaRPr lang="es-CL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L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L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CL" dirty="0" smtClean="0"/>
                        <a:t>Omnisciente</a:t>
                      </a:r>
                      <a:endParaRPr lang="es-C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L" dirty="0" smtClean="0"/>
                        <a:t>Es aquel que </a:t>
                      </a:r>
                      <a:r>
                        <a:rPr lang="es-CL" u="sng" dirty="0" smtClean="0"/>
                        <a:t>conoce todo </a:t>
                      </a:r>
                      <a:r>
                        <a:rPr lang="es-CL" dirty="0" smtClean="0"/>
                        <a:t>sobre los hechos y personajes</a:t>
                      </a:r>
                      <a:endParaRPr lang="es-C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L" altLang="es-CL" dirty="0" smtClean="0">
                          <a:latin typeface="Calibri" pitchFamily="34" charset="0"/>
                        </a:rPr>
                        <a:t>“Él</a:t>
                      </a:r>
                      <a:r>
                        <a:rPr lang="es-CL" altLang="es-CL" baseline="0" dirty="0" smtClean="0">
                          <a:latin typeface="Calibri" pitchFamily="34" charset="0"/>
                        </a:rPr>
                        <a:t> t</a:t>
                      </a:r>
                      <a:r>
                        <a:rPr lang="es-CL" altLang="es-CL" dirty="0" smtClean="0">
                          <a:latin typeface="Calibri" pitchFamily="34" charset="0"/>
                        </a:rPr>
                        <a:t>enía la boca seca, las sienes ardientes y se sentía cansado”</a:t>
                      </a:r>
                    </a:p>
                    <a:p>
                      <a:endParaRPr lang="es-CL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CL" dirty="0" smtClean="0"/>
                        <a:t>Objetivo o de conocimiento relativo</a:t>
                      </a:r>
                      <a:endParaRPr lang="es-C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L" u="sng" dirty="0" smtClean="0"/>
                        <a:t>Solo hace descripciones detalladas </a:t>
                      </a:r>
                      <a:r>
                        <a:rPr lang="es-CL" dirty="0" smtClean="0"/>
                        <a:t>de acciones, del ambiente</a:t>
                      </a:r>
                      <a:r>
                        <a:rPr lang="es-CL" baseline="0" dirty="0" smtClean="0"/>
                        <a:t> y de los personajes, sin conocer sensaciones y sentimientos de los personajes</a:t>
                      </a:r>
                      <a:endParaRPr lang="es-CL" dirty="0" smtClean="0"/>
                    </a:p>
                    <a:p>
                      <a:endParaRPr lang="es-C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L" altLang="es-CL" dirty="0" smtClean="0">
                          <a:latin typeface="Calibri" pitchFamily="34" charset="0"/>
                        </a:rPr>
                        <a:t>“Se movió hacia un lado, luego miró hacia su izquierda y lanzó un grito de horror”</a:t>
                      </a:r>
                    </a:p>
                    <a:p>
                      <a:endParaRPr lang="es-CL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Tabla"/>
          <p:cNvGraphicFramePr>
            <a:graphicFrameLocks noGrp="1"/>
          </p:cNvGraphicFramePr>
          <p:nvPr/>
        </p:nvGraphicFramePr>
        <p:xfrm>
          <a:off x="827584" y="116632"/>
          <a:ext cx="7632849" cy="6588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44283"/>
                <a:gridCol w="2544283"/>
                <a:gridCol w="2544283"/>
              </a:tblGrid>
              <a:tr h="370840">
                <a:tc gridSpan="3">
                  <a:txBody>
                    <a:bodyPr/>
                    <a:lstStyle/>
                    <a:p>
                      <a:pPr algn="ctr"/>
                      <a:r>
                        <a:rPr lang="es-CL" dirty="0" smtClean="0"/>
                        <a:t>Homodiegético</a:t>
                      </a:r>
                      <a:endParaRPr lang="es-CL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L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L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CL" dirty="0" smtClean="0"/>
                        <a:t>Protagonista</a:t>
                      </a:r>
                      <a:endParaRPr lang="es-C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L" sz="1800" b="0" i="0" u="sng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El narrador es</a:t>
                      </a:r>
                      <a:r>
                        <a:rPr lang="es-CL" sz="18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a la vez </a:t>
                      </a:r>
                      <a:r>
                        <a:rPr lang="es-CL" sz="1800" b="0" i="0" u="sng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el personaje principal </a:t>
                      </a:r>
                      <a:r>
                        <a:rPr lang="es-CL" sz="18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de la historia</a:t>
                      </a:r>
                      <a:endParaRPr lang="es-C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L" sz="18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“Ese domingo, frente al arco, miré al arquero a los ojos. Miré a mis compañeros. Pensé en mi familia y en mis pichangas de infancia. Si anotaba ese penal, se cumpliría el sueño de mi vida. Y así fue. Disparé mi zurda infalible en el costado del arco. Éramos campeones.”</a:t>
                      </a:r>
                      <a:endParaRPr lang="es-CL" altLang="es-CL" dirty="0" smtClean="0">
                        <a:latin typeface="Calibri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CL" dirty="0" smtClean="0"/>
                        <a:t>Testigo</a:t>
                      </a:r>
                      <a:endParaRPr lang="es-C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L" sz="1800" b="0" i="0" u="sng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es aquel que </a:t>
                      </a:r>
                      <a:r>
                        <a:rPr lang="es-CL" sz="18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ha presenciado directamente los acontecimientos narrados o </a:t>
                      </a:r>
                      <a:r>
                        <a:rPr lang="es-CL" sz="1800" b="0" i="0" u="sng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ha participado </a:t>
                      </a:r>
                      <a:r>
                        <a:rPr lang="es-CL" sz="1800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de ellos </a:t>
                      </a:r>
                      <a:r>
                        <a:rPr lang="es-CL" sz="1800" b="0" i="0" u="sng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como personaje secundario</a:t>
                      </a:r>
                      <a:endParaRPr lang="es-CL" u="sn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L" altLang="es-CL" dirty="0" smtClean="0">
                          <a:latin typeface="Calibri" pitchFamily="34" charset="0"/>
                        </a:rPr>
                        <a:t>“Al repasar mis notas sobre los setenta y tantos casos en los que, durante los ocho últimos años, he estudiado los métodos de mi amigo Sherlock Holmes, he encontrado muchos trágicos, algunos cómicos(…) </a:t>
                      </a:r>
                      <a:endParaRPr lang="es-CL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CL" dirty="0" smtClean="0"/>
              <a:t>Sobre el “Mundo Narrado” se encuentran:</a:t>
            </a:r>
          </a:p>
          <a:p>
            <a:endParaRPr lang="es-CL" dirty="0"/>
          </a:p>
        </p:txBody>
      </p:sp>
      <p:graphicFrame>
        <p:nvGraphicFramePr>
          <p:cNvPr id="4" name="3 Tabla"/>
          <p:cNvGraphicFramePr>
            <a:graphicFrameLocks noGrp="1"/>
          </p:cNvGraphicFramePr>
          <p:nvPr/>
        </p:nvGraphicFramePr>
        <p:xfrm>
          <a:off x="1187624" y="2420888"/>
          <a:ext cx="6096000" cy="31140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048000"/>
                <a:gridCol w="3048000"/>
              </a:tblGrid>
              <a:tr h="370840">
                <a:tc>
                  <a:txBody>
                    <a:bodyPr/>
                    <a:lstStyle/>
                    <a:p>
                      <a:r>
                        <a:rPr lang="es-CL" dirty="0" smtClean="0"/>
                        <a:t>Acontecimientos</a:t>
                      </a:r>
                      <a:endParaRPr lang="es-C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L" dirty="0" smtClean="0"/>
                        <a:t>Orden</a:t>
                      </a:r>
                      <a:r>
                        <a:rPr lang="es-CL" baseline="0" dirty="0" smtClean="0"/>
                        <a:t> en que ocurren las acciones (cronológico, retrospectivo, anticipativo)</a:t>
                      </a:r>
                      <a:endParaRPr lang="es-CL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CL" dirty="0" smtClean="0"/>
                        <a:t>Personajes</a:t>
                      </a:r>
                      <a:endParaRPr lang="es-C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L" dirty="0" smtClean="0"/>
                        <a:t>Seres ficticios que participan</a:t>
                      </a:r>
                      <a:r>
                        <a:rPr lang="es-CL" baseline="0" dirty="0" smtClean="0"/>
                        <a:t> y crean la historia con sus acciones</a:t>
                      </a:r>
                      <a:endParaRPr lang="es-CL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CL" dirty="0" smtClean="0"/>
                        <a:t>Tiempo</a:t>
                      </a:r>
                      <a:r>
                        <a:rPr lang="es-CL" baseline="0" dirty="0" smtClean="0"/>
                        <a:t>  de la narración</a:t>
                      </a:r>
                      <a:endParaRPr lang="es-C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L" dirty="0" smtClean="0"/>
                        <a:t>Punto en donde se comienza</a:t>
                      </a:r>
                      <a:r>
                        <a:rPr lang="es-CL" baseline="0" dirty="0" smtClean="0"/>
                        <a:t> a narrar (al inicio, al medio, al final)</a:t>
                      </a:r>
                      <a:endParaRPr lang="es-CL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CL" dirty="0" smtClean="0"/>
                        <a:t>Espacio</a:t>
                      </a:r>
                      <a:endParaRPr lang="es-C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L" dirty="0" smtClean="0"/>
                        <a:t>Lugar físico</a:t>
                      </a:r>
                      <a:r>
                        <a:rPr lang="es-CL" baseline="0" dirty="0" smtClean="0"/>
                        <a:t>, social y sicológico</a:t>
                      </a:r>
                      <a:endParaRPr lang="es-CL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s-CL" dirty="0" smtClean="0">
                <a:solidFill>
                  <a:srgbClr val="FF0000"/>
                </a:solidFill>
              </a:rPr>
              <a:t>B.-Género Lírico</a:t>
            </a:r>
          </a:p>
          <a:p>
            <a:pPr lvl="1"/>
            <a:r>
              <a:rPr lang="es-CL" dirty="0" smtClean="0"/>
              <a:t> Es todo lo que conocemos como poemas</a:t>
            </a:r>
          </a:p>
          <a:p>
            <a:pPr lvl="1"/>
            <a:endParaRPr lang="es-CL" dirty="0" smtClean="0"/>
          </a:p>
          <a:p>
            <a:pPr lvl="1"/>
            <a:r>
              <a:rPr lang="es-CL" dirty="0" smtClean="0"/>
              <a:t> En los poemas predomina la subjetividad.</a:t>
            </a:r>
          </a:p>
          <a:p>
            <a:pPr lvl="1"/>
            <a:endParaRPr lang="es-CL" dirty="0" smtClean="0"/>
          </a:p>
          <a:p>
            <a:pPr lvl="1"/>
            <a:r>
              <a:rPr lang="es-CL" dirty="0" smtClean="0"/>
              <a:t> Presencia del hablante lírico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CL" dirty="0"/>
          </a:p>
        </p:txBody>
      </p:sp>
      <p:pic>
        <p:nvPicPr>
          <p:cNvPr id="26626" name="Picture 2" descr="Resultado de imagen para género liric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 smtClean="0"/>
              <a:t>¿Por qué repasamos esto?</a:t>
            </a:r>
            <a:endParaRPr lang="es-CL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CL" dirty="0" smtClean="0"/>
              <a:t>Porque es necesario que recordemos para poder manejar bien los nuevos contenidos</a:t>
            </a:r>
          </a:p>
          <a:p>
            <a:endParaRPr lang="es-CL" dirty="0" smtClean="0"/>
          </a:p>
          <a:p>
            <a:r>
              <a:rPr lang="es-CL" dirty="0" smtClean="0"/>
              <a:t>Porque los textos que revisaremos serán tanto narrativos como líricos</a:t>
            </a:r>
          </a:p>
          <a:p>
            <a:endParaRPr lang="es-CL" dirty="0" smtClean="0"/>
          </a:p>
          <a:p>
            <a:r>
              <a:rPr lang="es-CL" dirty="0" smtClean="0"/>
              <a:t>Porque les servirá para guiarse en el análisis de las lecturas</a:t>
            </a:r>
          </a:p>
          <a:p>
            <a:endParaRPr lang="es-CL" dirty="0" smtClean="0"/>
          </a:p>
          <a:p>
            <a:endParaRPr lang="es-C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3824</TotalTime>
  <Words>619</Words>
  <Application>Microsoft Office PowerPoint</Application>
  <PresentationFormat>Presentación en pantalla (4:3)</PresentationFormat>
  <Paragraphs>113</Paragraphs>
  <Slides>18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18</vt:i4>
      </vt:variant>
    </vt:vector>
  </HeadingPairs>
  <TitlesOfParts>
    <vt:vector size="19" baseType="lpstr">
      <vt:lpstr>Tema de Office</vt:lpstr>
      <vt:lpstr>Unidad 1: El Héroe en distintas épocas</vt:lpstr>
      <vt:lpstr>Repaso</vt:lpstr>
      <vt:lpstr>Características principales</vt:lpstr>
      <vt:lpstr>Diapositiva 4</vt:lpstr>
      <vt:lpstr>Diapositiva 5</vt:lpstr>
      <vt:lpstr>Diapositiva 6</vt:lpstr>
      <vt:lpstr>Diapositiva 7</vt:lpstr>
      <vt:lpstr>Diapositiva 8</vt:lpstr>
      <vt:lpstr>¿Por qué repasamos esto?</vt:lpstr>
      <vt:lpstr>Unidad 1: El Héroe</vt:lpstr>
      <vt:lpstr>Características generales del héroe</vt:lpstr>
      <vt:lpstr>Definición según la RAE</vt:lpstr>
      <vt:lpstr>Tipos de Héroes</vt:lpstr>
      <vt:lpstr>Diapositiva 14</vt:lpstr>
      <vt:lpstr>Diapositiva 15</vt:lpstr>
      <vt:lpstr>Diapositiva 16</vt:lpstr>
      <vt:lpstr>Diapositiva 17</vt:lpstr>
      <vt:lpstr>Actividad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Andrés Val Antilef</dc:creator>
  <cp:lastModifiedBy>Gateway</cp:lastModifiedBy>
  <cp:revision>84</cp:revision>
  <dcterms:created xsi:type="dcterms:W3CDTF">2018-02-28T23:23:46Z</dcterms:created>
  <dcterms:modified xsi:type="dcterms:W3CDTF">2020-08-02T00:17:35Z</dcterms:modified>
</cp:coreProperties>
</file>