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4" r:id="rId10"/>
    <p:sldId id="266" r:id="rId11"/>
    <p:sldId id="262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1236-9B9E-4DF5-A43D-D3D518CF3104}" type="datetimeFigureOut">
              <a:rPr lang="es-ES" smtClean="0"/>
              <a:t>31/07/2020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A93F8B5-616B-42E5-9C4E-5A83311B860A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1236-9B9E-4DF5-A43D-D3D518CF3104}" type="datetimeFigureOut">
              <a:rPr lang="es-ES" smtClean="0"/>
              <a:t>31/07/2020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3F8B5-616B-42E5-9C4E-5A83311B860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1236-9B9E-4DF5-A43D-D3D518CF3104}" type="datetimeFigureOut">
              <a:rPr lang="es-ES" smtClean="0"/>
              <a:t>31/07/2020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3F8B5-616B-42E5-9C4E-5A83311B860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1236-9B9E-4DF5-A43D-D3D518CF3104}" type="datetimeFigureOut">
              <a:rPr lang="es-ES" smtClean="0"/>
              <a:t>31/07/2020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3F8B5-616B-42E5-9C4E-5A83311B860A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1236-9B9E-4DF5-A43D-D3D518CF3104}" type="datetimeFigureOut">
              <a:rPr lang="es-ES" smtClean="0"/>
              <a:t>31/07/2020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A93F8B5-616B-42E5-9C4E-5A83311B860A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1236-9B9E-4DF5-A43D-D3D518CF3104}" type="datetimeFigureOut">
              <a:rPr lang="es-ES" smtClean="0"/>
              <a:t>31/07/2020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3F8B5-616B-42E5-9C4E-5A83311B860A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1236-9B9E-4DF5-A43D-D3D518CF3104}" type="datetimeFigureOut">
              <a:rPr lang="es-ES" smtClean="0"/>
              <a:t>31/07/2020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3F8B5-616B-42E5-9C4E-5A83311B860A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1236-9B9E-4DF5-A43D-D3D518CF3104}" type="datetimeFigureOut">
              <a:rPr lang="es-ES" smtClean="0"/>
              <a:t>31/07/2020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3F8B5-616B-42E5-9C4E-5A83311B860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1236-9B9E-4DF5-A43D-D3D518CF3104}" type="datetimeFigureOut">
              <a:rPr lang="es-ES" smtClean="0"/>
              <a:t>31/07/2020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3F8B5-616B-42E5-9C4E-5A83311B860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1236-9B9E-4DF5-A43D-D3D518CF3104}" type="datetimeFigureOut">
              <a:rPr lang="es-ES" smtClean="0"/>
              <a:t>31/07/2020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3F8B5-616B-42E5-9C4E-5A83311B860A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1236-9B9E-4DF5-A43D-D3D518CF3104}" type="datetimeFigureOut">
              <a:rPr lang="es-ES" smtClean="0"/>
              <a:t>31/07/2020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A93F8B5-616B-42E5-9C4E-5A83311B860A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1071236-9B9E-4DF5-A43D-D3D518CF3104}" type="datetimeFigureOut">
              <a:rPr lang="es-ES" smtClean="0"/>
              <a:t>31/07/2020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A93F8B5-616B-42E5-9C4E-5A83311B860A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lorena.ureta@laprovidenciarecoleta.cl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lorena.ureta@laprovidenciarecoleta.cl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lorena.ureta@laprovidenciarecoleta.cl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s-MX" sz="1200" dirty="0" smtClean="0"/>
              <a:t>Números hasta 1.000.000.000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s-MX" sz="1200" dirty="0" smtClean="0"/>
              <a:t>Valor posicional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s-MX" sz="1200" dirty="0" smtClean="0"/>
              <a:t>Orden y comparación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s-MX" sz="1200" dirty="0" smtClean="0"/>
              <a:t>Redondeo</a:t>
            </a:r>
          </a:p>
          <a:p>
            <a:pPr marL="514350" indent="-514350" algn="l">
              <a:buFont typeface="+mj-lt"/>
              <a:buAutoNum type="arabicPeriod"/>
            </a:pPr>
            <a:r>
              <a:rPr lang="es-MX" sz="1200" dirty="0" smtClean="0"/>
              <a:t>Multiplicación  y división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s-MX" sz="1200" dirty="0" smtClean="0"/>
              <a:t>Multiplicación de números naturales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s-MX" sz="1200" dirty="0" smtClean="0"/>
              <a:t>División entre números naturales</a:t>
            </a:r>
          </a:p>
          <a:p>
            <a:pPr marL="514350" indent="-514350" algn="l">
              <a:buFont typeface="+mj-lt"/>
              <a:buAutoNum type="arabicPeriod"/>
            </a:pPr>
            <a:r>
              <a:rPr lang="es-MX" sz="1200" dirty="0" smtClean="0"/>
              <a:t>Operatoria combinada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Repaso para Evaluación </a:t>
            </a:r>
            <a:endParaRPr lang="es-ES" dirty="0"/>
          </a:p>
        </p:txBody>
      </p:sp>
      <p:pic>
        <p:nvPicPr>
          <p:cNvPr id="4" name="image2.png" descr="LOGO-San-Jose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14282" y="214290"/>
            <a:ext cx="2228850" cy="741045"/>
          </a:xfrm>
          <a:prstGeom prst="rect">
            <a:avLst/>
          </a:prstGeom>
          <a:ln/>
        </p:spPr>
      </p:pic>
      <p:sp>
        <p:nvSpPr>
          <p:cNvPr id="5" name="4 CuadroTexto"/>
          <p:cNvSpPr txBox="1"/>
          <p:nvPr/>
        </p:nvSpPr>
        <p:spPr>
          <a:xfrm>
            <a:off x="3000364" y="6286520"/>
            <a:ext cx="3197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Profesora Lorena Ureta  -    Quintos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 smtClean="0"/>
              <a:t>Actividad 9: resuelve los siguientes problemas 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s-MX" dirty="0" smtClean="0"/>
              <a:t>Se distribuirán 850 bolsas de azúcar entre 7 cajas. </a:t>
            </a:r>
            <a:r>
              <a:rPr lang="es-MX" b="1" dirty="0" smtClean="0"/>
              <a:t>¿Podrán tener las cajas la misma cantidad de bolsas?</a:t>
            </a:r>
            <a:r>
              <a:rPr lang="es-MX" dirty="0" smtClean="0"/>
              <a:t> Justifica tu respuesta</a:t>
            </a:r>
          </a:p>
          <a:p>
            <a:pPr marL="514350" indent="-514350">
              <a:buFont typeface="+mj-lt"/>
              <a:buAutoNum type="alphaUcPeriod"/>
            </a:pPr>
            <a:endParaRPr lang="es-MX" dirty="0" smtClean="0"/>
          </a:p>
          <a:p>
            <a:pPr marL="514350" indent="-514350">
              <a:buFont typeface="+mj-lt"/>
              <a:buAutoNum type="alphaUcPeriod"/>
            </a:pPr>
            <a:r>
              <a:rPr lang="es-MX" dirty="0" smtClean="0"/>
              <a:t>Se necesita enviar la misma cantidad de resmas de papel a 5 colegios de una región. Si se dispone de 112 resmas, </a:t>
            </a:r>
            <a:r>
              <a:rPr lang="es-MX" b="1" dirty="0" smtClean="0"/>
              <a:t>¿cuántas deberían comprarse para cumplir con el envío</a:t>
            </a:r>
            <a:r>
              <a:rPr lang="es-MX" dirty="0" smtClean="0"/>
              <a:t>?</a:t>
            </a:r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Sesión 3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Copia y resuelve en tu cuaderno</a:t>
            </a:r>
            <a:endParaRPr lang="es-ES" dirty="0"/>
          </a:p>
        </p:txBody>
      </p:sp>
      <p:sp>
        <p:nvSpPr>
          <p:cNvPr id="4" name="2 Marcador de texto"/>
          <p:cNvSpPr txBox="1">
            <a:spLocks/>
          </p:cNvSpPr>
          <p:nvPr/>
        </p:nvSpPr>
        <p:spPr>
          <a:xfrm>
            <a:off x="428596" y="6143644"/>
            <a:ext cx="8429684" cy="3381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t" anchorCtr="0">
            <a:normAutofit fontScale="7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 tienes dudas escribe al correo </a:t>
            </a: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lorena.ureta@laprovidenciarecoleta.cl</a:t>
            </a:r>
            <a:r>
              <a:rPr kumimoji="0" lang="es-MX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 al </a:t>
            </a:r>
            <a:r>
              <a:rPr kumimoji="0" lang="es-MX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whatsapp</a:t>
            </a:r>
            <a:r>
              <a:rPr kumimoji="0" lang="es-MX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+56937718271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RECUERDA</a:t>
            </a:r>
            <a:endParaRPr lang="es-ES" dirty="0"/>
          </a:p>
        </p:txBody>
      </p:sp>
      <p:pic>
        <p:nvPicPr>
          <p:cNvPr id="4" name="3 Marcador de contenido" descr="WhatsApp Image 2020-08-01 at 01.18.48.jpeg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l="10294" t="24580" r="11581" b="40930"/>
          <a:stretch>
            <a:fillRect/>
          </a:stretch>
        </p:blipFill>
        <p:spPr>
          <a:xfrm>
            <a:off x="286842" y="2714620"/>
            <a:ext cx="8500000" cy="1800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71414"/>
            <a:ext cx="7772400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Actividad 10: resuelve las siguientes operaciones combinadas. Guíate por el ejemplo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14376" y="4500570"/>
            <a:ext cx="6557954" cy="2195514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[(245 : 5 ) + 291] • 3 =</a:t>
            </a:r>
          </a:p>
          <a:p>
            <a:pPr marL="514350" indent="-514350">
              <a:buFont typeface="+mj-lt"/>
              <a:buAutoNum type="alphaUcPeriod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261 • 4 – 516 : 2 + 100 =</a:t>
            </a:r>
          </a:p>
          <a:p>
            <a:pPr marL="514350" indent="-514350">
              <a:buFont typeface="+mj-lt"/>
              <a:buAutoNum type="alphaUcPeriod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{252 : (210 – 206)} • 5 – 15 =</a:t>
            </a:r>
          </a:p>
          <a:p>
            <a:pPr marL="514350" indent="-514350">
              <a:buFont typeface="+mj-lt"/>
              <a:buAutoNum type="alphaUcPeriod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(253 +347) : 2 + 3 • 164 =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500034" y="1285860"/>
            <a:ext cx="5357850" cy="3071834"/>
          </a:xfrm>
          <a:prstGeom prst="rect">
            <a:avLst/>
          </a:prstGeom>
          <a:ln w="28575"/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>
            <a:normAutofit fontScale="85000" lnSpcReduction="20000"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7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lang="es-MX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Ejemplo: [ 225 + (256 : 8)] – (122 </a:t>
            </a:r>
            <a:r>
              <a:rPr lang="es-MX" sz="2600" dirty="0" smtClean="0">
                <a:solidFill>
                  <a:srgbClr val="00B050"/>
                </a:solidFill>
                <a:latin typeface="Arial"/>
                <a:cs typeface="Arial"/>
              </a:rPr>
              <a:t>• 2)</a:t>
            </a:r>
          </a:p>
          <a:p>
            <a:pPr marL="514350" lvl="0" indent="-514350" algn="ctr">
              <a:lnSpc>
                <a:spcPct val="170000"/>
              </a:lnSpc>
              <a:spcBef>
                <a:spcPts val="580"/>
              </a:spcBef>
              <a:buClr>
                <a:schemeClr val="accent1"/>
              </a:buClr>
              <a:buSzPct val="85000"/>
            </a:pPr>
            <a:r>
              <a:rPr lang="es-MX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[ 225 +      </a:t>
            </a:r>
            <a:r>
              <a:rPr lang="es-MX" sz="2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32</a:t>
            </a:r>
            <a:r>
              <a:rPr lang="es-MX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] – (122 </a:t>
            </a:r>
            <a:r>
              <a:rPr lang="es-MX" sz="2600" dirty="0" smtClean="0">
                <a:solidFill>
                  <a:srgbClr val="00B050"/>
                </a:solidFill>
                <a:latin typeface="Arial"/>
                <a:cs typeface="Arial"/>
              </a:rPr>
              <a:t>• 2)</a:t>
            </a:r>
          </a:p>
          <a:p>
            <a:pPr marL="514350" indent="-514350" algn="ctr">
              <a:lnSpc>
                <a:spcPct val="170000"/>
              </a:lnSpc>
              <a:spcBef>
                <a:spcPts val="580"/>
              </a:spcBef>
              <a:buClr>
                <a:schemeClr val="accent1"/>
              </a:buClr>
              <a:buSzPct val="85000"/>
            </a:pPr>
            <a:r>
              <a:rPr lang="es-MX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          </a:t>
            </a:r>
            <a:r>
              <a:rPr lang="es-MX" sz="26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257</a:t>
            </a:r>
            <a:r>
              <a:rPr lang="es-MX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– (122 </a:t>
            </a:r>
            <a:r>
              <a:rPr lang="es-MX" sz="2600" dirty="0" smtClean="0">
                <a:solidFill>
                  <a:srgbClr val="00B050"/>
                </a:solidFill>
                <a:latin typeface="Arial"/>
                <a:cs typeface="Arial"/>
              </a:rPr>
              <a:t>• 2)</a:t>
            </a:r>
          </a:p>
          <a:p>
            <a:pPr marL="514350" indent="-514350" algn="ctr">
              <a:lnSpc>
                <a:spcPct val="170000"/>
              </a:lnSpc>
              <a:spcBef>
                <a:spcPts val="580"/>
              </a:spcBef>
              <a:buClr>
                <a:schemeClr val="accent1"/>
              </a:buClr>
              <a:buSzPct val="85000"/>
            </a:pPr>
            <a:r>
              <a:rPr lang="es-MX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     257            –    </a:t>
            </a:r>
            <a:r>
              <a:rPr lang="es-MX" sz="26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244</a:t>
            </a:r>
          </a:p>
          <a:p>
            <a:pPr marL="514350" indent="-514350" algn="ctr">
              <a:lnSpc>
                <a:spcPct val="170000"/>
              </a:lnSpc>
              <a:spcBef>
                <a:spcPts val="580"/>
              </a:spcBef>
              <a:buClr>
                <a:schemeClr val="accent1"/>
              </a:buClr>
              <a:buSzPct val="85000"/>
            </a:pPr>
            <a:r>
              <a:rPr lang="es-MX" sz="26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                   13</a:t>
            </a:r>
            <a:endParaRPr lang="es-ES" sz="26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514350" lvl="0" indent="-514350" algn="ctr">
              <a:spcBef>
                <a:spcPts val="580"/>
              </a:spcBef>
              <a:buClr>
                <a:schemeClr val="accent1"/>
              </a:buClr>
              <a:buSzPct val="85000"/>
            </a:pPr>
            <a:endParaRPr kumimoji="0" lang="es-ES" sz="26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4 Abrir llave"/>
          <p:cNvSpPr/>
          <p:nvPr/>
        </p:nvSpPr>
        <p:spPr>
          <a:xfrm rot="16200000">
            <a:off x="3393273" y="1464455"/>
            <a:ext cx="214314" cy="8572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Abrir llave"/>
          <p:cNvSpPr/>
          <p:nvPr/>
        </p:nvSpPr>
        <p:spPr>
          <a:xfrm rot="16200000">
            <a:off x="2964645" y="1535893"/>
            <a:ext cx="214314" cy="185738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Abrir llave"/>
          <p:cNvSpPr/>
          <p:nvPr/>
        </p:nvSpPr>
        <p:spPr>
          <a:xfrm rot="16200000">
            <a:off x="4893471" y="2607463"/>
            <a:ext cx="214314" cy="8572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Abrir llave"/>
          <p:cNvSpPr/>
          <p:nvPr/>
        </p:nvSpPr>
        <p:spPr>
          <a:xfrm rot="16200000">
            <a:off x="3893339" y="2321711"/>
            <a:ext cx="214314" cy="257176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Pergamino vertical"/>
          <p:cNvSpPr/>
          <p:nvPr/>
        </p:nvSpPr>
        <p:spPr>
          <a:xfrm>
            <a:off x="6000792" y="1285860"/>
            <a:ext cx="3000364" cy="3571900"/>
          </a:xfrm>
          <a:prstGeom prst="vertic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DATO: Cada vez que resuelvo la o las operaciones que hay dentro de un paréntesis, éste desaparece.</a:t>
            </a:r>
          </a:p>
          <a:p>
            <a:pPr algn="ctr"/>
            <a:r>
              <a:rPr lang="es-MX" dirty="0" smtClean="0"/>
              <a:t>Por ejemplo, al resolver 256 : 8 se pone solo el resultado, no se vuelve a escribir el paréntesis.</a:t>
            </a:r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2800" dirty="0" smtClean="0"/>
              <a:t>Actividad 11: escribe la operación que permite resolver el problema. Luego resuélvela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Camilo recorre 5 veces un trayecto de 758 km y 3 veces uno de 125 km.</a:t>
            </a:r>
          </a:p>
          <a:p>
            <a:pPr>
              <a:buNone/>
            </a:pPr>
            <a:r>
              <a:rPr lang="es-MX" dirty="0" smtClean="0"/>
              <a:t>	</a:t>
            </a:r>
            <a:r>
              <a:rPr lang="es-MX" dirty="0" smtClean="0"/>
              <a:t>¿Cuántos kilómetros recorre en total?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 smtClean="0"/>
              <a:t>Operación           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 smtClean="0"/>
              <a:t>Resultado         ________ km</a:t>
            </a:r>
            <a:endParaRPr lang="es-ES" dirty="0"/>
          </a:p>
        </p:txBody>
      </p:sp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2357422" y="3357562"/>
            <a:ext cx="357190" cy="252414"/>
          </a:xfrm>
          <a:prstGeom prst="homePlate">
            <a:avLst>
              <a:gd name="adj" fmla="val 34782"/>
            </a:avLst>
          </a:prstGeom>
          <a:gradFill rotWithShape="0">
            <a:gsLst>
              <a:gs pos="0">
                <a:srgbClr val="F79646"/>
              </a:gs>
              <a:gs pos="100000">
                <a:srgbClr val="DF6A09"/>
              </a:gs>
            </a:gsLst>
            <a:path path="shape">
              <a:fillToRect l="50000" t="50000" r="50000" b="50000"/>
            </a:path>
          </a:gra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357422" y="5357826"/>
            <a:ext cx="357190" cy="252414"/>
          </a:xfrm>
          <a:prstGeom prst="homePlate">
            <a:avLst>
              <a:gd name="adj" fmla="val 34782"/>
            </a:avLst>
          </a:prstGeom>
          <a:gradFill rotWithShape="0">
            <a:gsLst>
              <a:gs pos="0">
                <a:srgbClr val="F79646"/>
              </a:gs>
              <a:gs pos="100000">
                <a:srgbClr val="DF6A09"/>
              </a:gs>
            </a:gsLst>
            <a:path path="shape">
              <a:fillToRect l="50000" t="50000" r="50000" b="50000"/>
            </a:path>
          </a:gra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3214678" y="3071810"/>
          <a:ext cx="3670000" cy="1828800"/>
        </p:xfrm>
        <a:graphic>
          <a:graphicData uri="http://schemas.openxmlformats.org/drawingml/2006/table">
            <a:tbl>
              <a:tblPr/>
              <a:tblGrid>
                <a:gridCol w="367000"/>
                <a:gridCol w="367000"/>
                <a:gridCol w="367000"/>
                <a:gridCol w="367000"/>
                <a:gridCol w="367000"/>
                <a:gridCol w="367000"/>
                <a:gridCol w="367000"/>
                <a:gridCol w="367000"/>
                <a:gridCol w="367000"/>
                <a:gridCol w="367000"/>
              </a:tblGrid>
              <a:tr h="359133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133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133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133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133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2800" dirty="0" smtClean="0"/>
              <a:t>Actividad 12: Plantea la operatoria combinada que te permite resolver el siguiente problema. Puedes utilizar calculadora.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53034"/>
          </a:xfrm>
        </p:spPr>
        <p:txBody>
          <a:bodyPr>
            <a:normAutofit/>
          </a:bodyPr>
          <a:lstStyle/>
          <a:p>
            <a:r>
              <a:rPr lang="es-MX" dirty="0" smtClean="0"/>
              <a:t>Andrea va con su familia aun espectáculo. Compró 2 entradas para niños en $4.990 cada una y 3 entradas para adulto. Si pagó con $35.000 y recibió $1.050 de vuelto. ¿Cuánto le costó cada entrada para adulto?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Respuesta: _________________________________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500166" y="3143248"/>
          <a:ext cx="5929360" cy="2560320"/>
        </p:xfrm>
        <a:graphic>
          <a:graphicData uri="http://schemas.openxmlformats.org/drawingml/2006/table">
            <a:tbl>
              <a:tblPr/>
              <a:tblGrid>
                <a:gridCol w="395291"/>
                <a:gridCol w="395290"/>
                <a:gridCol w="395291"/>
                <a:gridCol w="395291"/>
                <a:gridCol w="395290"/>
                <a:gridCol w="395291"/>
                <a:gridCol w="395291"/>
                <a:gridCol w="395290"/>
                <a:gridCol w="395291"/>
                <a:gridCol w="395291"/>
                <a:gridCol w="395290"/>
                <a:gridCol w="395291"/>
                <a:gridCol w="395291"/>
                <a:gridCol w="395290"/>
                <a:gridCol w="395291"/>
              </a:tblGrid>
              <a:tr h="261914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914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914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914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914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914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914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Sesión 1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Copia y resuelve en tu cuaderno</a:t>
            </a:r>
            <a:endParaRPr lang="es-ES" dirty="0"/>
          </a:p>
        </p:txBody>
      </p:sp>
      <p:sp>
        <p:nvSpPr>
          <p:cNvPr id="4" name="2 Marcador de texto"/>
          <p:cNvSpPr txBox="1">
            <a:spLocks/>
          </p:cNvSpPr>
          <p:nvPr/>
        </p:nvSpPr>
        <p:spPr>
          <a:xfrm>
            <a:off x="428596" y="6143644"/>
            <a:ext cx="8429684" cy="3381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t" anchorCtr="0">
            <a:normAutofit fontScale="7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 tienes dudas escribe al correo </a:t>
            </a: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lorena.ureta@laprovidenciarecoleta.cl</a:t>
            </a:r>
            <a:r>
              <a:rPr kumimoji="0" lang="es-MX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 al </a:t>
            </a:r>
            <a:r>
              <a:rPr kumimoji="0" lang="es-MX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whatsapp</a:t>
            </a:r>
            <a:r>
              <a:rPr kumimoji="0" lang="es-MX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+56937718271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4348" y="214290"/>
            <a:ext cx="7772400" cy="1143000"/>
          </a:xfrm>
        </p:spPr>
        <p:txBody>
          <a:bodyPr>
            <a:noAutofit/>
          </a:bodyPr>
          <a:lstStyle/>
          <a:p>
            <a:r>
              <a:rPr lang="es-MX" sz="2800" dirty="0" smtClean="0"/>
              <a:t>Actividad 1: </a:t>
            </a:r>
            <a:r>
              <a:rPr lang="es-MX" sz="2800" dirty="0" smtClean="0"/>
              <a:t>c</a:t>
            </a:r>
            <a:r>
              <a:rPr lang="es-MX" sz="2800" dirty="0" smtClean="0"/>
              <a:t>ompleta según el dígito destacado en cada número. Guíate por el ejemplo </a:t>
            </a:r>
            <a:endParaRPr lang="es-ES" sz="28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4394"/>
                <a:gridCol w="2143140"/>
                <a:gridCol w="2671766"/>
                <a:gridCol w="1943100"/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Número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Posición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Valor</a:t>
                      </a:r>
                      <a:r>
                        <a:rPr lang="es-MX" baseline="0" dirty="0" smtClean="0"/>
                        <a:t> posicional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rgbClr val="00B050"/>
                          </a:solidFill>
                        </a:rPr>
                        <a:t>Ejemplo:</a:t>
                      </a:r>
                      <a:endParaRPr lang="es-E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rgbClr val="00B05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</a:t>
                      </a:r>
                      <a:r>
                        <a:rPr lang="es-MX" dirty="0" smtClean="0">
                          <a:solidFill>
                            <a:srgbClr val="00B05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9.204</a:t>
                      </a:r>
                      <a:endParaRPr lang="es-ES" dirty="0">
                        <a:solidFill>
                          <a:srgbClr val="00B05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rgbClr val="00B050"/>
                          </a:solidFill>
                        </a:rPr>
                        <a:t>Decena</a:t>
                      </a:r>
                      <a:r>
                        <a:rPr lang="es-MX" baseline="0" dirty="0" smtClean="0">
                          <a:solidFill>
                            <a:srgbClr val="00B050"/>
                          </a:solidFill>
                        </a:rPr>
                        <a:t> de mil (DM)</a:t>
                      </a:r>
                      <a:endParaRPr lang="es-E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rgbClr val="00B050"/>
                          </a:solidFill>
                        </a:rPr>
                        <a:t>80.000</a:t>
                      </a:r>
                      <a:endParaRPr lang="es-E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A.-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r>
                        <a:rPr lang="es-MX" b="1" u="sng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  <a:r>
                        <a:rPr lang="es-MX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.879.021</a:t>
                      </a:r>
                      <a:endParaRPr lang="es-ES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B.-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u="sng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</a:t>
                      </a:r>
                      <a:r>
                        <a:rPr lang="es-MX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65.335.104</a:t>
                      </a:r>
                      <a:endParaRPr lang="es-ES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C.-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</a:t>
                      </a:r>
                      <a:r>
                        <a:rPr lang="es-MX" b="1" u="sng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r>
                        <a:rPr lang="es-MX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4.141.414</a:t>
                      </a:r>
                      <a:endParaRPr lang="es-ES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1 Título"/>
          <p:cNvSpPr txBox="1">
            <a:spLocks/>
          </p:cNvSpPr>
          <p:nvPr/>
        </p:nvSpPr>
        <p:spPr>
          <a:xfrm>
            <a:off x="785786" y="3714760"/>
            <a:ext cx="7772400" cy="1143000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Actividad 2: remarca</a:t>
            </a:r>
            <a:r>
              <a:rPr lang="es-MX" sz="280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</a:t>
            </a:r>
            <a:r>
              <a:rPr lang="es-MX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en cada caso, el número que cumple con la condición dada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928662" y="4857760"/>
          <a:ext cx="7715304" cy="11125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32900"/>
                <a:gridCol w="3867694"/>
                <a:gridCol w="1571636"/>
                <a:gridCol w="1643074"/>
              </a:tblGrid>
              <a:tr h="370840">
                <a:tc>
                  <a:txBody>
                    <a:bodyPr/>
                    <a:lstStyle/>
                    <a:p>
                      <a:r>
                        <a:rPr lang="es-MX" b="0" i="0" dirty="0" smtClean="0"/>
                        <a:t>A.-</a:t>
                      </a:r>
                      <a:endParaRPr lang="es-ES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0" i="0" dirty="0" smtClean="0"/>
                        <a:t>El</a:t>
                      </a:r>
                      <a:r>
                        <a:rPr lang="es-MX" b="0" i="0" baseline="0" dirty="0" smtClean="0"/>
                        <a:t> 7 representa a 700.000 unidades</a:t>
                      </a:r>
                      <a:endParaRPr lang="es-ES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0" i="0" dirty="0" smtClean="0"/>
                        <a:t>17.452.029</a:t>
                      </a:r>
                      <a:endParaRPr lang="es-ES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0" i="0" dirty="0" smtClean="0"/>
                        <a:t>96.705.263</a:t>
                      </a:r>
                      <a:endParaRPr lang="es-ES" b="0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b="0" i="0" dirty="0" smtClean="0"/>
                        <a:t>B.-</a:t>
                      </a:r>
                      <a:endParaRPr lang="es-ES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0" i="0" dirty="0" smtClean="0"/>
                        <a:t>El 5 representa a</a:t>
                      </a:r>
                      <a:r>
                        <a:rPr lang="es-MX" b="0" i="0" baseline="0" dirty="0" smtClean="0"/>
                        <a:t> 5.000.000 de unidades</a:t>
                      </a:r>
                      <a:endParaRPr lang="es-ES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0" i="0" dirty="0" smtClean="0"/>
                        <a:t>905.001.430</a:t>
                      </a:r>
                      <a:endParaRPr lang="es-ES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0" i="0" dirty="0" smtClean="0"/>
                        <a:t>150.348.762</a:t>
                      </a:r>
                      <a:endParaRPr lang="es-ES" b="0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b="0" i="0" dirty="0" smtClean="0"/>
                        <a:t>C.-</a:t>
                      </a:r>
                      <a:endParaRPr lang="es-ES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0" i="0" dirty="0" smtClean="0"/>
                        <a:t>El 3 representa a 30.000.000 de unidades</a:t>
                      </a:r>
                      <a:endParaRPr lang="es-ES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0" i="0" dirty="0" smtClean="0"/>
                        <a:t>385.021.679</a:t>
                      </a:r>
                      <a:endParaRPr lang="es-ES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0" i="0" dirty="0" smtClean="0"/>
                        <a:t>638.052.947</a:t>
                      </a:r>
                      <a:endParaRPr lang="es-ES" b="0" i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2800" dirty="0" smtClean="0"/>
              <a:t>Actividad </a:t>
            </a:r>
            <a:r>
              <a:rPr lang="es-MX" sz="2800" dirty="0" smtClean="0"/>
              <a:t>3: ordena de menor a mayor el grupo de números.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5244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s-MX" dirty="0" smtClean="0"/>
              <a:t>896.549.000;   896.246.000;   896.943.000;   896.345.000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5" name="4 Rectángulo redondeado"/>
          <p:cNvSpPr/>
          <p:nvPr/>
        </p:nvSpPr>
        <p:spPr>
          <a:xfrm>
            <a:off x="357158" y="2285992"/>
            <a:ext cx="1643074" cy="5715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Rectángulo redondeado"/>
          <p:cNvSpPr/>
          <p:nvPr/>
        </p:nvSpPr>
        <p:spPr>
          <a:xfrm>
            <a:off x="2643174" y="2285992"/>
            <a:ext cx="1643074" cy="5715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 redondeado"/>
          <p:cNvSpPr/>
          <p:nvPr/>
        </p:nvSpPr>
        <p:spPr>
          <a:xfrm>
            <a:off x="4929190" y="2285992"/>
            <a:ext cx="1643074" cy="5715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 redondeado"/>
          <p:cNvSpPr/>
          <p:nvPr/>
        </p:nvSpPr>
        <p:spPr>
          <a:xfrm>
            <a:off x="7143768" y="2285992"/>
            <a:ext cx="1643074" cy="5715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CuadroTexto"/>
          <p:cNvSpPr txBox="1"/>
          <p:nvPr/>
        </p:nvSpPr>
        <p:spPr>
          <a:xfrm>
            <a:off x="2000232" y="2169375"/>
            <a:ext cx="5437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b="1" dirty="0" smtClean="0">
                <a:latin typeface="Arial"/>
                <a:cs typeface="Arial"/>
              </a:rPr>
              <a:t>&lt;</a:t>
            </a:r>
            <a:endParaRPr lang="es-ES" sz="48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357686" y="2143116"/>
            <a:ext cx="5437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b="1" dirty="0" smtClean="0">
                <a:latin typeface="Arial"/>
                <a:cs typeface="Arial"/>
              </a:rPr>
              <a:t>&lt;</a:t>
            </a:r>
            <a:endParaRPr lang="es-ES" sz="48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572264" y="2143116"/>
            <a:ext cx="5437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b="1" dirty="0" smtClean="0">
                <a:latin typeface="Arial"/>
                <a:cs typeface="Arial"/>
              </a:rPr>
              <a:t>&lt;</a:t>
            </a:r>
            <a:endParaRPr lang="es-ES" sz="4800" b="1" dirty="0"/>
          </a:p>
        </p:txBody>
      </p:sp>
      <p:sp>
        <p:nvSpPr>
          <p:cNvPr id="13" name="1 Título"/>
          <p:cNvSpPr txBox="1">
            <a:spLocks/>
          </p:cNvSpPr>
          <p:nvPr/>
        </p:nvSpPr>
        <p:spPr>
          <a:xfrm>
            <a:off x="928662" y="3429000"/>
            <a:ext cx="7772400" cy="3000396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Actividad 4: explica con tus palabras </a:t>
            </a:r>
            <a:r>
              <a:rPr kumimoji="0" lang="es-MX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cómo comparar números usando la tabla posicional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________________________________________________________________________________________________________________________________________________________________________</a:t>
            </a:r>
            <a:endParaRPr kumimoji="0" lang="es-ES" sz="2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 smtClean="0"/>
              <a:t>Actividad 5: Aproxima por redondeo cada precio a la decena de mil (DM) y luego completa. </a:t>
            </a:r>
            <a:endParaRPr lang="es-ES" sz="2800" dirty="0"/>
          </a:p>
        </p:txBody>
      </p:sp>
      <p:pic>
        <p:nvPicPr>
          <p:cNvPr id="4" name="3 Marcador de contenido" descr="WhatsApp Image 2020-08-01 at 00.41.55.jpeg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t="35521" r="70156" b="41041"/>
          <a:stretch>
            <a:fillRect/>
          </a:stretch>
        </p:blipFill>
        <p:spPr>
          <a:xfrm>
            <a:off x="823906" y="1785926"/>
            <a:ext cx="1819268" cy="10715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5" name="3 Marcador de contenido" descr="WhatsApp Image 2020-08-01 at 00.41.55.jpeg"/>
          <p:cNvPicPr>
            <a:picLocks noChangeAspect="1"/>
          </p:cNvPicPr>
          <p:nvPr/>
        </p:nvPicPr>
        <p:blipFill>
          <a:blip r:embed="rId2"/>
          <a:srcRect l="66797" t="35521" b="44166"/>
          <a:stretch>
            <a:fillRect/>
          </a:stretch>
        </p:blipFill>
        <p:spPr>
          <a:xfrm rot="481916">
            <a:off x="6489284" y="1850990"/>
            <a:ext cx="2024034" cy="9994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3 Marcador de contenido" descr="WhatsApp Image 2020-08-01 at 00.41.55.jpeg"/>
          <p:cNvPicPr>
            <a:picLocks noChangeAspect="1"/>
          </p:cNvPicPr>
          <p:nvPr/>
        </p:nvPicPr>
        <p:blipFill>
          <a:blip r:embed="rId2"/>
          <a:srcRect l="32656" t="35521" r="36875" b="41041"/>
          <a:stretch>
            <a:fillRect/>
          </a:stretch>
        </p:blipFill>
        <p:spPr>
          <a:xfrm>
            <a:off x="3643306" y="1643050"/>
            <a:ext cx="1857388" cy="10715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2 Marcador de contenido"/>
          <p:cNvSpPr txBox="1">
            <a:spLocks/>
          </p:cNvSpPr>
          <p:nvPr/>
        </p:nvSpPr>
        <p:spPr>
          <a:xfrm>
            <a:off x="500034" y="3571876"/>
            <a:ext cx="4643470" cy="2447924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+mj-lt"/>
              <a:buAutoNum type="alphaLcParenR"/>
              <a:tabLst/>
              <a:defRPr/>
            </a:pPr>
            <a:r>
              <a:rPr kumimoji="0" lang="es-MX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Precio estimado al comprar la lavadora y la cocina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endParaRPr kumimoji="0" lang="es-MX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+mj-lt"/>
              <a:buAutoNum type="alphaLcParenR"/>
              <a:tabLst/>
              <a:defRPr/>
            </a:pPr>
            <a:r>
              <a:rPr kumimoji="0" lang="es-MX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Estima la diferencia entre los precios de la cocina y el microondas</a:t>
            </a:r>
            <a:endParaRPr kumimoji="0" lang="es-E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6215074" y="3571876"/>
            <a:ext cx="2214578" cy="78581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Rectángulo redondeado"/>
          <p:cNvSpPr/>
          <p:nvPr/>
        </p:nvSpPr>
        <p:spPr>
          <a:xfrm>
            <a:off x="6286512" y="4929198"/>
            <a:ext cx="2214578" cy="78581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derecha"/>
          <p:cNvSpPr/>
          <p:nvPr/>
        </p:nvSpPr>
        <p:spPr>
          <a:xfrm>
            <a:off x="5286380" y="3857628"/>
            <a:ext cx="85725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Flecha derecha"/>
          <p:cNvSpPr/>
          <p:nvPr/>
        </p:nvSpPr>
        <p:spPr>
          <a:xfrm>
            <a:off x="5286380" y="5143512"/>
            <a:ext cx="85725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Sesión 2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Copia y resuelve en tu cuaderno</a:t>
            </a:r>
            <a:endParaRPr lang="es-ES" dirty="0"/>
          </a:p>
        </p:txBody>
      </p:sp>
      <p:sp>
        <p:nvSpPr>
          <p:cNvPr id="4" name="2 Marcador de texto"/>
          <p:cNvSpPr txBox="1">
            <a:spLocks/>
          </p:cNvSpPr>
          <p:nvPr/>
        </p:nvSpPr>
        <p:spPr>
          <a:xfrm>
            <a:off x="428596" y="6143644"/>
            <a:ext cx="8429684" cy="3381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t" anchorCtr="0">
            <a:normAutofit fontScale="7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 tienes dudas escribe al correo </a:t>
            </a: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lorena.ureta@laprovidenciarecoleta.cl</a:t>
            </a:r>
            <a:r>
              <a:rPr kumimoji="0" lang="es-MX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 al </a:t>
            </a:r>
            <a:r>
              <a:rPr kumimoji="0" lang="es-MX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whatsapp</a:t>
            </a:r>
            <a:r>
              <a:rPr kumimoji="0" lang="es-MX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+56937718271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 smtClean="0"/>
              <a:t>Actividad 6: resuelve las siguientes multiplicaciones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857224" y="1428736"/>
            <a:ext cx="7772400" cy="1214446"/>
          </a:xfrm>
        </p:spPr>
        <p:txBody>
          <a:bodyPr numCol="2">
            <a:no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es-MX" sz="2400" dirty="0" smtClean="0">
                <a:latin typeface="Arial Narrow" pitchFamily="34" charset="0"/>
              </a:rPr>
              <a:t>35 </a:t>
            </a:r>
            <a:r>
              <a:rPr lang="es-MX" sz="2400" dirty="0" smtClean="0">
                <a:latin typeface="Arial Narrow" pitchFamily="34" charset="0"/>
                <a:cs typeface="Arial"/>
              </a:rPr>
              <a:t>• 12 =</a:t>
            </a:r>
          </a:p>
          <a:p>
            <a:pPr marL="514350" indent="-514350">
              <a:buFont typeface="+mj-lt"/>
              <a:buAutoNum type="alphaLcParenR"/>
            </a:pPr>
            <a:r>
              <a:rPr lang="es-MX" sz="2400" dirty="0" smtClean="0">
                <a:latin typeface="Arial Narrow" pitchFamily="34" charset="0"/>
                <a:cs typeface="Arial"/>
              </a:rPr>
              <a:t>52 • 27 =</a:t>
            </a:r>
          </a:p>
          <a:p>
            <a:pPr marL="514350" indent="-514350">
              <a:buFont typeface="+mj-lt"/>
              <a:buAutoNum type="alphaLcParenR"/>
            </a:pPr>
            <a:endParaRPr lang="es-MX" sz="2400" dirty="0" smtClean="0">
              <a:latin typeface="Arial Narrow" pitchFamily="34" charset="0"/>
              <a:cs typeface="Arial"/>
            </a:endParaRPr>
          </a:p>
          <a:p>
            <a:pPr marL="514350" indent="-514350">
              <a:buFont typeface="+mj-lt"/>
              <a:buAutoNum type="alphaLcParenR"/>
            </a:pPr>
            <a:endParaRPr lang="es-MX" sz="2400" dirty="0" smtClean="0">
              <a:latin typeface="Arial Narrow" pitchFamily="34" charset="0"/>
              <a:cs typeface="Arial"/>
            </a:endParaRPr>
          </a:p>
          <a:p>
            <a:pPr marL="514350" indent="-514350">
              <a:buFont typeface="+mj-lt"/>
              <a:buAutoNum type="alphaLcParenR"/>
            </a:pPr>
            <a:r>
              <a:rPr lang="es-MX" sz="2400" dirty="0" smtClean="0">
                <a:latin typeface="Arial Narrow" pitchFamily="34" charset="0"/>
                <a:cs typeface="Arial"/>
              </a:rPr>
              <a:t>63 • 19 =</a:t>
            </a:r>
          </a:p>
          <a:p>
            <a:pPr marL="514350" indent="-514350">
              <a:buFont typeface="+mj-lt"/>
              <a:buAutoNum type="alphaLcParenR"/>
            </a:pPr>
            <a:r>
              <a:rPr lang="es-MX" sz="2400" dirty="0" smtClean="0">
                <a:latin typeface="Arial Narrow" pitchFamily="34" charset="0"/>
                <a:cs typeface="Arial"/>
              </a:rPr>
              <a:t>88 • 24 =</a:t>
            </a:r>
          </a:p>
          <a:p>
            <a:pPr marL="514350" indent="-514350">
              <a:buFont typeface="+mj-lt"/>
              <a:buAutoNum type="alphaLcParenR"/>
            </a:pPr>
            <a:endParaRPr lang="es-ES" sz="2400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1000100" y="242886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Actividad 7:lee</a:t>
            </a:r>
            <a:r>
              <a:rPr kumimoji="0" lang="es-MX" sz="28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y r</a:t>
            </a: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esuelve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357158" y="3571876"/>
            <a:ext cx="8415342" cy="1214446"/>
          </a:xfrm>
          <a:prstGeom prst="rect">
            <a:avLst/>
          </a:prstGeom>
        </p:spPr>
        <p:txBody>
          <a:bodyPr vert="horz" numCol="1">
            <a:no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lang="es-MX" sz="2400" dirty="0" smtClean="0">
                <a:latin typeface="Arial Narrow" pitchFamily="34" charset="0"/>
              </a:rPr>
              <a:t>	</a:t>
            </a:r>
            <a:r>
              <a:rPr lang="es-MX" sz="2800" dirty="0" smtClean="0"/>
              <a:t>Cada piso de la maqueta de un edificio mide 25 cm de alto. Si el edificio tiene 48 pisos, ¿Cuál es su altura?</a:t>
            </a:r>
            <a:endParaRPr kumimoji="0" lang="es-MX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+mj-lt"/>
              <a:buAutoNum type="alphaLcParenR"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759124" y="4643446"/>
          <a:ext cx="3670000" cy="1828800"/>
        </p:xfrm>
        <a:graphic>
          <a:graphicData uri="http://schemas.openxmlformats.org/drawingml/2006/table">
            <a:tbl>
              <a:tblPr/>
              <a:tblGrid>
                <a:gridCol w="367000"/>
                <a:gridCol w="367000"/>
                <a:gridCol w="367000"/>
                <a:gridCol w="367000"/>
                <a:gridCol w="367000"/>
                <a:gridCol w="367000"/>
                <a:gridCol w="367000"/>
                <a:gridCol w="367000"/>
                <a:gridCol w="367000"/>
                <a:gridCol w="367000"/>
              </a:tblGrid>
              <a:tr h="359133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133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133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133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133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5072066" y="4929198"/>
            <a:ext cx="32147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Respuesta: ______________________________________________________________________________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 smtClean="0"/>
              <a:t>Copia en tu cuaderno</a:t>
            </a:r>
            <a:endParaRPr lang="es-ES" sz="2800" dirty="0"/>
          </a:p>
        </p:txBody>
      </p:sp>
      <p:pic>
        <p:nvPicPr>
          <p:cNvPr id="4" name="3 Marcador de contenido" descr="WhatsApp Image 2020-08-01 at 01.07.00.jpeg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l="15594" t="11720" r="17772" b="8372"/>
          <a:stretch>
            <a:fillRect/>
          </a:stretch>
        </p:blipFill>
        <p:spPr>
          <a:xfrm rot="16200000">
            <a:off x="3160101" y="-134894"/>
            <a:ext cx="2879999" cy="7200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2800" dirty="0" smtClean="0"/>
              <a:t>Actividad 7: resuelve cada una de las siguientes divisiones y luego escribe si es </a:t>
            </a:r>
            <a:r>
              <a:rPr lang="es-MX" sz="2800" b="1" dirty="0" smtClean="0"/>
              <a:t>exacta</a:t>
            </a:r>
            <a:r>
              <a:rPr lang="es-MX" sz="2800" dirty="0" smtClean="0"/>
              <a:t> o </a:t>
            </a:r>
            <a:r>
              <a:rPr lang="es-MX" sz="2800" b="1" dirty="0" smtClean="0"/>
              <a:t>inexacta</a:t>
            </a:r>
            <a:endParaRPr lang="es-ES" sz="2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714348" y="1571612"/>
            <a:ext cx="7772400" cy="481002"/>
          </a:xfrm>
        </p:spPr>
        <p:txBody>
          <a:bodyPr numCol="3">
            <a:no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es-MX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810: 3 =</a:t>
            </a:r>
          </a:p>
          <a:p>
            <a:pPr marL="514350" indent="-514350">
              <a:buFont typeface="+mj-lt"/>
              <a:buAutoNum type="alphaLcParenR"/>
            </a:pPr>
            <a:r>
              <a:rPr lang="es-MX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225:2 =</a:t>
            </a:r>
          </a:p>
          <a:p>
            <a:pPr marL="514350" indent="-514350">
              <a:buFont typeface="+mj-lt"/>
              <a:buAutoNum type="alphaLcParenR"/>
            </a:pPr>
            <a:r>
              <a:rPr lang="es-MX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723:6 =</a:t>
            </a:r>
            <a:endParaRPr lang="es-ES" sz="2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1000100" y="2643182"/>
            <a:ext cx="7772400" cy="1143000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Actividad 8: completa la tabla</a:t>
            </a:r>
            <a:endParaRPr kumimoji="0" lang="es-ES" sz="2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500165" y="4000504"/>
          <a:ext cx="5238745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026"/>
                <a:gridCol w="1560472"/>
                <a:gridCol w="1047749"/>
                <a:gridCol w="1214472"/>
                <a:gridCol w="881026"/>
              </a:tblGrid>
              <a:tr h="370840">
                <a:tc>
                  <a:txBody>
                    <a:bodyPr/>
                    <a:lstStyle/>
                    <a:p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Dividendo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Divisor</a:t>
                      </a:r>
                      <a:r>
                        <a:rPr lang="es-MX" sz="2000" baseline="0" dirty="0" smtClean="0"/>
                        <a:t> 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Cociente 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Resto </a:t>
                      </a:r>
                      <a:endParaRPr lang="es-E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A.-</a:t>
                      </a:r>
                      <a:endParaRPr lang="es-ES" sz="2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135</a:t>
                      </a:r>
                      <a:endParaRPr lang="es-E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s-E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B.-</a:t>
                      </a:r>
                      <a:endParaRPr lang="es-ES" sz="2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453</a:t>
                      </a:r>
                      <a:endParaRPr lang="es-E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s-E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C.-</a:t>
                      </a:r>
                      <a:endParaRPr lang="es-ES" sz="2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564</a:t>
                      </a:r>
                      <a:endParaRPr lang="es-E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s-E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228</TotalTime>
  <Words>646</Words>
  <Application>Microsoft Office PowerPoint</Application>
  <PresentationFormat>Presentación en pantalla (4:3)</PresentationFormat>
  <Paragraphs>122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Equidad</vt:lpstr>
      <vt:lpstr>Repaso para Evaluación </vt:lpstr>
      <vt:lpstr>Sesión 1</vt:lpstr>
      <vt:lpstr>Actividad 1: completa según el dígito destacado en cada número. Guíate por el ejemplo </vt:lpstr>
      <vt:lpstr>Actividad 3: ordena de menor a mayor el grupo de números.</vt:lpstr>
      <vt:lpstr>Actividad 5: Aproxima por redondeo cada precio a la decena de mil (DM) y luego completa. </vt:lpstr>
      <vt:lpstr>Sesión 2</vt:lpstr>
      <vt:lpstr>Actividad 6: resuelve las siguientes multiplicaciones</vt:lpstr>
      <vt:lpstr>Copia en tu cuaderno</vt:lpstr>
      <vt:lpstr>Actividad 7: resuelve cada una de las siguientes divisiones y luego escribe si es exacta o inexacta</vt:lpstr>
      <vt:lpstr>Actividad 9: resuelve los siguientes problemas </vt:lpstr>
      <vt:lpstr>Sesión 3</vt:lpstr>
      <vt:lpstr>RECUERDA</vt:lpstr>
      <vt:lpstr>Actividad 10: resuelve las siguientes operaciones combinadas. Guíate por el ejemplo</vt:lpstr>
      <vt:lpstr>Actividad 11: escribe la operación que permite resolver el problema. Luego resuélvela</vt:lpstr>
      <vt:lpstr>Actividad 12: Plantea la operatoria combinada que te permite resolver el siguiente problema. Puedes utilizar calculadora.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Repaso para Evaluación</dc:title>
  <dc:creator>MEDIACION ESCOLAR</dc:creator>
  <cp:lastModifiedBy>MEDIACION ESCOLAR</cp:lastModifiedBy>
  <cp:revision>24</cp:revision>
  <dcterms:created xsi:type="dcterms:W3CDTF">2020-08-01T02:14:11Z</dcterms:created>
  <dcterms:modified xsi:type="dcterms:W3CDTF">2020-08-01T06:02:18Z</dcterms:modified>
</cp:coreProperties>
</file>