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theme+xml" PartName="/ppt/theme/theme1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2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y="6858000" cx="9144000"/>
  <p:notesSz cx="6858000" cy="9144000"/>
  <p:defaultTextStyle>
    <a:defPPr lvl="0">
      <a:defRPr lang="es-CL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8" Type="http://schemas.openxmlformats.org/officeDocument/2006/relationships/slide" Target="slides/slide15.xml"/><Relationship Id="rId5" Type="http://schemas.openxmlformats.org/officeDocument/2006/relationships/slide" Target="slides/slide2.xml"/><Relationship Id="rId12" Type="http://schemas.openxmlformats.org/officeDocument/2006/relationships/slide" Target="slides/slide9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1" Type="http://schemas.openxmlformats.org/officeDocument/2006/relationships/slide" Target="slides/slide8.xml"/><Relationship Id="rId14" Type="http://schemas.openxmlformats.org/officeDocument/2006/relationships/slide" Target="slides/slide11.xml"/><Relationship Id="rId7" Type="http://schemas.openxmlformats.org/officeDocument/2006/relationships/slide" Target="slides/slide4.xml"/><Relationship Id="rId2" Type="http://schemas.openxmlformats.org/officeDocument/2006/relationships/presProps" Target="presProps1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8" Type="http://schemas.openxmlformats.org/officeDocument/2006/relationships/slide" Target="slides/slide5.xml"/><Relationship Id="rId17" Type="http://schemas.openxmlformats.org/officeDocument/2006/relationships/slide" Target="slides/slide14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0BC2-5B12-4859-AD06-65FD774C2C5C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7674-B8D2-408E-95E8-E96D72C0C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187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0BC2-5B12-4859-AD06-65FD774C2C5C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7674-B8D2-408E-95E8-E96D72C0C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176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0BC2-5B12-4859-AD06-65FD774C2C5C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7674-B8D2-408E-95E8-E96D72C0C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117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0BC2-5B12-4859-AD06-65FD774C2C5C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7674-B8D2-408E-95E8-E96D72C0C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540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0BC2-5B12-4859-AD06-65FD774C2C5C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7674-B8D2-408E-95E8-E96D72C0C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725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0BC2-5B12-4859-AD06-65FD774C2C5C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7674-B8D2-408E-95E8-E96D72C0C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497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0BC2-5B12-4859-AD06-65FD774C2C5C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7674-B8D2-408E-95E8-E96D72C0C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686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0BC2-5B12-4859-AD06-65FD774C2C5C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7674-B8D2-408E-95E8-E96D72C0C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362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0BC2-5B12-4859-AD06-65FD774C2C5C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7674-B8D2-408E-95E8-E96D72C0C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27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0BC2-5B12-4859-AD06-65FD774C2C5C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7674-B8D2-408E-95E8-E96D72C0C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96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0BC2-5B12-4859-AD06-65FD774C2C5C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7674-B8D2-408E-95E8-E96D72C0C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417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A0BC2-5B12-4859-AD06-65FD774C2C5C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67674-B8D2-408E-95E8-E96D72C0C3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38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organizar el tiem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5148064" cy="49495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626443" y="1916832"/>
            <a:ext cx="5508104" cy="1974081"/>
          </a:xfrm>
        </p:spPr>
        <p:txBody>
          <a:bodyPr>
            <a:noAutofit/>
          </a:bodyPr>
          <a:lstStyle/>
          <a:p>
            <a:r>
              <a:rPr lang="es-CL" sz="8000" b="1" dirty="0">
                <a:latin typeface="Batik Regular" pitchFamily="2" charset="0"/>
              </a:rPr>
              <a:t>ORGANIZO MI TIEMPO</a:t>
            </a:r>
          </a:p>
        </p:txBody>
      </p:sp>
    </p:spTree>
    <p:extLst>
      <p:ext uri="{BB962C8B-B14F-4D97-AF65-F5344CB8AC3E}">
        <p14:creationId xmlns:p14="http://schemas.microsoft.com/office/powerpoint/2010/main" val="13939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406" y="-124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sz="5400" b="1" dirty="0">
                <a:latin typeface="Batik Regular" pitchFamily="2" charset="0"/>
              </a:rPr>
              <a:t>Trucos para organizar tu tiempo</a:t>
            </a:r>
          </a:p>
        </p:txBody>
      </p:sp>
      <p:grpSp>
        <p:nvGrpSpPr>
          <p:cNvPr id="23" name="22 Grupo"/>
          <p:cNvGrpSpPr/>
          <p:nvPr/>
        </p:nvGrpSpPr>
        <p:grpSpPr>
          <a:xfrm>
            <a:off x="5227685" y="1295127"/>
            <a:ext cx="3813893" cy="1299253"/>
            <a:chOff x="5227685" y="1295127"/>
            <a:chExt cx="3813893" cy="1299253"/>
          </a:xfrm>
        </p:grpSpPr>
        <p:sp>
          <p:nvSpPr>
            <p:cNvPr id="7" name="6 Rectángulo redondeado"/>
            <p:cNvSpPr/>
            <p:nvPr/>
          </p:nvSpPr>
          <p:spPr>
            <a:xfrm>
              <a:off x="5227685" y="1340768"/>
              <a:ext cx="3248744" cy="12536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3600" dirty="0"/>
                <a:t>Truco 2</a:t>
              </a:r>
            </a:p>
            <a:p>
              <a:pPr algn="ctr"/>
              <a:r>
                <a:rPr lang="es-CL" dirty="0">
                  <a:solidFill>
                    <a:srgbClr val="0070C0"/>
                  </a:solidFill>
                </a:rPr>
                <a:t>ANOTAR TODO</a:t>
              </a:r>
            </a:p>
            <a:p>
              <a:pPr algn="ctr"/>
              <a:r>
                <a:rPr lang="es-CL" sz="1400" dirty="0"/>
                <a:t>Usar organizadores o listas de tareas.</a:t>
              </a:r>
            </a:p>
            <a:p>
              <a:pPr algn="ctr"/>
              <a:endParaRPr lang="es-CL" dirty="0"/>
            </a:p>
          </p:txBody>
        </p:sp>
        <p:pic>
          <p:nvPicPr>
            <p:cNvPr id="2052" name="Picture 4" descr="Resultado de imagen para checklis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1" y="1295127"/>
              <a:ext cx="1301227" cy="864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21 Grupo"/>
          <p:cNvGrpSpPr/>
          <p:nvPr/>
        </p:nvGrpSpPr>
        <p:grpSpPr>
          <a:xfrm>
            <a:off x="0" y="814909"/>
            <a:ext cx="3901391" cy="2169391"/>
            <a:chOff x="0" y="814909"/>
            <a:chExt cx="3901391" cy="2169391"/>
          </a:xfrm>
        </p:grpSpPr>
        <p:sp>
          <p:nvSpPr>
            <p:cNvPr id="4" name="3 Rectángulo redondeado"/>
            <p:cNvSpPr/>
            <p:nvPr/>
          </p:nvSpPr>
          <p:spPr>
            <a:xfrm>
              <a:off x="652647" y="1256108"/>
              <a:ext cx="3248744" cy="172819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3600" dirty="0"/>
                <a:t>Truco 1</a:t>
              </a:r>
            </a:p>
            <a:p>
              <a:pPr algn="ctr"/>
              <a:r>
                <a:rPr lang="es-CL" dirty="0">
                  <a:solidFill>
                    <a:srgbClr val="0070C0"/>
                  </a:solidFill>
                </a:rPr>
                <a:t>DEJAR DE POSTERGAR</a:t>
              </a:r>
            </a:p>
            <a:p>
              <a:pPr algn="ctr"/>
              <a:r>
                <a:rPr lang="es-CL" sz="1400" dirty="0"/>
                <a:t>En lugar de posponer, realiza esas pequeñas tareas que llevan muy poco tiempo… en lugar de anotarlas como tareas, hacerlas.</a:t>
              </a:r>
            </a:p>
            <a:p>
              <a:pPr algn="ctr"/>
              <a:endParaRPr lang="es-CL" dirty="0"/>
            </a:p>
          </p:txBody>
        </p:sp>
        <p:pic>
          <p:nvPicPr>
            <p:cNvPr id="2054" name="Picture 6" descr="Imagen relacionad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4909"/>
              <a:ext cx="1305295" cy="13052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25 Grupo"/>
          <p:cNvGrpSpPr/>
          <p:nvPr/>
        </p:nvGrpSpPr>
        <p:grpSpPr>
          <a:xfrm>
            <a:off x="130545" y="3043712"/>
            <a:ext cx="3476751" cy="2113480"/>
            <a:chOff x="130545" y="3043712"/>
            <a:chExt cx="3476751" cy="2113480"/>
          </a:xfrm>
        </p:grpSpPr>
        <p:sp>
          <p:nvSpPr>
            <p:cNvPr id="11" name="10 Rectángulo redondeado"/>
            <p:cNvSpPr/>
            <p:nvPr/>
          </p:nvSpPr>
          <p:spPr>
            <a:xfrm>
              <a:off x="358552" y="3356496"/>
              <a:ext cx="3248744" cy="18006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3600" dirty="0"/>
                <a:t>Truco 3</a:t>
              </a:r>
            </a:p>
            <a:p>
              <a:pPr algn="ctr"/>
              <a:r>
                <a:rPr lang="es-CL" dirty="0">
                  <a:solidFill>
                    <a:srgbClr val="0070C0"/>
                  </a:solidFill>
                </a:rPr>
                <a:t>SIN AGOBIOS</a:t>
              </a:r>
            </a:p>
            <a:p>
              <a:pPr algn="ctr"/>
              <a:r>
                <a:rPr lang="es-CL" sz="1400" dirty="0"/>
                <a:t>No te agobies. Cuando sea necesario, cancela planes, para poder liberar tu mente y pensar.</a:t>
              </a:r>
            </a:p>
            <a:p>
              <a:pPr algn="ctr"/>
              <a:endParaRPr lang="es-CL" dirty="0"/>
            </a:p>
          </p:txBody>
        </p:sp>
        <p:pic>
          <p:nvPicPr>
            <p:cNvPr id="2056" name="Picture 8" descr="Resultado de imagen para ataread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45" y="3043712"/>
              <a:ext cx="1044203" cy="1164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26 Grupo"/>
          <p:cNvGrpSpPr/>
          <p:nvPr/>
        </p:nvGrpSpPr>
        <p:grpSpPr>
          <a:xfrm>
            <a:off x="4906841" y="2852936"/>
            <a:ext cx="4134736" cy="2304256"/>
            <a:chOff x="4906841" y="2852936"/>
            <a:chExt cx="4134736" cy="2304256"/>
          </a:xfrm>
        </p:grpSpPr>
        <p:sp>
          <p:nvSpPr>
            <p:cNvPr id="13" name="12 Rectángulo redondeado"/>
            <p:cNvSpPr/>
            <p:nvPr/>
          </p:nvSpPr>
          <p:spPr>
            <a:xfrm>
              <a:off x="4906841" y="3293393"/>
              <a:ext cx="3456384" cy="186379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3600" dirty="0"/>
                <a:t>Truco 4</a:t>
              </a:r>
            </a:p>
            <a:p>
              <a:pPr algn="ctr"/>
              <a:r>
                <a:rPr lang="es-CL" dirty="0">
                  <a:solidFill>
                    <a:srgbClr val="0070C0"/>
                  </a:solidFill>
                </a:rPr>
                <a:t>NO TE DISTRAIGAS</a:t>
              </a:r>
            </a:p>
            <a:p>
              <a:pPr algn="ctr"/>
              <a:r>
                <a:rPr lang="es-CL" sz="1400" dirty="0"/>
                <a:t>Cuando comiences una tarea, concéntrate en ella y no realices otras actividades en paralelo.</a:t>
              </a:r>
            </a:p>
            <a:p>
              <a:pPr algn="ctr"/>
              <a:endParaRPr lang="es-CL" dirty="0"/>
            </a:p>
          </p:txBody>
        </p:sp>
        <p:pic>
          <p:nvPicPr>
            <p:cNvPr id="2058" name="Picture 10" descr="Resultado de imagen para distraccion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1408" y="2852936"/>
              <a:ext cx="1310169" cy="12961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27 Grupo"/>
          <p:cNvGrpSpPr/>
          <p:nvPr/>
        </p:nvGrpSpPr>
        <p:grpSpPr>
          <a:xfrm>
            <a:off x="909757" y="5299665"/>
            <a:ext cx="6076298" cy="1369694"/>
            <a:chOff x="909757" y="5299665"/>
            <a:chExt cx="6076298" cy="1369694"/>
          </a:xfrm>
        </p:grpSpPr>
        <p:sp>
          <p:nvSpPr>
            <p:cNvPr id="14" name="13 Rectángulo redondeado"/>
            <p:cNvSpPr/>
            <p:nvPr/>
          </p:nvSpPr>
          <p:spPr>
            <a:xfrm>
              <a:off x="2827628" y="5299666"/>
              <a:ext cx="4158427" cy="136969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3600" dirty="0"/>
                <a:t>Truco 5</a:t>
              </a:r>
            </a:p>
            <a:p>
              <a:pPr algn="ctr"/>
              <a:r>
                <a:rPr lang="es-CL" dirty="0">
                  <a:solidFill>
                    <a:srgbClr val="0070C0"/>
                  </a:solidFill>
                </a:rPr>
                <a:t>PLANIFICA TU TIEMPO LIBRE</a:t>
              </a:r>
            </a:p>
            <a:p>
              <a:pPr algn="ctr"/>
              <a:r>
                <a:rPr lang="es-CL" sz="1400" dirty="0"/>
                <a:t>De este modo podrás realizar actividades que te relajen, te permitan disfrutar la vida y sentirte pleno.</a:t>
              </a:r>
            </a:p>
            <a:p>
              <a:pPr algn="ctr"/>
              <a:endParaRPr lang="es-CL" dirty="0"/>
            </a:p>
          </p:txBody>
        </p:sp>
        <p:pic>
          <p:nvPicPr>
            <p:cNvPr id="2060" name="Picture 12" descr="Resultado de imagen para tiempo libr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757" y="5299665"/>
              <a:ext cx="1917871" cy="13696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>
          <a:xfrm>
            <a:off x="3342839" y="1467556"/>
            <a:ext cx="2443398" cy="3905660"/>
            <a:chOff x="3342839" y="1467556"/>
            <a:chExt cx="2443398" cy="3905660"/>
          </a:xfrm>
        </p:grpSpPr>
        <p:cxnSp>
          <p:nvCxnSpPr>
            <p:cNvPr id="9" name="8 Conector recto"/>
            <p:cNvCxnSpPr/>
            <p:nvPr/>
          </p:nvCxnSpPr>
          <p:spPr>
            <a:xfrm>
              <a:off x="4572000" y="1467556"/>
              <a:ext cx="0" cy="3905660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3454896" y="1467556"/>
              <a:ext cx="1117104" cy="0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4669133" y="1844824"/>
              <a:ext cx="1117104" cy="0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3342839" y="3664313"/>
              <a:ext cx="1117104" cy="0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>
              <a:off x="4669133" y="3861048"/>
              <a:ext cx="1117104" cy="0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295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64749"/>
            <a:ext cx="8229600" cy="1143000"/>
          </a:xfrm>
        </p:spPr>
        <p:txBody>
          <a:bodyPr/>
          <a:lstStyle/>
          <a:p>
            <a:r>
              <a:rPr lang="es-CL" dirty="0">
                <a:latin typeface="Batik Regular" pitchFamily="2" charset="0"/>
              </a:rPr>
              <a:t>ORGANIZAR EL TIEMPO</a:t>
            </a:r>
          </a:p>
        </p:txBody>
      </p:sp>
      <p:pic>
        <p:nvPicPr>
          <p:cNvPr id="7172" name="Picture 4" descr="7 last minute tips for final exam succes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92290"/>
            <a:ext cx="2736304" cy="19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79" y="544621"/>
            <a:ext cx="2736304" cy="19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4259" y="2345133"/>
            <a:ext cx="30963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Batik Regular" pitchFamily="2" charset="0"/>
              </a:rPr>
              <a:t>Ventajas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688124" y="2401229"/>
            <a:ext cx="30963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Batik Regular" pitchFamily="2" charset="0"/>
              </a:rPr>
              <a:t>Desventajas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07504" y="3114397"/>
            <a:ext cx="3744416" cy="36492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Crea un hábito de trabajo.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Te permite realizar todo tipo de actividades (escolares, familiares, recreativas, etc.).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Ahorra tiempo y energía.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Aprendizaje efectivo.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Facilita la concentración.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Crear el hábito de estudio.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Seguridad y confianza en sí mismo.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Evita los sentimientos de culpa y te permite disfrutar del día a día.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CL" dirty="0"/>
          </a:p>
        </p:txBody>
      </p:sp>
      <p:sp>
        <p:nvSpPr>
          <p:cNvPr id="8" name="7 Rectángulo redondeado"/>
          <p:cNvSpPr/>
          <p:nvPr/>
        </p:nvSpPr>
        <p:spPr>
          <a:xfrm>
            <a:off x="5292080" y="3208716"/>
            <a:ext cx="3737885" cy="3460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Constantemente sientes que «no tienes tiempo para nada».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Estás angustiado.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Desmotivación.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Bajo rendimiento académico.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Siempre te sientes cansado.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Falta de concentración.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Sientes que nada te resulta.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Estrés.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No te permite disfrutar al máximo de lo que realmente te gusta hacer.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414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MX" dirty="0">
                <a:latin typeface="Batik Regular" pitchFamily="2" charset="0"/>
              </a:rPr>
              <a:t>Uso de planificadores /– Calendarios de estudio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0" y="1124744"/>
            <a:ext cx="4402832" cy="561662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s-MX" dirty="0"/>
              <a:t>PLANIFICADOR MENSUAL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El calendario que tienes a continuación será tu agenda de trabajo, en la cual irás anotando las tareas, trabajos y pruebas</a:t>
            </a:r>
            <a:r>
              <a:rPr lang="es-CL" dirty="0"/>
              <a:t>, así como también las actividades familiares, reuniones con amigos, actividades deportivas, etc.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La ventaja es que puedes ver el mes completo, reconociendo rápidamente cuáles serán las actividades que tendrás que realizar semana a semana.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Te recomendamos planificar mensualmente.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Recuerda que en el transcurso del mes puedes ir agregando nuevas actividades y modificando algunas en función de tus necesidades.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77" y="1196752"/>
            <a:ext cx="3247628" cy="515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047242" y="1988840"/>
            <a:ext cx="266429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Comienza por registrar aquellas actividades que realizas semanalmente en horarios bien definidos, por ejemplo, talleres artísticos  o deportivos.</a:t>
            </a:r>
            <a:endParaRPr lang="es-CL" sz="14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1265083" y="3844719"/>
            <a:ext cx="222861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Registra tus evaluaciones y tareas escolares.</a:t>
            </a:r>
            <a:endParaRPr lang="es-CL" sz="14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1194884" y="5131072"/>
            <a:ext cx="222861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Incluye reuniones familiares, con amigos y actividades que realizas en tus tiempos libres.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4431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7984" y="1352556"/>
            <a:ext cx="4402832" cy="54865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dirty="0"/>
              <a:t>PLANIFICADOR SEMANAL</a:t>
            </a:r>
          </a:p>
          <a:p>
            <a:pPr marL="0" indent="0" algn="just">
              <a:buNone/>
            </a:pPr>
            <a:r>
              <a:rPr lang="es-MX" dirty="0"/>
              <a:t>En este calendario podrás detallar las actividades que realizarás diariamente en el transcurso de una semana.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Te permitirá ordenar tus actividades en el corto plazo.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Podrás priorizar aquellas actividades y/o tareas que son más urgentes.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Te permitirá organizar mejor tus horarios de estudio.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723818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67544" y="188640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>
                <a:latin typeface="Batik Regular" pitchFamily="2" charset="0"/>
              </a:rPr>
              <a:t>Uso de planificadores – Calendarios de estudio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56108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recuer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66" y="908720"/>
            <a:ext cx="3453614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4824536" cy="5112568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algn="just"/>
            <a:r>
              <a:rPr lang="es-MX" dirty="0"/>
              <a:t>Hacer tu horario para organizar mejor tu tiempo.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No estudiar inmediatamente después de comer.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Descansar entre los ratos de estudio.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Estudiar todos los días las materias revisadas en las clases del colegio.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Incluir en tu horarios algún ejercicio físico y/o actividades recreativas.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Tener un tiempo limitado para ver la televisión y jugar en el computador.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05340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146" name="Picture 2" descr="Resultado de imagen para frases de habi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5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2587" y="-108294"/>
            <a:ext cx="8378825" cy="637872"/>
          </a:xfrm>
        </p:spPr>
        <p:txBody>
          <a:bodyPr>
            <a:normAutofit fontScale="90000"/>
          </a:bodyPr>
          <a:lstStyle/>
          <a:p>
            <a:r>
              <a:rPr lang="es-CL" dirty="0">
                <a:latin typeface="Batik Regular" pitchFamily="2" charset="0"/>
              </a:rPr>
              <a:t>Observa las siguientes imágenes…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AutoShape 2" descr="Resultado de imagen para exceso de tar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Resultado de imagen para exceso de tare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78" name="Picture 6" descr="Resultado de imagen para exceso de ta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5" y="1412776"/>
            <a:ext cx="49023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exceso de ta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5242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para exceso de tar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4439267" cy="276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n para hacer tare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14450"/>
            <a:ext cx="45624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2251463" y="544057"/>
            <a:ext cx="5017541" cy="1171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Batik Regular" pitchFamily="2" charset="0"/>
              </a:rPr>
              <a:t>¿Te sientes identificado con alguna de ellas?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4881929" y="5654691"/>
            <a:ext cx="5017541" cy="1171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Batik Regular" pitchFamily="2" charset="0"/>
              </a:rPr>
              <a:t>¿Qué tan seguido te ha pasado algo así?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0" y="5681948"/>
            <a:ext cx="5017541" cy="1171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Batik Regular" pitchFamily="2" charset="0"/>
              </a:rPr>
              <a:t>¿Por qué crees que sucede esto?</a:t>
            </a:r>
          </a:p>
        </p:txBody>
      </p:sp>
    </p:spTree>
    <p:extLst>
      <p:ext uri="{BB962C8B-B14F-4D97-AF65-F5344CB8AC3E}">
        <p14:creationId xmlns:p14="http://schemas.microsoft.com/office/powerpoint/2010/main" val="356454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Resultado de imagen para habitos de estu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4"/>
            <a:ext cx="9144000" cy="68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Llamada rectangular redondeada"/>
          <p:cNvSpPr/>
          <p:nvPr/>
        </p:nvSpPr>
        <p:spPr>
          <a:xfrm>
            <a:off x="467544" y="548680"/>
            <a:ext cx="2376264" cy="1728192"/>
          </a:xfrm>
          <a:prstGeom prst="wedgeRoundRectCallout">
            <a:avLst>
              <a:gd name="adj1" fmla="val 80179"/>
              <a:gd name="adj2" fmla="val 536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¿Qué entienden por </a:t>
            </a:r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hábitos de estudio</a:t>
            </a:r>
            <a:r>
              <a:rPr lang="es-CL" sz="2800" dirty="0"/>
              <a:t>?</a:t>
            </a:r>
          </a:p>
        </p:txBody>
      </p:sp>
      <p:sp>
        <p:nvSpPr>
          <p:cNvPr id="5" name="4 Llamada ovalada"/>
          <p:cNvSpPr/>
          <p:nvPr/>
        </p:nvSpPr>
        <p:spPr>
          <a:xfrm>
            <a:off x="5652120" y="0"/>
            <a:ext cx="3491880" cy="1916832"/>
          </a:xfrm>
          <a:prstGeom prst="wedgeEllipseCallout">
            <a:avLst>
              <a:gd name="adj1" fmla="val -61534"/>
              <a:gd name="adj2" fmla="val 79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¿Cuáles creen que son las claves para </a:t>
            </a:r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les vaya bien en el colegio</a:t>
            </a:r>
            <a:r>
              <a:rPr lang="es-CL" sz="2400" dirty="0"/>
              <a:t>?</a:t>
            </a:r>
          </a:p>
        </p:txBody>
      </p:sp>
      <p:sp>
        <p:nvSpPr>
          <p:cNvPr id="6" name="5 Llamada ovalada"/>
          <p:cNvSpPr/>
          <p:nvPr/>
        </p:nvSpPr>
        <p:spPr>
          <a:xfrm>
            <a:off x="5482444" y="3035698"/>
            <a:ext cx="3204356" cy="2304256"/>
          </a:xfrm>
          <a:prstGeom prst="wedgeEllipseCallout">
            <a:avLst>
              <a:gd name="adj1" fmla="val -70172"/>
              <a:gd name="adj2" fmla="val -521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¿Cuántos días a la semana es </a:t>
            </a:r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conveniente estudiar</a:t>
            </a:r>
            <a:r>
              <a:rPr lang="es-CL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846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09203" y="836712"/>
            <a:ext cx="2927293" cy="4522514"/>
          </a:xfrm>
        </p:spPr>
        <p:txBody>
          <a:bodyPr>
            <a:noAutofit/>
          </a:bodyPr>
          <a:lstStyle/>
          <a:p>
            <a:r>
              <a:rPr lang="es-ES" sz="3200" dirty="0">
                <a:latin typeface="Batik Regular" pitchFamily="2" charset="0"/>
              </a:rPr>
              <a:t>Normas para mejorar o desarrollar el Hábito de Estudio:</a:t>
            </a:r>
            <a:endParaRPr lang="es-CL" sz="3200" dirty="0">
              <a:latin typeface="Batik Regular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09203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74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https://www.lifeder.com/wp-content/uploads/2015/12/infogr%C3%A1fico-h%C3%A1bitos-de-e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7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9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tiemp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8"/>
          <a:stretch/>
        </p:blipFill>
        <p:spPr bwMode="auto">
          <a:xfrm>
            <a:off x="-1" y="908720"/>
            <a:ext cx="5707149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21196"/>
            <a:ext cx="8229600" cy="1143000"/>
          </a:xfrm>
        </p:spPr>
        <p:txBody>
          <a:bodyPr>
            <a:noAutofit/>
          </a:bodyPr>
          <a:lstStyle/>
          <a:p>
            <a:r>
              <a:rPr lang="es-CL" sz="3600" b="1" dirty="0">
                <a:latin typeface="Batik Regular" pitchFamily="2" charset="0"/>
              </a:rPr>
              <a:t>¿Cuánto tiempo necesitamos? y ¿Cuánto tiempo tenemos?</a:t>
            </a:r>
            <a:endParaRPr lang="es-CL" sz="3600" dirty="0">
              <a:latin typeface="Batik Regular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L" dirty="0"/>
              <a:t> 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4139952" y="1844824"/>
            <a:ext cx="4464496" cy="32403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Batik Regular" pitchFamily="2" charset="0"/>
              </a:rPr>
              <a:t>Saber cuánto tiempo necesitamos y cuánto tiempo efectivamente tenemos, nos permite asignar adecuadamente los tiempos para estudiar dentro de una semana, y también priorizar el cumplimiento de distintos compromisos en el corto, mediano y más largo plazo.</a:t>
            </a:r>
          </a:p>
        </p:txBody>
      </p:sp>
    </p:spTree>
    <p:extLst>
      <p:ext uri="{BB962C8B-B14F-4D97-AF65-F5344CB8AC3E}">
        <p14:creationId xmlns:p14="http://schemas.microsoft.com/office/powerpoint/2010/main" val="304910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4427984" y="1124744"/>
            <a:ext cx="4716016" cy="5112568"/>
            <a:chOff x="4572000" y="1484784"/>
            <a:chExt cx="4349056" cy="4464496"/>
          </a:xfrm>
        </p:grpSpPr>
        <p:pic>
          <p:nvPicPr>
            <p:cNvPr id="5122" name="Picture 2" descr="Resultado de imagen para prioriz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484784"/>
              <a:ext cx="4349056" cy="44644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>
              <a:off x="7092280" y="4293096"/>
              <a:ext cx="864096" cy="1122606"/>
            </a:xfrm>
            <a:prstGeom prst="rect">
              <a:avLst/>
            </a:prstGeom>
            <a:solidFill>
              <a:srgbClr val="369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Hazlo más tarde</a:t>
              </a: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>
                <a:latin typeface="Batik Regular" pitchFamily="2" charset="0"/>
              </a:rPr>
              <a:t>Es necesario aprender a PRIORIZAR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23528" y="1268760"/>
            <a:ext cx="4464496" cy="49685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rgbClr val="0070C0"/>
                </a:solidFill>
                <a:latin typeface="Batik Regular" pitchFamily="2" charset="0"/>
              </a:rPr>
              <a:t>Priorizar</a:t>
            </a:r>
            <a:r>
              <a:rPr lang="es-CL" dirty="0">
                <a:latin typeface="Batik Regular" pitchFamily="2" charset="0"/>
              </a:rPr>
              <a:t> implica decidir  por donde voy a comenzar a trabajar o incluso que actividades dejaré de hacer en un plazo definido.</a:t>
            </a:r>
          </a:p>
          <a:p>
            <a:pPr algn="ctr"/>
            <a:endParaRPr lang="es-CL" dirty="0">
              <a:latin typeface="Batik Regular" pitchFamily="2" charset="0"/>
            </a:endParaRPr>
          </a:p>
          <a:p>
            <a:pPr algn="ctr"/>
            <a:r>
              <a:rPr lang="es-CL" dirty="0">
                <a:latin typeface="Batik Regular" pitchFamily="2" charset="0"/>
              </a:rPr>
              <a:t>Lo más aconsejable es, que teniendo claridad acerca de nuestras fechas de entrega, los tiempos que necesitamos y la relevancia de cada actividad, decidamos en cuanto a su urgencia y su importancia en relación a nuestros objetivos y metas.</a:t>
            </a:r>
          </a:p>
        </p:txBody>
      </p:sp>
    </p:spTree>
    <p:extLst>
      <p:ext uri="{BB962C8B-B14F-4D97-AF65-F5344CB8AC3E}">
        <p14:creationId xmlns:p14="http://schemas.microsoft.com/office/powerpoint/2010/main" val="152645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5018"/>
            <a:ext cx="8229600" cy="1143000"/>
          </a:xfrm>
        </p:spPr>
        <p:txBody>
          <a:bodyPr>
            <a:normAutofit/>
          </a:bodyPr>
          <a:lstStyle/>
          <a:p>
            <a:r>
              <a:rPr lang="es-CL" dirty="0">
                <a:latin typeface="Batik Regular" pitchFamily="2" charset="0"/>
              </a:rPr>
              <a:t>Hay que PLANIFICAR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131840" y="1196752"/>
            <a:ext cx="5760640" cy="49685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Batik Regular" pitchFamily="2" charset="0"/>
            </a:endParaRPr>
          </a:p>
          <a:p>
            <a:pPr algn="just"/>
            <a:r>
              <a:rPr lang="es-CL" dirty="0">
                <a:latin typeface="Batik Regular" pitchFamily="2" charset="0"/>
              </a:rPr>
              <a:t>	Muchas planificaciones pueden terminar en cuadros muy ordenados acerca de lo que queremos hacer y no en acciones concretas. Para evitar eso o disminuir la posibilidad de que ocurra, es necesario:</a:t>
            </a:r>
          </a:p>
          <a:p>
            <a:pPr algn="ctr"/>
            <a:endParaRPr lang="es-CL" dirty="0">
              <a:latin typeface="Batik Regular" pitchFamily="2" charset="0"/>
            </a:endParaRPr>
          </a:p>
          <a:p>
            <a:pPr algn="ctr"/>
            <a:r>
              <a:rPr lang="es-CL" sz="2000" b="1" dirty="0">
                <a:solidFill>
                  <a:srgbClr val="0070C0"/>
                </a:solidFill>
                <a:latin typeface="Batik Regular" pitchFamily="2" charset="0"/>
              </a:rPr>
              <a:t>Supervisar nuestra planificación</a:t>
            </a:r>
            <a:r>
              <a:rPr lang="es-CL" dirty="0">
                <a:latin typeface="Batik Regular" pitchFamily="2" charset="0"/>
              </a:rPr>
              <a:t>; ¿olvidé incluir actividades que son importantes para mí?, ¿incluí deportes, hobbies u otros?; ¿fui realista en los  tiempos asignados? ¿alcancé?</a:t>
            </a:r>
          </a:p>
          <a:p>
            <a:pPr algn="ctr"/>
            <a:endParaRPr lang="es-CL" dirty="0">
              <a:latin typeface="Batik Regular" pitchFamily="2" charset="0"/>
            </a:endParaRPr>
          </a:p>
          <a:p>
            <a:pPr algn="ctr"/>
            <a:r>
              <a:rPr lang="es-CL" sz="2000" b="1" dirty="0">
                <a:solidFill>
                  <a:srgbClr val="0070C0"/>
                </a:solidFill>
                <a:latin typeface="Batik Regular" pitchFamily="2" charset="0"/>
              </a:rPr>
              <a:t>Que la planificación sea personal </a:t>
            </a:r>
            <a:r>
              <a:rPr lang="es-CL" dirty="0">
                <a:latin typeface="Batik Regular" pitchFamily="2" charset="0"/>
              </a:rPr>
              <a:t>es decir, que responda a nuestros objetivos y necesidades.</a:t>
            </a:r>
          </a:p>
          <a:p>
            <a:pPr algn="ctr"/>
            <a:endParaRPr lang="es-CL" dirty="0">
              <a:latin typeface="Batik Regular" pitchFamily="2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179512" y="1196752"/>
            <a:ext cx="2541320" cy="4855349"/>
            <a:chOff x="179512" y="1196752"/>
            <a:chExt cx="2541320" cy="4855349"/>
          </a:xfrm>
        </p:grpSpPr>
        <p:pic>
          <p:nvPicPr>
            <p:cNvPr id="6146" name="Picture 2" descr="Resultado de imagen para pergamin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41" r="25814" b="7633"/>
            <a:stretch/>
          </p:blipFill>
          <p:spPr bwMode="auto">
            <a:xfrm>
              <a:off x="179512" y="1196752"/>
              <a:ext cx="2541320" cy="48553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8 CuadroTexto"/>
            <p:cNvSpPr txBox="1"/>
            <p:nvPr/>
          </p:nvSpPr>
          <p:spPr>
            <a:xfrm>
              <a:off x="395536" y="2924944"/>
              <a:ext cx="208823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dirty="0">
                  <a:latin typeface="Batik Regular" pitchFamily="2" charset="0"/>
                </a:rPr>
                <a:t>En la medida que controlamos nuestro tiempo, tenemos muchas más posibilidades de tener un uso flexible de él, pudiendo hacer cambios cuando sea necesario.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685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6000" dirty="0">
                <a:latin typeface="Batik Regular" pitchFamily="2" charset="0"/>
              </a:rPr>
              <a:t>La planificación del estudio</a:t>
            </a:r>
            <a:endParaRPr lang="es-CL" sz="6000" dirty="0">
              <a:latin typeface="Batik Regular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41614" y="1772816"/>
            <a:ext cx="6480720" cy="1368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MX" dirty="0"/>
              <a:t>Error frecuente:</a:t>
            </a:r>
          </a:p>
          <a:p>
            <a:pPr marL="0" indent="0" algn="ctr">
              <a:buNone/>
            </a:pPr>
            <a:r>
              <a:rPr lang="es-MX" dirty="0"/>
              <a:t>Hacer las tareas de vez en cuando y dejar el estudio para los días previos a las pruebas.</a:t>
            </a:r>
            <a:endParaRPr lang="es-CL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00441" y="3537012"/>
            <a:ext cx="5760640" cy="15121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dirty="0"/>
              <a:t>Es conveniente:</a:t>
            </a:r>
          </a:p>
          <a:p>
            <a:pPr algn="ctr"/>
            <a:r>
              <a:rPr lang="es-MX" dirty="0"/>
              <a:t>Tener hábitos de estudio.</a:t>
            </a:r>
          </a:p>
          <a:p>
            <a:pPr algn="ctr"/>
            <a:r>
              <a:rPr lang="es-MX" dirty="0"/>
              <a:t>Aprender a planificar el tiempo de trabajo.</a:t>
            </a:r>
          </a:p>
          <a:p>
            <a:pPr marL="0" indent="0" algn="ctr">
              <a:buNone/>
            </a:pPr>
            <a:endParaRPr lang="es-CL" dirty="0"/>
          </a:p>
        </p:txBody>
      </p:sp>
      <p:pic>
        <p:nvPicPr>
          <p:cNvPr id="2054" name="Picture 6" descr="Resultado de imagen para acier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1518916" cy="151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acier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75334"/>
            <a:ext cx="1458650" cy="145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con línea 1"/>
          <p:cNvSpPr/>
          <p:nvPr/>
        </p:nvSpPr>
        <p:spPr>
          <a:xfrm>
            <a:off x="5877649" y="5115537"/>
            <a:ext cx="2735783" cy="1331319"/>
          </a:xfrm>
          <a:prstGeom prst="borderCallout1">
            <a:avLst>
              <a:gd name="adj1" fmla="val 18750"/>
              <a:gd name="adj2" fmla="val -8333"/>
              <a:gd name="adj3" fmla="val -24868"/>
              <a:gd name="adj4" fmla="val -56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>
                <a:latin typeface="Aharoni" pitchFamily="2" charset="-79"/>
                <a:cs typeface="Aharoni" pitchFamily="2" charset="-79"/>
              </a:rPr>
              <a:t>¡Ojo!</a:t>
            </a:r>
          </a:p>
          <a:p>
            <a:pPr algn="ctr"/>
            <a:r>
              <a:rPr lang="es-MX" dirty="0"/>
              <a:t>Cuestión difícil pero con excelentes resultados.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599091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