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75" r:id="rId3"/>
    <p:sldId id="276" r:id="rId4"/>
    <p:sldId id="277" r:id="rId5"/>
    <p:sldId id="282" r:id="rId6"/>
    <p:sldId id="283" r:id="rId7"/>
    <p:sldId id="258" r:id="rId8"/>
    <p:sldId id="259" r:id="rId9"/>
    <p:sldId id="260" r:id="rId10"/>
    <p:sldId id="261" r:id="rId11"/>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41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C979021D-46ED-4C26-85BF-4544790F813F}" type="datetimeFigureOut">
              <a:rPr lang="es-AR" smtClean="0"/>
              <a:pPr/>
              <a:t>1/8/2020</a:t>
            </a:fld>
            <a:endParaRPr lang="es-AR"/>
          </a:p>
        </p:txBody>
      </p:sp>
      <p:sp>
        <p:nvSpPr>
          <p:cNvPr id="19" name="18 Marcador de pie de página"/>
          <p:cNvSpPr>
            <a:spLocks noGrp="1"/>
          </p:cNvSpPr>
          <p:nvPr>
            <p:ph type="ftr" sz="quarter" idx="11"/>
          </p:nvPr>
        </p:nvSpPr>
        <p:spPr/>
        <p:txBody>
          <a:bodyPr/>
          <a:lstStyle/>
          <a:p>
            <a:endParaRPr lang="es-AR"/>
          </a:p>
        </p:txBody>
      </p:sp>
      <p:sp>
        <p:nvSpPr>
          <p:cNvPr id="27" name="26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79021D-46ED-4C26-85BF-4544790F813F}" type="datetimeFigureOut">
              <a:rPr lang="es-AR" smtClean="0"/>
              <a:pPr/>
              <a:t>1/8/2020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79021D-46ED-4C26-85BF-4544790F813F}" type="datetimeFigureOut">
              <a:rPr lang="es-AR" smtClean="0"/>
              <a:pPr/>
              <a:t>1/8/2020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79021D-46ED-4C26-85BF-4544790F813F}" type="datetimeFigureOut">
              <a:rPr lang="es-AR" smtClean="0"/>
              <a:pPr/>
              <a:t>1/8/2020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C979021D-46ED-4C26-85BF-4544790F813F}" type="datetimeFigureOut">
              <a:rPr lang="es-AR" smtClean="0"/>
              <a:pPr/>
              <a:t>1/8/2020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979021D-46ED-4C26-85BF-4544790F813F}" type="datetimeFigureOut">
              <a:rPr lang="es-AR" smtClean="0"/>
              <a:pPr/>
              <a:t>1/8/2020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C979021D-46ED-4C26-85BF-4544790F813F}" type="datetimeFigureOut">
              <a:rPr lang="es-AR" smtClean="0"/>
              <a:pPr/>
              <a:t>1/8/2020</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979021D-46ED-4C26-85BF-4544790F813F}" type="datetimeFigureOut">
              <a:rPr lang="es-AR" smtClean="0"/>
              <a:pPr/>
              <a:t>1/8/2020</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979021D-46ED-4C26-85BF-4544790F813F}" type="datetimeFigureOut">
              <a:rPr lang="es-AR" smtClean="0"/>
              <a:pPr/>
              <a:t>1/8/2020</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979021D-46ED-4C26-85BF-4544790F813F}" type="datetimeFigureOut">
              <a:rPr lang="es-AR" smtClean="0"/>
              <a:pPr/>
              <a:t>1/8/2020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C979021D-46ED-4C26-85BF-4544790F813F}" type="datetimeFigureOut">
              <a:rPr lang="es-AR" smtClean="0"/>
              <a:pPr/>
              <a:t>1/8/2020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a:xfrm>
            <a:off x="8077200" y="6356350"/>
            <a:ext cx="609600" cy="365125"/>
          </a:xfrm>
        </p:spPr>
        <p:txBody>
          <a:bodyPr/>
          <a:lstStyle/>
          <a:p>
            <a:fld id="{119BEB89-6B7D-4A08-89E0-A3C1D21F0512}" type="slidenum">
              <a:rPr lang="es-AR" smtClean="0"/>
              <a:pPr/>
              <a:t>‹Nº›</a:t>
            </a:fld>
            <a:endParaRPr lang="es-AR"/>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979021D-46ED-4C26-85BF-4544790F813F}" type="datetimeFigureOut">
              <a:rPr lang="es-AR" smtClean="0"/>
              <a:pPr/>
              <a:t>1/8/2020</a:t>
            </a:fld>
            <a:endParaRPr lang="es-AR"/>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AR"/>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19BEB89-6B7D-4A08-89E0-A3C1D21F0512}" type="slidenum">
              <a:rPr lang="es-AR" smtClean="0"/>
              <a:pPr/>
              <a:t>‹Nº›</a:t>
            </a:fld>
            <a:endParaRPr lang="es-AR"/>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smtClean="0"/>
              <a:t>Género Lírico</a:t>
            </a:r>
            <a:endParaRPr lang="es-AR" dirty="0"/>
          </a:p>
        </p:txBody>
      </p:sp>
      <p:sp>
        <p:nvSpPr>
          <p:cNvPr id="3" name="2 Subtítulo"/>
          <p:cNvSpPr>
            <a:spLocks noGrp="1"/>
          </p:cNvSpPr>
          <p:nvPr>
            <p:ph type="subTitle" idx="1"/>
          </p:nvPr>
        </p:nvSpPr>
        <p:spPr/>
        <p:txBody>
          <a:bodyPr/>
          <a:lstStyle/>
          <a:p>
            <a:endParaRPr lang="es-A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836712"/>
            <a:ext cx="7239000" cy="5306932"/>
          </a:xfrm>
        </p:spPr>
        <p:txBody>
          <a:bodyPr>
            <a:normAutofit fontScale="55000" lnSpcReduction="20000"/>
          </a:bodyPr>
          <a:lstStyle/>
          <a:p>
            <a:pPr algn="just"/>
            <a:r>
              <a:rPr lang="es-AR" b="1" dirty="0" smtClean="0">
                <a:latin typeface="Comic Sans MS" pitchFamily="66" charset="0"/>
              </a:rPr>
              <a:t>Metáfora</a:t>
            </a:r>
            <a:endParaRPr lang="es-AR" dirty="0" smtClean="0">
              <a:latin typeface="Comic Sans MS" pitchFamily="66" charset="0"/>
            </a:endParaRPr>
          </a:p>
          <a:p>
            <a:pPr algn="just"/>
            <a:r>
              <a:rPr lang="es-AR" dirty="0" smtClean="0">
                <a:latin typeface="Comic Sans MS" pitchFamily="66" charset="0"/>
              </a:rPr>
              <a:t>Es una identificación de un objeto con otro en virtud de una relación de semejanza que hay entre ellos, es decir, una comparación. </a:t>
            </a:r>
          </a:p>
          <a:p>
            <a:pPr algn="just"/>
            <a:r>
              <a:rPr lang="es-AR" dirty="0" smtClean="0">
                <a:latin typeface="Comic Sans MS" pitchFamily="66" charset="0"/>
              </a:rPr>
              <a:t>Desde la retórica grecolatina (Aristóteles, Quintiliano) se viene considerando la metáfora como una comparación implícita, fundada sobre el principio de la analogía entre dos realidades, diferentes en algunos aspectos y semejantes en otros. </a:t>
            </a:r>
          </a:p>
          <a:p>
            <a:pPr algn="just"/>
            <a:r>
              <a:rPr lang="es-AR" dirty="0" smtClean="0">
                <a:latin typeface="Comic Sans MS" pitchFamily="66" charset="0"/>
              </a:rPr>
              <a:t>En toda comparación hay un </a:t>
            </a:r>
            <a:r>
              <a:rPr lang="es-AR" b="1" dirty="0" smtClean="0">
                <a:latin typeface="Comic Sans MS" pitchFamily="66" charset="0"/>
              </a:rPr>
              <a:t>término real, </a:t>
            </a:r>
            <a:r>
              <a:rPr lang="es-AR" dirty="0" smtClean="0">
                <a:latin typeface="Comic Sans MS" pitchFamily="66" charset="0"/>
              </a:rPr>
              <a:t>que sirve de punto de partida, y un término evocado al que se designa generalmente como </a:t>
            </a:r>
            <a:r>
              <a:rPr lang="es-AR" b="1" dirty="0" smtClean="0">
                <a:latin typeface="Comic Sans MS" pitchFamily="66" charset="0"/>
              </a:rPr>
              <a:t>imagen.</a:t>
            </a:r>
            <a:endParaRPr lang="es-AR" dirty="0" smtClean="0">
              <a:latin typeface="Comic Sans MS" pitchFamily="66" charset="0"/>
            </a:endParaRPr>
          </a:p>
          <a:p>
            <a:pPr algn="just"/>
            <a:r>
              <a:rPr lang="es-AR" dirty="0" smtClean="0">
                <a:latin typeface="Comic Sans MS" pitchFamily="66" charset="0"/>
              </a:rPr>
              <a:t>La retórica contemporánea, a la hora de explicar los mecanismos lingüísticos que están en la base de la construcción metafórica, centra su interés, más que en el aspecto comparativo, en el hecho previo de la semejanza. En este sentido, la metáfora no es en sus orígenes una figura literaria, sino un fenómeno estrictamente lingüístico que afecta a la vía de conocimiento y designación de las cosas por relaciones de semejanza.</a:t>
            </a:r>
          </a:p>
          <a:p>
            <a:pPr algn="just"/>
            <a:r>
              <a:rPr lang="es-AR" dirty="0" smtClean="0">
                <a:latin typeface="Comic Sans MS" pitchFamily="66" charset="0"/>
              </a:rPr>
              <a:t>Ejemplos:</a:t>
            </a:r>
          </a:p>
          <a:p>
            <a:pPr algn="just"/>
            <a:endParaRPr lang="es-AR" dirty="0" smtClean="0">
              <a:latin typeface="Comic Sans MS" pitchFamily="66" charset="0"/>
            </a:endParaRPr>
          </a:p>
          <a:p>
            <a:pPr algn="just">
              <a:buNone/>
            </a:pPr>
            <a:r>
              <a:rPr lang="es-AR" dirty="0" smtClean="0">
                <a:latin typeface="Arial" pitchFamily="34" charset="0"/>
                <a:cs typeface="Arial" pitchFamily="34" charset="0"/>
              </a:rPr>
              <a:t>   El cristal del agua / tu cabello cascada brillante </a:t>
            </a:r>
          </a:p>
          <a:p>
            <a:pPr algn="just">
              <a:buNone/>
            </a:pPr>
            <a:endParaRPr lang="es-AR" dirty="0" smtClean="0">
              <a:latin typeface="Arial" pitchFamily="34" charset="0"/>
              <a:cs typeface="Arial" pitchFamily="34" charset="0"/>
            </a:endParaRPr>
          </a:p>
          <a:p>
            <a:pPr algn="just">
              <a:buNone/>
            </a:pPr>
            <a:r>
              <a:rPr lang="es-AR" dirty="0" smtClean="0">
                <a:latin typeface="Arial" pitchFamily="34" charset="0"/>
                <a:cs typeface="Arial" pitchFamily="34" charset="0"/>
              </a:rPr>
              <a:t>   Nuestras vidas son los ríos</a:t>
            </a:r>
          </a:p>
          <a:p>
            <a:pPr algn="just">
              <a:buNone/>
            </a:pPr>
            <a:r>
              <a:rPr lang="es-AR" dirty="0" smtClean="0">
                <a:latin typeface="Arial" pitchFamily="34" charset="0"/>
                <a:cs typeface="Arial" pitchFamily="34" charset="0"/>
              </a:rPr>
              <a:t>   que van a dar a la mar</a:t>
            </a:r>
          </a:p>
          <a:p>
            <a:pPr algn="just">
              <a:buNone/>
            </a:pPr>
            <a:r>
              <a:rPr lang="es-AR" dirty="0" smtClean="0">
                <a:latin typeface="Arial" pitchFamily="34" charset="0"/>
                <a:cs typeface="Arial" pitchFamily="34" charset="0"/>
              </a:rPr>
              <a:t>   que es el morir. . .</a:t>
            </a:r>
          </a:p>
          <a:p>
            <a:pPr algn="just">
              <a:buNone/>
            </a:pPr>
            <a:endParaRPr lang="es-AR" b="1" dirty="0" smtClean="0">
              <a:latin typeface="Arial" pitchFamily="34" charset="0"/>
              <a:cs typeface="Arial" pitchFamily="34" charset="0"/>
            </a:endParaRPr>
          </a:p>
          <a:p>
            <a:pPr algn="just">
              <a:buNone/>
            </a:pPr>
            <a:r>
              <a:rPr lang="es-AR" b="1" dirty="0" smtClean="0">
                <a:latin typeface="Arial" pitchFamily="34" charset="0"/>
                <a:cs typeface="Arial" pitchFamily="34" charset="0"/>
              </a:rPr>
              <a:t>...</a:t>
            </a:r>
            <a:r>
              <a:rPr lang="es-AR" dirty="0" smtClean="0">
                <a:latin typeface="Arial" pitchFamily="34" charset="0"/>
                <a:cs typeface="Arial" pitchFamily="34" charset="0"/>
              </a:rPr>
              <a:t> la calle abierta como un ancho sueño…</a:t>
            </a:r>
          </a:p>
          <a:p>
            <a:pPr algn="just">
              <a:buNone/>
            </a:pPr>
            <a:endParaRPr lang="es-AR" dirty="0" smtClean="0">
              <a:latin typeface="Arial" pitchFamily="34" charset="0"/>
              <a:cs typeface="Arial" pitchFamily="34" charset="0"/>
            </a:endParaRPr>
          </a:p>
          <a:p>
            <a:pPr algn="just">
              <a:buNone/>
            </a:pPr>
            <a:r>
              <a:rPr lang="es-AR" dirty="0" smtClean="0">
                <a:latin typeface="Arial" pitchFamily="34" charset="0"/>
                <a:cs typeface="Arial" pitchFamily="34" charset="0"/>
              </a:rPr>
              <a:t>... los algodones blancos del cielo / tapizan el azul.</a:t>
            </a:r>
          </a:p>
          <a:p>
            <a:endParaRPr lang="es-A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hadas-animadas-887726.jpeg"/>
          <p:cNvPicPr>
            <a:picLocks noChangeAspect="1"/>
          </p:cNvPicPr>
          <p:nvPr/>
        </p:nvPicPr>
        <p:blipFill>
          <a:blip r:embed="rId2" cstate="print">
            <a:duotone>
              <a:prstClr val="black"/>
              <a:schemeClr val="accent1">
                <a:tint val="45000"/>
                <a:satMod val="400000"/>
              </a:schemeClr>
            </a:duotone>
          </a:blip>
          <a:stretch>
            <a:fillRect/>
          </a:stretch>
        </p:blipFill>
        <p:spPr>
          <a:xfrm>
            <a:off x="-6737" y="0"/>
            <a:ext cx="9130671" cy="6858000"/>
          </a:xfrm>
          <a:prstGeom prst="rect">
            <a:avLst/>
          </a:prstGeom>
        </p:spPr>
      </p:pic>
      <p:sp>
        <p:nvSpPr>
          <p:cNvPr id="3" name="2 Marcador de contenido"/>
          <p:cNvSpPr>
            <a:spLocks noGrp="1"/>
          </p:cNvSpPr>
          <p:nvPr>
            <p:ph idx="1"/>
          </p:nvPr>
        </p:nvSpPr>
        <p:spPr>
          <a:xfrm>
            <a:off x="457200" y="908720"/>
            <a:ext cx="8229600" cy="5415880"/>
          </a:xfrm>
        </p:spPr>
        <p:txBody>
          <a:bodyPr>
            <a:normAutofit/>
          </a:bodyPr>
          <a:lstStyle/>
          <a:p>
            <a:r>
              <a:rPr lang="es-MX" dirty="0" smtClean="0">
                <a:solidFill>
                  <a:srgbClr val="FFC000"/>
                </a:solidFill>
                <a:latin typeface="Comic Sans MS" pitchFamily="66" charset="0"/>
              </a:rPr>
              <a:t>El género lírico es aquel en que el poeta canta sus propios sentimientos. Es de carácter </a:t>
            </a:r>
            <a:r>
              <a:rPr lang="es-MX" b="1" dirty="0" smtClean="0">
                <a:solidFill>
                  <a:srgbClr val="FFC000"/>
                </a:solidFill>
                <a:latin typeface="Comic Sans MS" pitchFamily="66" charset="0"/>
              </a:rPr>
              <a:t>subjetivo</a:t>
            </a:r>
            <a:r>
              <a:rPr lang="es-MX" dirty="0" smtClean="0">
                <a:solidFill>
                  <a:srgbClr val="FFC000"/>
                </a:solidFill>
                <a:latin typeface="Comic Sans MS" pitchFamily="66" charset="0"/>
              </a:rPr>
              <a:t> porque la fuente, el sujeto de la inspiración, es el poeta mismo. ¿una canción pertenecería a este género?</a:t>
            </a:r>
            <a:endParaRPr lang="es-AR" dirty="0" smtClean="0">
              <a:solidFill>
                <a:srgbClr val="FFC000"/>
              </a:solidFill>
              <a:latin typeface="Comic Sans MS" pitchFamily="66" charset="0"/>
            </a:endParaRPr>
          </a:p>
          <a:p>
            <a:r>
              <a:rPr lang="es-MX" dirty="0" smtClean="0">
                <a:solidFill>
                  <a:srgbClr val="FFC000"/>
                </a:solidFill>
                <a:latin typeface="Comic Sans MS" pitchFamily="66" charset="0"/>
              </a:rPr>
              <a:t>El nombre de lírico viene de los griegos, que cantaban estas composiciones acompañados de un instrumento musical llamado lira.</a:t>
            </a:r>
            <a:endParaRPr lang="es-AR" dirty="0" smtClean="0">
              <a:solidFill>
                <a:srgbClr val="FFC000"/>
              </a:solidFill>
              <a:latin typeface="Comic Sans MS" pitchFamily="66" charset="0"/>
            </a:endParaRPr>
          </a:p>
          <a:p>
            <a:r>
              <a:rPr lang="es-MX" dirty="0" smtClean="0">
                <a:solidFill>
                  <a:srgbClr val="FFC000"/>
                </a:solidFill>
                <a:latin typeface="Comic Sans MS" pitchFamily="66" charset="0"/>
              </a:rPr>
              <a:t>Para el análisis de una obra lírica debemos conocer algunos elementos que le son propios.</a:t>
            </a:r>
            <a:endParaRPr lang="es-AR" dirty="0" smtClean="0">
              <a:solidFill>
                <a:srgbClr val="FFC000"/>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Archivos de programa\Microsoft Office\MEDIA\CAGCAT10\j0281904.wmf"/>
          <p:cNvPicPr>
            <a:picLocks noChangeAspect="1" noChangeArrowheads="1"/>
          </p:cNvPicPr>
          <p:nvPr/>
        </p:nvPicPr>
        <p:blipFill>
          <a:blip r:embed="rId2" cstate="print">
            <a:duotone>
              <a:schemeClr val="bg2">
                <a:shade val="45000"/>
                <a:satMod val="135000"/>
              </a:schemeClr>
              <a:prstClr val="white"/>
            </a:duotone>
          </a:blip>
          <a:srcRect/>
          <a:stretch>
            <a:fillRect/>
          </a:stretch>
        </p:blipFill>
        <p:spPr bwMode="auto">
          <a:xfrm>
            <a:off x="0" y="0"/>
            <a:ext cx="9666771" cy="6858000"/>
          </a:xfrm>
          <a:prstGeom prst="rect">
            <a:avLst/>
          </a:prstGeom>
          <a:noFill/>
        </p:spPr>
      </p:pic>
      <p:sp>
        <p:nvSpPr>
          <p:cNvPr id="3" name="2 Marcador de contenido"/>
          <p:cNvSpPr>
            <a:spLocks noGrp="1"/>
          </p:cNvSpPr>
          <p:nvPr>
            <p:ph idx="1"/>
          </p:nvPr>
        </p:nvSpPr>
        <p:spPr>
          <a:xfrm>
            <a:off x="457200" y="908720"/>
            <a:ext cx="8229600" cy="5415880"/>
          </a:xfrm>
        </p:spPr>
        <p:txBody>
          <a:bodyPr>
            <a:normAutofit/>
          </a:bodyPr>
          <a:lstStyle/>
          <a:p>
            <a:pPr lvl="0"/>
            <a:r>
              <a:rPr lang="es-MX" b="1" dirty="0" smtClean="0">
                <a:solidFill>
                  <a:schemeClr val="tx1">
                    <a:lumMod val="95000"/>
                    <a:lumOff val="5000"/>
                  </a:schemeClr>
                </a:solidFill>
                <a:latin typeface="Comic Sans MS" pitchFamily="66" charset="0"/>
              </a:rPr>
              <a:t>Obra lírica</a:t>
            </a:r>
            <a:r>
              <a:rPr lang="es-MX" dirty="0" smtClean="0">
                <a:solidFill>
                  <a:schemeClr val="tx1">
                    <a:lumMod val="95000"/>
                    <a:lumOff val="5000"/>
                  </a:schemeClr>
                </a:solidFill>
                <a:latin typeface="Comic Sans MS" pitchFamily="66" charset="0"/>
              </a:rPr>
              <a:t>.- Es la obra literaria en la que predomina la expresión de los sentimientos del hablante.</a:t>
            </a:r>
            <a:endParaRPr lang="es-AR" dirty="0" smtClean="0">
              <a:solidFill>
                <a:schemeClr val="tx1">
                  <a:lumMod val="95000"/>
                  <a:lumOff val="5000"/>
                </a:schemeClr>
              </a:solidFill>
              <a:latin typeface="Comic Sans MS" pitchFamily="66" charset="0"/>
            </a:endParaRPr>
          </a:p>
          <a:p>
            <a:pPr lvl="0"/>
            <a:r>
              <a:rPr lang="es-MX" b="1" dirty="0" smtClean="0">
                <a:solidFill>
                  <a:schemeClr val="tx1">
                    <a:lumMod val="95000"/>
                    <a:lumOff val="5000"/>
                  </a:schemeClr>
                </a:solidFill>
                <a:latin typeface="Comic Sans MS" pitchFamily="66" charset="0"/>
              </a:rPr>
              <a:t>Mundo lírico</a:t>
            </a:r>
            <a:r>
              <a:rPr lang="es-MX" dirty="0" smtClean="0">
                <a:solidFill>
                  <a:schemeClr val="tx1">
                    <a:lumMod val="95000"/>
                    <a:lumOff val="5000"/>
                  </a:schemeClr>
                </a:solidFill>
                <a:latin typeface="Comic Sans MS" pitchFamily="66" charset="0"/>
              </a:rPr>
              <a:t>.- Se manifiesta en las obras líricas y está constituido por los sentimientos y emociones del hablante.</a:t>
            </a:r>
            <a:endParaRPr lang="es-AR" dirty="0" smtClean="0">
              <a:solidFill>
                <a:schemeClr val="tx1">
                  <a:lumMod val="95000"/>
                  <a:lumOff val="5000"/>
                </a:schemeClr>
              </a:solidFill>
              <a:latin typeface="Comic Sans MS" pitchFamily="66" charset="0"/>
            </a:endParaRPr>
          </a:p>
          <a:p>
            <a:pPr lvl="0"/>
            <a:r>
              <a:rPr lang="es-MX" b="1" dirty="0" smtClean="0">
                <a:solidFill>
                  <a:schemeClr val="tx1">
                    <a:lumMod val="95000"/>
                    <a:lumOff val="5000"/>
                  </a:schemeClr>
                </a:solidFill>
                <a:latin typeface="Comic Sans MS" pitchFamily="66" charset="0"/>
              </a:rPr>
              <a:t>Hablante lírico</a:t>
            </a:r>
            <a:r>
              <a:rPr lang="es-MX" dirty="0" smtClean="0">
                <a:solidFill>
                  <a:schemeClr val="tx1">
                    <a:lumMod val="95000"/>
                    <a:lumOff val="5000"/>
                  </a:schemeClr>
                </a:solidFill>
                <a:latin typeface="Comic Sans MS" pitchFamily="66" charset="0"/>
              </a:rPr>
              <a:t>.- Es un ser hecho de lenguaje, diferente al poeta, a través del cual este expresa sus sentimientos y emociones</a:t>
            </a:r>
            <a:r>
              <a:rPr lang="es-MX" dirty="0" smtClean="0">
                <a:solidFill>
                  <a:schemeClr val="bg1"/>
                </a:solidFill>
                <a:latin typeface="Comic Sans MS" pitchFamily="66" charset="0"/>
              </a:rPr>
              <a:t>.</a:t>
            </a:r>
            <a:endParaRPr lang="es-AR" dirty="0" smtClean="0">
              <a:solidFill>
                <a:schemeClr val="bg1"/>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Documents and Settings\Igonzalez\Configuración local\Archivos temporales de Internet\Content.IE5\6QW2A231\MC900412470[1].wmf"/>
          <p:cNvPicPr>
            <a:picLocks noChangeAspect="1" noChangeArrowheads="1"/>
          </p:cNvPicPr>
          <p:nvPr/>
        </p:nvPicPr>
        <p:blipFill>
          <a:blip r:embed="rId2" cstate="print">
            <a:lum bright="70000" contrast="-70000"/>
          </a:blip>
          <a:srcRect/>
          <a:stretch>
            <a:fillRect/>
          </a:stretch>
        </p:blipFill>
        <p:spPr bwMode="auto">
          <a:xfrm>
            <a:off x="0" y="0"/>
            <a:ext cx="9144000" cy="6858000"/>
          </a:xfrm>
          <a:prstGeom prst="rect">
            <a:avLst/>
          </a:prstGeom>
          <a:noFill/>
        </p:spPr>
      </p:pic>
      <p:sp>
        <p:nvSpPr>
          <p:cNvPr id="3" name="2 Marcador de contenido"/>
          <p:cNvSpPr>
            <a:spLocks noGrp="1"/>
          </p:cNvSpPr>
          <p:nvPr>
            <p:ph idx="1"/>
          </p:nvPr>
        </p:nvSpPr>
        <p:spPr>
          <a:xfrm>
            <a:off x="467544" y="620688"/>
            <a:ext cx="8424936" cy="4846320"/>
          </a:xfrm>
        </p:spPr>
        <p:txBody>
          <a:bodyPr>
            <a:normAutofit fontScale="70000" lnSpcReduction="20000"/>
          </a:bodyPr>
          <a:lstStyle/>
          <a:p>
            <a:r>
              <a:rPr lang="es-MX" dirty="0" smtClean="0">
                <a:solidFill>
                  <a:srgbClr val="002060"/>
                </a:solidFill>
                <a:latin typeface="Comic Sans MS" pitchFamily="66" charset="0"/>
              </a:rPr>
              <a:t>Ejemplo:  </a:t>
            </a:r>
            <a:endParaRPr lang="es-AR" dirty="0" smtClean="0">
              <a:solidFill>
                <a:srgbClr val="002060"/>
              </a:solidFill>
              <a:latin typeface="Comic Sans MS" pitchFamily="66" charset="0"/>
            </a:endParaRPr>
          </a:p>
          <a:p>
            <a:pPr algn="ctr">
              <a:buNone/>
            </a:pPr>
            <a:r>
              <a:rPr lang="es-MX" dirty="0" smtClean="0">
                <a:solidFill>
                  <a:srgbClr val="002060"/>
                </a:solidFill>
                <a:latin typeface="Monotype Corsiva" pitchFamily="66" charset="0"/>
              </a:rPr>
              <a:t>Yo no quiero que a mi niña </a:t>
            </a:r>
            <a:endParaRPr lang="es-AR" dirty="0" smtClean="0">
              <a:solidFill>
                <a:srgbClr val="002060"/>
              </a:solidFill>
              <a:latin typeface="Monotype Corsiva" pitchFamily="66" charset="0"/>
            </a:endParaRPr>
          </a:p>
          <a:p>
            <a:pPr algn="ctr">
              <a:buNone/>
            </a:pPr>
            <a:r>
              <a:rPr lang="es-MX" dirty="0" smtClean="0">
                <a:solidFill>
                  <a:srgbClr val="002060"/>
                </a:solidFill>
                <a:latin typeface="Monotype Corsiva" pitchFamily="66" charset="0"/>
              </a:rPr>
              <a:t>golondrina me la vuelvan.</a:t>
            </a:r>
          </a:p>
          <a:p>
            <a:pPr algn="ctr">
              <a:buNone/>
            </a:pPr>
            <a:endParaRPr lang="es-AR" dirty="0" smtClean="0">
              <a:solidFill>
                <a:srgbClr val="002060"/>
              </a:solidFill>
              <a:latin typeface="Comic Sans MS" pitchFamily="66" charset="0"/>
            </a:endParaRPr>
          </a:p>
          <a:p>
            <a:pPr algn="r">
              <a:buNone/>
            </a:pPr>
            <a:r>
              <a:rPr lang="es-MX" dirty="0" smtClean="0">
                <a:solidFill>
                  <a:srgbClr val="002060"/>
                </a:solidFill>
                <a:latin typeface="Comic Sans MS" pitchFamily="66" charset="0"/>
              </a:rPr>
              <a:t>				</a:t>
            </a:r>
            <a:r>
              <a:rPr lang="es-MX" b="1" dirty="0" smtClean="0">
                <a:solidFill>
                  <a:srgbClr val="002060"/>
                </a:solidFill>
                <a:latin typeface="Comic Sans MS" pitchFamily="66" charset="0"/>
              </a:rPr>
              <a:t>Hablante lírico</a:t>
            </a:r>
            <a:r>
              <a:rPr lang="es-MX" dirty="0" smtClean="0">
                <a:solidFill>
                  <a:srgbClr val="002060"/>
                </a:solidFill>
                <a:latin typeface="Comic Sans MS" pitchFamily="66" charset="0"/>
              </a:rPr>
              <a:t>: Una madre</a:t>
            </a:r>
            <a:endParaRPr lang="es-AR" dirty="0" smtClean="0">
              <a:solidFill>
                <a:srgbClr val="002060"/>
              </a:solidFill>
              <a:latin typeface="Comic Sans MS" pitchFamily="66" charset="0"/>
            </a:endParaRPr>
          </a:p>
          <a:p>
            <a:endParaRPr lang="es-AR" dirty="0" smtClean="0">
              <a:solidFill>
                <a:srgbClr val="002060"/>
              </a:solidFill>
              <a:latin typeface="Comic Sans MS" pitchFamily="66" charset="0"/>
            </a:endParaRPr>
          </a:p>
          <a:p>
            <a:pPr algn="ctr">
              <a:buNone/>
            </a:pPr>
            <a:r>
              <a:rPr lang="es-MX" dirty="0" smtClean="0">
                <a:solidFill>
                  <a:srgbClr val="002060"/>
                </a:solidFill>
                <a:latin typeface="Monotype Corsiva" pitchFamily="66" charset="0"/>
              </a:rPr>
              <a:t>Madre, cuando sea grande</a:t>
            </a:r>
            <a:endParaRPr lang="es-AR" dirty="0" smtClean="0">
              <a:solidFill>
                <a:srgbClr val="002060"/>
              </a:solidFill>
              <a:latin typeface="Monotype Corsiva" pitchFamily="66" charset="0"/>
            </a:endParaRPr>
          </a:p>
          <a:p>
            <a:pPr algn="ctr">
              <a:buNone/>
            </a:pPr>
            <a:r>
              <a:rPr lang="es-MX" dirty="0" smtClean="0">
                <a:solidFill>
                  <a:srgbClr val="002060"/>
                </a:solidFill>
                <a:latin typeface="Monotype Corsiva" pitchFamily="66" charset="0"/>
              </a:rPr>
              <a:t>¡Ay qué mozo el que tendrás!</a:t>
            </a:r>
          </a:p>
          <a:p>
            <a:pPr algn="ctr">
              <a:buNone/>
            </a:pPr>
            <a:endParaRPr lang="es-AR" dirty="0" smtClean="0">
              <a:solidFill>
                <a:srgbClr val="002060"/>
              </a:solidFill>
              <a:latin typeface="Comic Sans MS" pitchFamily="66" charset="0"/>
            </a:endParaRPr>
          </a:p>
          <a:p>
            <a:pPr algn="r">
              <a:buNone/>
            </a:pPr>
            <a:r>
              <a:rPr lang="es-MX" dirty="0" smtClean="0">
                <a:solidFill>
                  <a:srgbClr val="002060"/>
                </a:solidFill>
                <a:latin typeface="Comic Sans MS" pitchFamily="66" charset="0"/>
              </a:rPr>
              <a:t>				</a:t>
            </a:r>
            <a:r>
              <a:rPr lang="es-MX" b="1" dirty="0" smtClean="0">
                <a:solidFill>
                  <a:srgbClr val="002060"/>
                </a:solidFill>
                <a:latin typeface="Comic Sans MS" pitchFamily="66" charset="0"/>
              </a:rPr>
              <a:t>Hablante lírico</a:t>
            </a:r>
            <a:r>
              <a:rPr lang="es-MX" dirty="0" smtClean="0">
                <a:solidFill>
                  <a:srgbClr val="002060"/>
                </a:solidFill>
                <a:latin typeface="Comic Sans MS" pitchFamily="66" charset="0"/>
              </a:rPr>
              <a:t>: Un hijo</a:t>
            </a:r>
            <a:endParaRPr lang="es-AR" dirty="0" smtClean="0">
              <a:solidFill>
                <a:srgbClr val="002060"/>
              </a:solidFill>
              <a:latin typeface="Comic Sans MS" pitchFamily="66" charset="0"/>
            </a:endParaRPr>
          </a:p>
          <a:p>
            <a:pPr>
              <a:buNone/>
            </a:pPr>
            <a:r>
              <a:rPr lang="es-MX" dirty="0" smtClean="0">
                <a:solidFill>
                  <a:srgbClr val="002060"/>
                </a:solidFill>
                <a:latin typeface="Comic Sans MS" pitchFamily="66" charset="0"/>
              </a:rPr>
              <a:t> </a:t>
            </a:r>
            <a:endParaRPr lang="es-AR" i="1" dirty="0" smtClean="0">
              <a:solidFill>
                <a:srgbClr val="002060"/>
              </a:solidFill>
              <a:latin typeface="Abbeyline" pitchFamily="2" charset="0"/>
            </a:endParaRPr>
          </a:p>
          <a:p>
            <a:pPr algn="ctr">
              <a:buNone/>
            </a:pPr>
            <a:r>
              <a:rPr lang="es-MX" i="1" dirty="0" smtClean="0">
                <a:solidFill>
                  <a:srgbClr val="002060"/>
                </a:solidFill>
                <a:latin typeface="Monotype Corsiva" pitchFamily="66" charset="0"/>
              </a:rPr>
              <a:t>Señora, dicen que donde,</a:t>
            </a:r>
            <a:endParaRPr lang="es-AR" i="1" dirty="0" smtClean="0">
              <a:solidFill>
                <a:srgbClr val="002060"/>
              </a:solidFill>
              <a:latin typeface="Monotype Corsiva" pitchFamily="66" charset="0"/>
            </a:endParaRPr>
          </a:p>
          <a:p>
            <a:pPr algn="ctr">
              <a:buNone/>
            </a:pPr>
            <a:r>
              <a:rPr lang="es-MX" i="1" dirty="0" smtClean="0">
                <a:solidFill>
                  <a:srgbClr val="002060"/>
                </a:solidFill>
                <a:latin typeface="Monotype Corsiva" pitchFamily="66" charset="0"/>
              </a:rPr>
              <a:t>mi madre dicen, dijeron,</a:t>
            </a:r>
            <a:endParaRPr lang="es-AR" i="1" dirty="0" smtClean="0">
              <a:solidFill>
                <a:srgbClr val="002060"/>
              </a:solidFill>
              <a:latin typeface="Monotype Corsiva" pitchFamily="66" charset="0"/>
            </a:endParaRPr>
          </a:p>
          <a:p>
            <a:pPr algn="ctr">
              <a:buNone/>
            </a:pPr>
            <a:r>
              <a:rPr lang="es-MX" i="1" dirty="0" smtClean="0">
                <a:solidFill>
                  <a:srgbClr val="002060"/>
                </a:solidFill>
                <a:latin typeface="Monotype Corsiva" pitchFamily="66" charset="0"/>
              </a:rPr>
              <a:t>el agua y el viento dicen</a:t>
            </a:r>
            <a:endParaRPr lang="es-AR" i="1" dirty="0" smtClean="0">
              <a:solidFill>
                <a:srgbClr val="002060"/>
              </a:solidFill>
              <a:latin typeface="Monotype Corsiva" pitchFamily="66" charset="0"/>
            </a:endParaRPr>
          </a:p>
          <a:p>
            <a:pPr algn="ctr">
              <a:buNone/>
            </a:pPr>
            <a:r>
              <a:rPr lang="es-MX" i="1" dirty="0" smtClean="0">
                <a:solidFill>
                  <a:srgbClr val="002060"/>
                </a:solidFill>
                <a:latin typeface="Monotype Corsiva" pitchFamily="66" charset="0"/>
              </a:rPr>
              <a:t>que vieron al guerrillero.  </a:t>
            </a:r>
          </a:p>
          <a:p>
            <a:pPr algn="ctr">
              <a:buNone/>
            </a:pPr>
            <a:endParaRPr lang="es-AR" dirty="0" smtClean="0">
              <a:solidFill>
                <a:srgbClr val="002060"/>
              </a:solidFill>
              <a:latin typeface="Comic Sans MS" pitchFamily="66" charset="0"/>
            </a:endParaRPr>
          </a:p>
          <a:p>
            <a:pPr algn="r">
              <a:buNone/>
            </a:pPr>
            <a:r>
              <a:rPr lang="es-MX" b="1" dirty="0" smtClean="0">
                <a:solidFill>
                  <a:srgbClr val="002060"/>
                </a:solidFill>
                <a:latin typeface="Comic Sans MS" pitchFamily="66" charset="0"/>
              </a:rPr>
              <a:t>Hablante lírico</a:t>
            </a:r>
            <a:r>
              <a:rPr lang="es-MX" dirty="0" smtClean="0">
                <a:solidFill>
                  <a:srgbClr val="002060"/>
                </a:solidFill>
                <a:latin typeface="Comic Sans MS" pitchFamily="66" charset="0"/>
              </a:rPr>
              <a:t>: Una voz que sabe lo que ocurrirá.  </a:t>
            </a:r>
            <a:endParaRPr lang="es-AR" dirty="0" smtClean="0">
              <a:solidFill>
                <a:srgbClr val="002060"/>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Documents and Settings\Igonzalez\Configuración local\Archivos temporales de Internet\Content.IE5\49KVOYKN\MC900230885[1].wmf"/>
          <p:cNvPicPr>
            <a:picLocks noChangeAspect="1" noChangeArrowheads="1"/>
          </p:cNvPicPr>
          <p:nvPr/>
        </p:nvPicPr>
        <p:blipFill>
          <a:blip r:embed="rId2" cstate="print">
            <a:duotone>
              <a:schemeClr val="bg2">
                <a:shade val="45000"/>
                <a:satMod val="135000"/>
              </a:schemeClr>
              <a:prstClr val="white"/>
            </a:duotone>
          </a:blip>
          <a:srcRect/>
          <a:stretch>
            <a:fillRect/>
          </a:stretch>
        </p:blipFill>
        <p:spPr bwMode="auto">
          <a:xfrm>
            <a:off x="0" y="0"/>
            <a:ext cx="9144000" cy="6858000"/>
          </a:xfrm>
          <a:prstGeom prst="rect">
            <a:avLst/>
          </a:prstGeom>
          <a:noFill/>
        </p:spPr>
      </p:pic>
      <p:sp>
        <p:nvSpPr>
          <p:cNvPr id="3" name="2 Marcador de contenido"/>
          <p:cNvSpPr>
            <a:spLocks noGrp="1"/>
          </p:cNvSpPr>
          <p:nvPr>
            <p:ph idx="1"/>
          </p:nvPr>
        </p:nvSpPr>
        <p:spPr>
          <a:xfrm>
            <a:off x="457200" y="836712"/>
            <a:ext cx="8229600" cy="5487888"/>
          </a:xfrm>
        </p:spPr>
        <p:txBody>
          <a:bodyPr>
            <a:normAutofit fontScale="62500" lnSpcReduction="20000"/>
          </a:bodyPr>
          <a:lstStyle/>
          <a:p>
            <a:pPr lvl="1" algn="just"/>
            <a:r>
              <a:rPr lang="es-MX" b="1" dirty="0" smtClean="0">
                <a:solidFill>
                  <a:srgbClr val="7030A0"/>
                </a:solidFill>
                <a:latin typeface="Comic Sans MS" pitchFamily="66" charset="0"/>
              </a:rPr>
              <a:t>Motivo lírico</a:t>
            </a:r>
            <a:r>
              <a:rPr lang="es-MX" dirty="0" smtClean="0">
                <a:solidFill>
                  <a:srgbClr val="7030A0"/>
                </a:solidFill>
                <a:latin typeface="Comic Sans MS" pitchFamily="66" charset="0"/>
              </a:rPr>
              <a:t>. Es cada  momento de una obra lírica en que se expresa la interioridad del hablante y los sentimientos y emociones que experimenta ante un objeto, elemento o aspecto de la realidad. Los motivos son vivencias para el alma humana. Son portadores de un mensaje espiritual. Pueden ser motivos líricos el amor, la Patria, la alegría frente a una actitud, la naturaleza, la angustia por el transcurrir de la vida, etc.</a:t>
            </a:r>
            <a:endParaRPr lang="es-AR" dirty="0" smtClean="0">
              <a:solidFill>
                <a:srgbClr val="7030A0"/>
              </a:solidFill>
              <a:latin typeface="Comic Sans MS" pitchFamily="66" charset="0"/>
            </a:endParaRPr>
          </a:p>
          <a:p>
            <a:endParaRPr lang="es-MX" dirty="0" smtClean="0">
              <a:solidFill>
                <a:srgbClr val="7030A0"/>
              </a:solidFill>
              <a:latin typeface="Comic Sans MS" pitchFamily="66" charset="0"/>
            </a:endParaRPr>
          </a:p>
          <a:p>
            <a:pPr>
              <a:buNone/>
            </a:pPr>
            <a:r>
              <a:rPr lang="es-MX" dirty="0" smtClean="0">
                <a:solidFill>
                  <a:srgbClr val="7030A0"/>
                </a:solidFill>
                <a:latin typeface="Comic Sans MS" pitchFamily="66" charset="0"/>
              </a:rPr>
              <a:t>Ejemplo: </a:t>
            </a:r>
            <a:endParaRPr lang="es-AR" dirty="0" smtClean="0">
              <a:solidFill>
                <a:srgbClr val="7030A0"/>
              </a:solidFill>
              <a:latin typeface="Comic Sans MS" pitchFamily="66" charset="0"/>
            </a:endParaRPr>
          </a:p>
          <a:p>
            <a:pPr lvl="1" algn="ctr">
              <a:buNone/>
            </a:pPr>
            <a:r>
              <a:rPr lang="es-MX" dirty="0" smtClean="0">
                <a:solidFill>
                  <a:srgbClr val="7030A0"/>
                </a:solidFill>
                <a:latin typeface="Comic Sans MS" pitchFamily="66" charset="0"/>
              </a:rPr>
              <a:t>		</a:t>
            </a:r>
            <a:r>
              <a:rPr lang="es-MX" dirty="0" smtClean="0">
                <a:solidFill>
                  <a:srgbClr val="7030A0"/>
                </a:solidFill>
                <a:latin typeface="Monotype Corsiva" pitchFamily="66" charset="0"/>
              </a:rPr>
              <a:t>¡Cómo de entre mis manos te resbalas!</a:t>
            </a:r>
            <a:endParaRPr lang="es-AR" dirty="0" smtClean="0">
              <a:solidFill>
                <a:srgbClr val="7030A0"/>
              </a:solidFill>
              <a:latin typeface="Monotype Corsiva" pitchFamily="66" charset="0"/>
            </a:endParaRPr>
          </a:p>
          <a:p>
            <a:pPr lvl="1" algn="ctr">
              <a:buNone/>
            </a:pPr>
            <a:r>
              <a:rPr lang="es-MX" dirty="0" smtClean="0">
                <a:solidFill>
                  <a:srgbClr val="7030A0"/>
                </a:solidFill>
                <a:latin typeface="Monotype Corsiva" pitchFamily="66" charset="0"/>
              </a:rPr>
              <a:t>¡Oh, cómo te deslizas, edad mía!</a:t>
            </a:r>
            <a:endParaRPr lang="es-AR" dirty="0" smtClean="0">
              <a:solidFill>
                <a:srgbClr val="7030A0"/>
              </a:solidFill>
              <a:latin typeface="Monotype Corsiva" pitchFamily="66" charset="0"/>
            </a:endParaRPr>
          </a:p>
          <a:p>
            <a:pPr lvl="1" algn="ctr">
              <a:buNone/>
            </a:pPr>
            <a:r>
              <a:rPr lang="es-MX" dirty="0" smtClean="0">
                <a:solidFill>
                  <a:srgbClr val="7030A0"/>
                </a:solidFill>
                <a:latin typeface="Monotype Corsiva" pitchFamily="66" charset="0"/>
              </a:rPr>
              <a:t>            ¡Qué mudos pasos traes, oh, muerte fría,</a:t>
            </a:r>
            <a:endParaRPr lang="es-AR" dirty="0" smtClean="0">
              <a:solidFill>
                <a:srgbClr val="7030A0"/>
              </a:solidFill>
              <a:latin typeface="Monotype Corsiva" pitchFamily="66" charset="0"/>
            </a:endParaRPr>
          </a:p>
          <a:p>
            <a:pPr lvl="1" algn="ctr">
              <a:buNone/>
            </a:pPr>
            <a:r>
              <a:rPr lang="es-MX" dirty="0" smtClean="0">
                <a:solidFill>
                  <a:srgbClr val="7030A0"/>
                </a:solidFill>
                <a:latin typeface="Monotype Corsiva" pitchFamily="66" charset="0"/>
              </a:rPr>
              <a:t>pues con callado pie todo lo igualas!</a:t>
            </a:r>
          </a:p>
          <a:p>
            <a:pPr lvl="1" algn="ctr">
              <a:buNone/>
            </a:pPr>
            <a:endParaRPr lang="es-AR" dirty="0" smtClean="0">
              <a:solidFill>
                <a:srgbClr val="7030A0"/>
              </a:solidFill>
              <a:latin typeface="Monotype Corsiva" pitchFamily="66" charset="0"/>
            </a:endParaRPr>
          </a:p>
          <a:p>
            <a:pPr>
              <a:buNone/>
            </a:pPr>
            <a:r>
              <a:rPr lang="es-MX" b="1" dirty="0" smtClean="0">
                <a:solidFill>
                  <a:srgbClr val="7030A0"/>
                </a:solidFill>
                <a:latin typeface="Comic Sans MS" pitchFamily="66" charset="0"/>
              </a:rPr>
              <a:t>Motivo</a:t>
            </a:r>
            <a:r>
              <a:rPr lang="es-MX" dirty="0" smtClean="0">
                <a:solidFill>
                  <a:srgbClr val="7030A0"/>
                </a:solidFill>
                <a:latin typeface="Comic Sans MS" pitchFamily="66" charset="0"/>
              </a:rPr>
              <a:t>: Angustia del paso del tiempo que conduce inevitablemente a la muerte.</a:t>
            </a:r>
            <a:endParaRPr lang="es-AR" dirty="0" smtClean="0">
              <a:solidFill>
                <a:srgbClr val="7030A0"/>
              </a:solidFill>
              <a:latin typeface="Comic Sans MS" pitchFamily="66" charset="0"/>
            </a:endParaRPr>
          </a:p>
          <a:p>
            <a:pPr>
              <a:buNone/>
            </a:pPr>
            <a:r>
              <a:rPr lang="es-MX" dirty="0" smtClean="0">
                <a:solidFill>
                  <a:srgbClr val="7030A0"/>
                </a:solidFill>
                <a:latin typeface="Comic Sans MS" pitchFamily="66" charset="0"/>
              </a:rPr>
              <a:t> </a:t>
            </a:r>
            <a:endParaRPr lang="es-AR" dirty="0" smtClean="0">
              <a:solidFill>
                <a:srgbClr val="7030A0"/>
              </a:solidFill>
              <a:latin typeface="Comic Sans MS" pitchFamily="66" charset="0"/>
            </a:endParaRPr>
          </a:p>
          <a:p>
            <a:pPr algn="ctr">
              <a:buNone/>
            </a:pPr>
            <a:r>
              <a:rPr lang="es-MX" dirty="0" smtClean="0">
                <a:solidFill>
                  <a:srgbClr val="7030A0"/>
                </a:solidFill>
                <a:latin typeface="Monotype Corsiva" pitchFamily="66" charset="0"/>
              </a:rPr>
              <a:t>Por una mirada, un mundo;</a:t>
            </a:r>
            <a:endParaRPr lang="es-AR" dirty="0" smtClean="0">
              <a:solidFill>
                <a:srgbClr val="7030A0"/>
              </a:solidFill>
              <a:latin typeface="Monotype Corsiva" pitchFamily="66" charset="0"/>
            </a:endParaRPr>
          </a:p>
          <a:p>
            <a:pPr algn="ctr">
              <a:buNone/>
            </a:pPr>
            <a:r>
              <a:rPr lang="es-MX" dirty="0" smtClean="0">
                <a:solidFill>
                  <a:srgbClr val="7030A0"/>
                </a:solidFill>
                <a:latin typeface="Monotype Corsiva" pitchFamily="66" charset="0"/>
              </a:rPr>
              <a:t>por una sonrisa, un cielo,</a:t>
            </a:r>
            <a:endParaRPr lang="es-AR" dirty="0" smtClean="0">
              <a:solidFill>
                <a:srgbClr val="7030A0"/>
              </a:solidFill>
              <a:latin typeface="Monotype Corsiva" pitchFamily="66" charset="0"/>
            </a:endParaRPr>
          </a:p>
          <a:p>
            <a:pPr algn="ctr">
              <a:buNone/>
            </a:pPr>
            <a:r>
              <a:rPr lang="es-MX" dirty="0" smtClean="0">
                <a:solidFill>
                  <a:srgbClr val="7030A0"/>
                </a:solidFill>
                <a:latin typeface="Monotype Corsiva" pitchFamily="66" charset="0"/>
              </a:rPr>
              <a:t>por un beso…, ¡yo no sé</a:t>
            </a:r>
            <a:endParaRPr lang="es-AR" dirty="0" smtClean="0">
              <a:solidFill>
                <a:srgbClr val="7030A0"/>
              </a:solidFill>
              <a:latin typeface="Monotype Corsiva" pitchFamily="66" charset="0"/>
            </a:endParaRPr>
          </a:p>
          <a:p>
            <a:pPr algn="ctr">
              <a:buNone/>
            </a:pPr>
            <a:r>
              <a:rPr lang="es-MX" dirty="0" smtClean="0">
                <a:solidFill>
                  <a:srgbClr val="7030A0"/>
                </a:solidFill>
                <a:latin typeface="Monotype Corsiva" pitchFamily="66" charset="0"/>
              </a:rPr>
              <a:t>que te diera por un beso!</a:t>
            </a:r>
          </a:p>
          <a:p>
            <a:pPr algn="ctr">
              <a:buNone/>
            </a:pPr>
            <a:endParaRPr lang="es-AR" dirty="0" smtClean="0">
              <a:solidFill>
                <a:srgbClr val="7030A0"/>
              </a:solidFill>
              <a:latin typeface="Monotype Corsiva" pitchFamily="66" charset="0"/>
            </a:endParaRPr>
          </a:p>
          <a:p>
            <a:pPr>
              <a:buNone/>
            </a:pPr>
            <a:r>
              <a:rPr lang="es-MX" dirty="0" smtClean="0">
                <a:solidFill>
                  <a:srgbClr val="7030A0"/>
                </a:solidFill>
                <a:latin typeface="Comic Sans MS" pitchFamily="66" charset="0"/>
              </a:rPr>
              <a:t>				</a:t>
            </a:r>
            <a:r>
              <a:rPr lang="es-MX" b="1" dirty="0" smtClean="0">
                <a:solidFill>
                  <a:srgbClr val="7030A0"/>
                </a:solidFill>
                <a:latin typeface="Comic Sans MS" pitchFamily="66" charset="0"/>
              </a:rPr>
              <a:t>Motivo: </a:t>
            </a:r>
            <a:r>
              <a:rPr lang="es-MX" dirty="0" smtClean="0">
                <a:solidFill>
                  <a:srgbClr val="7030A0"/>
                </a:solidFill>
                <a:latin typeface="Comic Sans MS" pitchFamily="66" charset="0"/>
              </a:rPr>
              <a:t>el amor.</a:t>
            </a:r>
            <a:endParaRPr lang="es-AR" dirty="0" smtClean="0">
              <a:solidFill>
                <a:srgbClr val="7030A0"/>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Documents and Settings\Igonzalez\Configuración local\Archivos temporales de Internet\Content.IE5\6QW2A231\MP900439295[1].jpg"/>
          <p:cNvPicPr>
            <a:picLocks noChangeAspect="1" noChangeArrowheads="1"/>
          </p:cNvPicPr>
          <p:nvPr/>
        </p:nvPicPr>
        <p:blipFill>
          <a:blip r:embed="rId2" cstate="print">
            <a:lum bright="70000" contrast="-70000"/>
          </a:blip>
          <a:srcRect/>
          <a:stretch>
            <a:fillRect/>
          </a:stretch>
        </p:blipFill>
        <p:spPr bwMode="auto">
          <a:xfrm>
            <a:off x="0" y="0"/>
            <a:ext cx="9144000" cy="6858000"/>
          </a:xfrm>
          <a:prstGeom prst="rect">
            <a:avLst/>
          </a:prstGeom>
          <a:noFill/>
        </p:spPr>
      </p:pic>
      <p:sp>
        <p:nvSpPr>
          <p:cNvPr id="3" name="2 Marcador de contenido"/>
          <p:cNvSpPr>
            <a:spLocks noGrp="1"/>
          </p:cNvSpPr>
          <p:nvPr>
            <p:ph idx="1"/>
          </p:nvPr>
        </p:nvSpPr>
        <p:spPr>
          <a:xfrm>
            <a:off x="457200" y="836712"/>
            <a:ext cx="8229600" cy="5487888"/>
          </a:xfrm>
        </p:spPr>
        <p:txBody>
          <a:bodyPr>
            <a:normAutofit fontScale="70000" lnSpcReduction="20000"/>
          </a:bodyPr>
          <a:lstStyle/>
          <a:p>
            <a:pPr lvl="0">
              <a:buNone/>
            </a:pPr>
            <a:r>
              <a:rPr lang="es-AR" dirty="0" smtClean="0"/>
              <a:t> </a:t>
            </a:r>
            <a:r>
              <a:rPr lang="es-MX" b="1" dirty="0" smtClean="0">
                <a:solidFill>
                  <a:srgbClr val="FF0000"/>
                </a:solidFill>
              </a:rPr>
              <a:t>Objeto lírico.</a:t>
            </a:r>
            <a:r>
              <a:rPr lang="es-MX" dirty="0" smtClean="0">
                <a:solidFill>
                  <a:srgbClr val="FF0000"/>
                </a:solidFill>
              </a:rPr>
              <a:t> Puede ser una persona, animal, cosa, objeto personificado que sirve al hablante lírico para expresar su interioridad.  Responde a la pregunta ¿De qué o quién se habla? </a:t>
            </a:r>
            <a:endParaRPr lang="es-AR" dirty="0" smtClean="0">
              <a:solidFill>
                <a:srgbClr val="FF0000"/>
              </a:solidFill>
            </a:endParaRPr>
          </a:p>
          <a:p>
            <a:pPr>
              <a:buNone/>
            </a:pPr>
            <a:r>
              <a:rPr lang="es-MX" sz="2100" dirty="0" smtClean="0">
                <a:solidFill>
                  <a:srgbClr val="FF0000"/>
                </a:solidFill>
              </a:rPr>
              <a:t>Ejemplo: </a:t>
            </a:r>
          </a:p>
          <a:p>
            <a:pPr>
              <a:buNone/>
            </a:pPr>
            <a:endParaRPr lang="es-AR" sz="2100" dirty="0" smtClean="0">
              <a:solidFill>
                <a:srgbClr val="FF0000"/>
              </a:solidFill>
            </a:endParaRPr>
          </a:p>
          <a:p>
            <a:pPr>
              <a:buNone/>
            </a:pPr>
            <a:r>
              <a:rPr lang="es-MX" sz="2100" dirty="0" smtClean="0">
                <a:solidFill>
                  <a:srgbClr val="FF0000"/>
                </a:solidFill>
                <a:latin typeface="Arial" pitchFamily="34" charset="0"/>
                <a:cs typeface="Arial" pitchFamily="34" charset="0"/>
              </a:rPr>
              <a:t>Vosotras, las familiares,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inevitables golosas,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vosotras, moscas vulgares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me evocáis todas las cosas.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Monotype Corsiva" pitchFamily="66" charset="0"/>
              </a:rPr>
              <a:t>				</a:t>
            </a:r>
            <a:r>
              <a:rPr lang="es-MX" sz="2100" b="1" dirty="0" smtClean="0">
                <a:solidFill>
                  <a:srgbClr val="FF0000"/>
                </a:solidFill>
              </a:rPr>
              <a:t>Objeto</a:t>
            </a:r>
            <a:r>
              <a:rPr lang="es-MX" sz="2100" dirty="0" smtClean="0">
                <a:solidFill>
                  <a:srgbClr val="FF0000"/>
                </a:solidFill>
              </a:rPr>
              <a:t>: las moscas. </a:t>
            </a:r>
            <a:endParaRPr lang="es-AR" sz="2100" dirty="0" smtClean="0">
              <a:solidFill>
                <a:srgbClr val="FF0000"/>
              </a:solidFill>
            </a:endParaRPr>
          </a:p>
          <a:p>
            <a:pPr>
              <a:buNone/>
            </a:pPr>
            <a:r>
              <a:rPr lang="es-MX" sz="2100" dirty="0" smtClean="0">
                <a:solidFill>
                  <a:srgbClr val="FF0000"/>
                </a:solidFill>
              </a:rPr>
              <a:t> </a:t>
            </a:r>
            <a:endParaRPr lang="es-AR" sz="2100" dirty="0" smtClean="0">
              <a:solidFill>
                <a:srgbClr val="FF0000"/>
              </a:solidFill>
            </a:endParaRPr>
          </a:p>
          <a:p>
            <a:pPr>
              <a:buNone/>
            </a:pPr>
            <a:r>
              <a:rPr lang="es-MX" sz="2100" dirty="0" smtClean="0">
                <a:solidFill>
                  <a:srgbClr val="FF0000"/>
                </a:solidFill>
                <a:latin typeface="Arial" pitchFamily="34" charset="0"/>
                <a:cs typeface="Arial" pitchFamily="34" charset="0"/>
              </a:rPr>
              <a:t>Porque es áspera y fea,</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porque todas sus ramas son grises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yo le tengo piedad a la higuera.</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rPr>
              <a:t>				</a:t>
            </a:r>
            <a:r>
              <a:rPr lang="es-MX" sz="2100" b="1" dirty="0" smtClean="0">
                <a:solidFill>
                  <a:srgbClr val="FF0000"/>
                </a:solidFill>
              </a:rPr>
              <a:t>Objeto</a:t>
            </a:r>
            <a:r>
              <a:rPr lang="es-MX" sz="2100" dirty="0" smtClean="0">
                <a:solidFill>
                  <a:srgbClr val="FF0000"/>
                </a:solidFill>
              </a:rPr>
              <a:t>: la higuera.</a:t>
            </a:r>
            <a:endParaRPr lang="es-AR" sz="2100" dirty="0" smtClean="0">
              <a:solidFill>
                <a:srgbClr val="FF0000"/>
              </a:solidFill>
            </a:endParaRPr>
          </a:p>
          <a:p>
            <a:pPr>
              <a:buNone/>
            </a:pPr>
            <a:r>
              <a:rPr lang="es-MX" sz="2100" dirty="0" smtClean="0">
                <a:solidFill>
                  <a:srgbClr val="FF0000"/>
                </a:solidFill>
                <a:latin typeface="Arial" pitchFamily="34" charset="0"/>
                <a:cs typeface="Arial" pitchFamily="34" charset="0"/>
              </a:rPr>
              <a:t>Él pasó con otra , yo le vi pasar </a:t>
            </a:r>
          </a:p>
          <a:p>
            <a:pPr>
              <a:buNone/>
            </a:pPr>
            <a:r>
              <a:rPr lang="es-MX" sz="2100" dirty="0" smtClean="0">
                <a:solidFill>
                  <a:srgbClr val="FF0000"/>
                </a:solidFill>
                <a:latin typeface="Arial" pitchFamily="34" charset="0"/>
                <a:cs typeface="Arial" pitchFamily="34" charset="0"/>
              </a:rPr>
              <a:t>Siempre dulce el viento </a:t>
            </a:r>
          </a:p>
          <a:p>
            <a:pPr>
              <a:buNone/>
            </a:pPr>
            <a:r>
              <a:rPr lang="es-MX" sz="2100" dirty="0" smtClean="0">
                <a:solidFill>
                  <a:srgbClr val="FF0000"/>
                </a:solidFill>
                <a:latin typeface="Arial" pitchFamily="34" charset="0"/>
                <a:cs typeface="Arial" pitchFamily="34" charset="0"/>
              </a:rPr>
              <a:t>Y el camino en paz.</a:t>
            </a:r>
          </a:p>
          <a:p>
            <a:pPr>
              <a:buNone/>
            </a:pPr>
            <a:r>
              <a:rPr lang="es-AR" sz="2100" dirty="0" smtClean="0">
                <a:solidFill>
                  <a:srgbClr val="FF0000"/>
                </a:solidFill>
                <a:latin typeface="Arial" pitchFamily="34" charset="0"/>
                <a:cs typeface="Arial" pitchFamily="34" charset="0"/>
              </a:rPr>
              <a:t>Y estos ojos míseros </a:t>
            </a:r>
          </a:p>
          <a:p>
            <a:pPr>
              <a:buNone/>
            </a:pPr>
            <a:r>
              <a:rPr lang="es-AR" sz="2100" dirty="0" smtClean="0">
                <a:solidFill>
                  <a:srgbClr val="FF0000"/>
                </a:solidFill>
                <a:latin typeface="Arial" pitchFamily="34" charset="0"/>
                <a:cs typeface="Arial" pitchFamily="34" charset="0"/>
              </a:rPr>
              <a:t>Le vieron pasar </a:t>
            </a:r>
          </a:p>
          <a:p>
            <a:pPr>
              <a:buNone/>
            </a:pPr>
            <a:r>
              <a:rPr lang="es-MX" sz="2100" dirty="0" smtClean="0">
                <a:solidFill>
                  <a:srgbClr val="FF0000"/>
                </a:solidFill>
                <a:latin typeface="Monotype Corsiva" pitchFamily="66" charset="0"/>
              </a:rPr>
              <a:t>.</a:t>
            </a:r>
            <a:endParaRPr lang="es-AR" sz="2100" dirty="0" smtClean="0">
              <a:solidFill>
                <a:srgbClr val="FF0000"/>
              </a:solidFill>
              <a:latin typeface="Monotype Corsiva" pitchFamily="66" charset="0"/>
            </a:endParaRPr>
          </a:p>
          <a:p>
            <a:pPr>
              <a:buNone/>
            </a:pPr>
            <a:r>
              <a:rPr lang="es-MX" sz="2100" dirty="0" smtClean="0">
                <a:solidFill>
                  <a:srgbClr val="FF0000"/>
                </a:solidFill>
              </a:rPr>
              <a:t>				</a:t>
            </a:r>
            <a:r>
              <a:rPr lang="es-MX" sz="2100" b="1" dirty="0" smtClean="0">
                <a:solidFill>
                  <a:srgbClr val="FF0000"/>
                </a:solidFill>
              </a:rPr>
              <a:t>Objeto</a:t>
            </a:r>
            <a:r>
              <a:rPr lang="es-MX" sz="2100" dirty="0" smtClean="0">
                <a:solidFill>
                  <a:srgbClr val="FF0000"/>
                </a:solidFill>
              </a:rPr>
              <a:t>:  el ser amado </a:t>
            </a:r>
            <a:endParaRPr lang="es-AR" sz="2100" dirty="0" smtClean="0">
              <a:solidFill>
                <a:srgbClr val="FF0000"/>
              </a:solidFill>
            </a:endParaRPr>
          </a:p>
          <a:p>
            <a:pPr>
              <a:buNone/>
            </a:pPr>
            <a:r>
              <a:rPr lang="es-MX" dirty="0" smtClean="0"/>
              <a:t> </a:t>
            </a:r>
            <a:endParaRPr lang="es-AR" dirty="0" smtClean="0"/>
          </a:p>
          <a:p>
            <a:endParaRPr lang="es-A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7239000" cy="4846320"/>
          </a:xfrm>
        </p:spPr>
        <p:txBody>
          <a:bodyPr>
            <a:normAutofit fontScale="62500" lnSpcReduction="20000"/>
          </a:bodyPr>
          <a:lstStyle/>
          <a:p>
            <a:pPr>
              <a:buNone/>
            </a:pPr>
            <a:r>
              <a:rPr lang="es-AR" sz="3800" b="1" dirty="0" smtClean="0">
                <a:latin typeface="Comic Sans MS" pitchFamily="66" charset="0"/>
              </a:rPr>
              <a:t>FIGURAS LITERARIAS </a:t>
            </a:r>
          </a:p>
          <a:p>
            <a:pPr>
              <a:buNone/>
            </a:pPr>
            <a:r>
              <a:rPr lang="es-AR" b="1" dirty="0" smtClean="0">
                <a:latin typeface="Comic Sans MS" pitchFamily="66" charset="0"/>
              </a:rPr>
              <a:t>Símil o comparación</a:t>
            </a:r>
            <a:r>
              <a:rPr lang="es-AR" dirty="0" smtClean="0">
                <a:latin typeface="Comic Sans MS" pitchFamily="66" charset="0"/>
              </a:rPr>
              <a:t> </a:t>
            </a:r>
          </a:p>
          <a:p>
            <a:pPr>
              <a:lnSpc>
                <a:spcPct val="120000"/>
              </a:lnSpc>
              <a:buNone/>
            </a:pPr>
            <a:r>
              <a:rPr lang="es-AR" dirty="0" smtClean="0">
                <a:latin typeface="Comic Sans MS" pitchFamily="66" charset="0"/>
              </a:rPr>
              <a:t>Figura retórica que consiste en relacionar dos términos entre</a:t>
            </a:r>
          </a:p>
          <a:p>
            <a:pPr>
              <a:lnSpc>
                <a:spcPct val="120000"/>
              </a:lnSpc>
              <a:buNone/>
            </a:pPr>
            <a:r>
              <a:rPr lang="es-AR" dirty="0" smtClean="0">
                <a:latin typeface="Comic Sans MS" pitchFamily="66" charset="0"/>
              </a:rPr>
              <a:t>para expresar de una manera explícita la semejanza o analogía que</a:t>
            </a:r>
          </a:p>
          <a:p>
            <a:pPr>
              <a:lnSpc>
                <a:spcPct val="120000"/>
              </a:lnSpc>
              <a:buNone/>
            </a:pPr>
            <a:r>
              <a:rPr lang="es-AR" dirty="0" smtClean="0">
                <a:latin typeface="Comic Sans MS" pitchFamily="66" charset="0"/>
              </a:rPr>
              <a:t>presentan las realidades designadas por ellos. Esa relación se </a:t>
            </a:r>
          </a:p>
          <a:p>
            <a:pPr>
              <a:lnSpc>
                <a:spcPct val="120000"/>
              </a:lnSpc>
              <a:buNone/>
            </a:pPr>
            <a:r>
              <a:rPr lang="es-AR" dirty="0" smtClean="0">
                <a:latin typeface="Comic Sans MS" pitchFamily="66" charset="0"/>
              </a:rPr>
              <a:t>establece, generalmente, por medio de partículas o nexos </a:t>
            </a:r>
          </a:p>
          <a:p>
            <a:pPr>
              <a:lnSpc>
                <a:spcPct val="120000"/>
              </a:lnSpc>
              <a:buNone/>
            </a:pPr>
            <a:r>
              <a:rPr lang="es-AR" dirty="0" smtClean="0">
                <a:latin typeface="Comic Sans MS" pitchFamily="66" charset="0"/>
              </a:rPr>
              <a:t>comparativos: “como”, “así”, “ así como”, “tal”, “igual que”, “tan”, </a:t>
            </a:r>
          </a:p>
          <a:p>
            <a:pPr>
              <a:lnSpc>
                <a:spcPct val="120000"/>
              </a:lnSpc>
              <a:buNone/>
            </a:pPr>
            <a:r>
              <a:rPr lang="es-AR" dirty="0" smtClean="0">
                <a:latin typeface="Comic Sans MS" pitchFamily="66" charset="0"/>
              </a:rPr>
              <a:t>“semejante a”, “lo mismo que”, etc.</a:t>
            </a:r>
          </a:p>
          <a:p>
            <a:pPr>
              <a:buNone/>
            </a:pPr>
            <a:r>
              <a:rPr lang="es-AR" dirty="0" smtClean="0">
                <a:latin typeface="Comic Sans MS" pitchFamily="66" charset="0"/>
              </a:rPr>
              <a:t>Ejemplos:</a:t>
            </a:r>
          </a:p>
          <a:p>
            <a:pPr algn="ctr">
              <a:buNone/>
            </a:pPr>
            <a:r>
              <a:rPr lang="es-AR" dirty="0" smtClean="0">
                <a:latin typeface="Comic Sans MS" pitchFamily="66" charset="0"/>
              </a:rPr>
              <a:t>“Murmullo que en el alma </a:t>
            </a:r>
            <a:br>
              <a:rPr lang="es-AR" dirty="0" smtClean="0">
                <a:latin typeface="Comic Sans MS" pitchFamily="66" charset="0"/>
              </a:rPr>
            </a:br>
            <a:r>
              <a:rPr lang="es-AR" dirty="0" smtClean="0">
                <a:latin typeface="Comic Sans MS" pitchFamily="66" charset="0"/>
              </a:rPr>
              <a:t>se eleva y va creciendo,</a:t>
            </a:r>
            <a:br>
              <a:rPr lang="es-AR" dirty="0" smtClean="0">
                <a:latin typeface="Comic Sans MS" pitchFamily="66" charset="0"/>
              </a:rPr>
            </a:br>
            <a:r>
              <a:rPr lang="es-AR" dirty="0" smtClean="0">
                <a:latin typeface="Comic Sans MS" pitchFamily="66" charset="0"/>
              </a:rPr>
              <a:t>como volcán que sordo</a:t>
            </a:r>
            <a:br>
              <a:rPr lang="es-AR" dirty="0" smtClean="0">
                <a:latin typeface="Comic Sans MS" pitchFamily="66" charset="0"/>
              </a:rPr>
            </a:br>
            <a:r>
              <a:rPr lang="es-AR" dirty="0" smtClean="0">
                <a:latin typeface="Comic Sans MS" pitchFamily="66" charset="0"/>
              </a:rPr>
              <a:t>anuncia que va a arder”</a:t>
            </a:r>
          </a:p>
          <a:p>
            <a:pPr algn="ctr">
              <a:buNone/>
            </a:pPr>
            <a:r>
              <a:rPr lang="es-AR" dirty="0" smtClean="0">
                <a:latin typeface="Comic Sans MS" pitchFamily="66" charset="0"/>
              </a:rPr>
              <a:t>“Y todo en la memoria se rompía,</a:t>
            </a:r>
            <a:br>
              <a:rPr lang="es-AR" dirty="0" smtClean="0">
                <a:latin typeface="Comic Sans MS" pitchFamily="66" charset="0"/>
              </a:rPr>
            </a:br>
            <a:r>
              <a:rPr lang="es-AR" dirty="0" smtClean="0">
                <a:latin typeface="Comic Sans MS" pitchFamily="66" charset="0"/>
              </a:rPr>
              <a:t>”tal una pompa de jabón al viento.</a:t>
            </a:r>
          </a:p>
          <a:p>
            <a:pPr algn="ctr">
              <a:buNone/>
            </a:pPr>
            <a:r>
              <a:rPr lang="es-AR" dirty="0" smtClean="0">
                <a:latin typeface="Comic Sans MS" pitchFamily="66" charset="0"/>
              </a:rPr>
              <a:t>“... la calle abierta </a:t>
            </a:r>
            <a:r>
              <a:rPr lang="es-AR" b="1" dirty="0" smtClean="0">
                <a:latin typeface="Comic Sans MS" pitchFamily="66" charset="0"/>
              </a:rPr>
              <a:t>como </a:t>
            </a:r>
            <a:r>
              <a:rPr lang="es-AR" dirty="0" smtClean="0">
                <a:latin typeface="Comic Sans MS" pitchFamily="66" charset="0"/>
              </a:rPr>
              <a:t>un ancho sueño...</a:t>
            </a:r>
          </a:p>
          <a:p>
            <a:pPr algn="ctr">
              <a:buNone/>
            </a:pPr>
            <a:r>
              <a:rPr lang="es-AR" dirty="0" smtClean="0">
                <a:latin typeface="Comic Sans MS" pitchFamily="66" charset="0"/>
              </a:rPr>
              <a:t>Eres </a:t>
            </a:r>
            <a:r>
              <a:rPr lang="es-AR" b="1" dirty="0" smtClean="0">
                <a:latin typeface="Comic Sans MS" pitchFamily="66" charset="0"/>
              </a:rPr>
              <a:t>como</a:t>
            </a:r>
            <a:r>
              <a:rPr lang="es-AR" dirty="0" smtClean="0">
                <a:latin typeface="Comic Sans MS" pitchFamily="66" charset="0"/>
              </a:rPr>
              <a:t> el viento tibio de los arenales.</a:t>
            </a:r>
          </a:p>
          <a:p>
            <a:pPr algn="ctr">
              <a:buNone/>
            </a:pPr>
            <a:r>
              <a:rPr lang="es-AR" dirty="0" smtClean="0">
                <a:latin typeface="Comic Sans MS" pitchFamily="66" charset="0"/>
              </a:rPr>
              <a:t>...simple </a:t>
            </a:r>
            <a:r>
              <a:rPr lang="es-AR" b="1" dirty="0" smtClean="0">
                <a:latin typeface="Comic Sans MS" pitchFamily="66" charset="0"/>
              </a:rPr>
              <a:t>como</a:t>
            </a:r>
            <a:r>
              <a:rPr lang="es-AR" dirty="0" smtClean="0">
                <a:latin typeface="Comic Sans MS" pitchFamily="66" charset="0"/>
              </a:rPr>
              <a:t> una lámpara...</a:t>
            </a:r>
          </a:p>
          <a:p>
            <a:endParaRPr lang="es-A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7239000" cy="4846320"/>
          </a:xfrm>
        </p:spPr>
        <p:txBody>
          <a:bodyPr>
            <a:normAutofit fontScale="85000" lnSpcReduction="20000"/>
          </a:bodyPr>
          <a:lstStyle/>
          <a:p>
            <a:pPr algn="just"/>
            <a:r>
              <a:rPr lang="es-AR" b="1" dirty="0" smtClean="0">
                <a:latin typeface="Comic Sans MS" pitchFamily="66" charset="0"/>
              </a:rPr>
              <a:t>Personificación o prosopopeya</a:t>
            </a:r>
            <a:endParaRPr lang="es-AR" dirty="0" smtClean="0">
              <a:latin typeface="Comic Sans MS" pitchFamily="66" charset="0"/>
            </a:endParaRPr>
          </a:p>
          <a:p>
            <a:pPr algn="just"/>
            <a:r>
              <a:rPr lang="es-AR" dirty="0" smtClean="0">
                <a:latin typeface="Comic Sans MS" pitchFamily="66" charset="0"/>
              </a:rPr>
              <a:t>Consiste en atribuir características humanas a animales o seres inanimados, como ocurre en las fábulas, cuentos maravillosos y alegorías. </a:t>
            </a:r>
          </a:p>
          <a:p>
            <a:pPr algn="just"/>
            <a:r>
              <a:rPr lang="es-AR" dirty="0" smtClean="0">
                <a:latin typeface="Comic Sans MS" pitchFamily="66" charset="0"/>
              </a:rPr>
              <a:t>Ejemplos:</a:t>
            </a:r>
          </a:p>
          <a:p>
            <a:pPr algn="just"/>
            <a:endParaRPr lang="es-AR" dirty="0" smtClean="0">
              <a:latin typeface="Comic Sans MS" pitchFamily="66" charset="0"/>
            </a:endParaRPr>
          </a:p>
          <a:p>
            <a:pPr>
              <a:buNone/>
            </a:pPr>
            <a:r>
              <a:rPr lang="es-AR" dirty="0" smtClean="0">
                <a:latin typeface="Arial" pitchFamily="34" charset="0"/>
                <a:cs typeface="Arial" pitchFamily="34" charset="0"/>
              </a:rPr>
              <a:t>Los invisibles átomos del aire</a:t>
            </a:r>
          </a:p>
          <a:p>
            <a:pPr>
              <a:buNone/>
            </a:pPr>
            <a:r>
              <a:rPr lang="es-AR" dirty="0" smtClean="0">
                <a:latin typeface="Arial" pitchFamily="34" charset="0"/>
                <a:cs typeface="Arial" pitchFamily="34" charset="0"/>
              </a:rPr>
              <a:t>en derredor palpitan y se inflaman;</a:t>
            </a:r>
          </a:p>
          <a:p>
            <a:pPr>
              <a:buNone/>
            </a:pPr>
            <a:r>
              <a:rPr lang="es-AR" dirty="0" smtClean="0">
                <a:latin typeface="Arial" pitchFamily="34" charset="0"/>
                <a:cs typeface="Arial" pitchFamily="34" charset="0"/>
              </a:rPr>
              <a:t>Sólo se oirá la risa blanca de las estrellas</a:t>
            </a:r>
            <a:br>
              <a:rPr lang="es-AR" dirty="0" smtClean="0">
                <a:latin typeface="Arial" pitchFamily="34" charset="0"/>
                <a:cs typeface="Arial" pitchFamily="34" charset="0"/>
              </a:rPr>
            </a:br>
            <a:endParaRPr lang="es-AR" dirty="0" smtClean="0">
              <a:latin typeface="Arial" pitchFamily="34" charset="0"/>
              <a:cs typeface="Arial" pitchFamily="34" charset="0"/>
            </a:endParaRPr>
          </a:p>
          <a:p>
            <a:pPr>
              <a:buNone/>
            </a:pPr>
            <a:r>
              <a:rPr lang="es-AR" dirty="0" smtClean="0">
                <a:latin typeface="Arial" pitchFamily="34" charset="0"/>
                <a:cs typeface="Arial" pitchFamily="34" charset="0"/>
              </a:rPr>
              <a:t>Persiguiendo a las sombras por todos los caminos.</a:t>
            </a:r>
          </a:p>
          <a:p>
            <a:pPr>
              <a:buNone/>
            </a:pPr>
            <a:r>
              <a:rPr lang="es-AR" dirty="0" smtClean="0">
                <a:latin typeface="Arial" pitchFamily="34" charset="0"/>
                <a:cs typeface="Arial" pitchFamily="34" charset="0"/>
              </a:rPr>
              <a:t>... el viento de la noche gira en el cielo y canta...</a:t>
            </a:r>
          </a:p>
          <a:p>
            <a:pPr>
              <a:buNone/>
            </a:pPr>
            <a:r>
              <a:rPr lang="es-AR" dirty="0" smtClean="0">
                <a:latin typeface="Arial" pitchFamily="34" charset="0"/>
                <a:cs typeface="Arial" pitchFamily="34" charset="0"/>
              </a:rPr>
              <a:t>... y el agua se desliza presurosa y alegre por las piedras...</a:t>
            </a:r>
          </a:p>
          <a:p>
            <a:pPr>
              <a:buNone/>
            </a:pPr>
            <a:r>
              <a:rPr lang="es-AR" dirty="0" smtClean="0">
                <a:latin typeface="Arial" pitchFamily="34" charset="0"/>
                <a:cs typeface="Arial" pitchFamily="34" charset="0"/>
              </a:rPr>
              <a:t>...el viento me habla de ti...</a:t>
            </a:r>
          </a:p>
          <a:p>
            <a:endParaRPr lang="es-A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467544" y="692696"/>
            <a:ext cx="7239000" cy="4846320"/>
          </a:xfrm>
        </p:spPr>
        <p:txBody>
          <a:bodyPr>
            <a:normAutofit fontScale="62500" lnSpcReduction="20000"/>
          </a:bodyPr>
          <a:lstStyle/>
          <a:p>
            <a:r>
              <a:rPr lang="es-AR" b="1" dirty="0" smtClean="0"/>
              <a:t>Hipérbole</a:t>
            </a:r>
            <a:endParaRPr lang="es-AR" dirty="0" smtClean="0"/>
          </a:p>
          <a:p>
            <a:r>
              <a:rPr lang="es-AR" dirty="0" smtClean="0">
                <a:latin typeface="Comic Sans MS" pitchFamily="66" charset="0"/>
              </a:rPr>
              <a:t>Figura retórica consistente en ofrecer una visión desproporcionada de una realidad, amplificándola o disminuyéndola. Es exageración.  El poeta desea dar a sus palabras una mayor intensidad o emoción.</a:t>
            </a:r>
          </a:p>
          <a:p>
            <a:r>
              <a:rPr lang="es-AR" dirty="0" smtClean="0">
                <a:latin typeface="Comic Sans MS" pitchFamily="66" charset="0"/>
              </a:rPr>
              <a:t>La hipérbole se concreta en el uso de términos enfáticos y expresiones exageradas. Este procedimiento es utilizado con frecuencia en el lenguaje coloquial y en la propaganda. En esta última se produce una comunicación encomiástica desmesurada con el fin de provocar en el oyente la adhesión a su mensaje en el que todo se revela como “excepcional”, “extraordinario”, “colosal”, “fantástico”, etc.</a:t>
            </a:r>
          </a:p>
          <a:p>
            <a:r>
              <a:rPr lang="es-AR" dirty="0" smtClean="0">
                <a:latin typeface="Comic Sans MS" pitchFamily="66" charset="0"/>
              </a:rPr>
              <a:t>Ejemplos:</a:t>
            </a:r>
          </a:p>
          <a:p>
            <a:endParaRPr lang="es-AR" dirty="0" smtClean="0">
              <a:latin typeface="Comic Sans MS" pitchFamily="66" charset="0"/>
            </a:endParaRPr>
          </a:p>
          <a:p>
            <a:pPr>
              <a:buNone/>
            </a:pPr>
            <a:r>
              <a:rPr lang="es-AR" dirty="0" smtClean="0">
                <a:latin typeface="Monotype Corsiva" pitchFamily="66" charset="0"/>
              </a:rPr>
              <a:t>“Tengo un sueño que me muero”“</a:t>
            </a:r>
          </a:p>
          <a:p>
            <a:pPr>
              <a:buNone/>
            </a:pPr>
            <a:r>
              <a:rPr lang="es-AR" dirty="0" err="1" smtClean="0">
                <a:latin typeface="Monotype Corsiva" pitchFamily="66" charset="0"/>
              </a:rPr>
              <a:t>Érase</a:t>
            </a:r>
            <a:r>
              <a:rPr lang="es-AR" dirty="0" smtClean="0">
                <a:latin typeface="Monotype Corsiva" pitchFamily="66" charset="0"/>
              </a:rPr>
              <a:t> un hombre a una nariz pegado:</a:t>
            </a:r>
          </a:p>
          <a:p>
            <a:pPr>
              <a:buNone/>
            </a:pPr>
            <a:r>
              <a:rPr lang="es-AR" dirty="0" err="1" smtClean="0">
                <a:latin typeface="Monotype Corsiva" pitchFamily="66" charset="0"/>
              </a:rPr>
              <a:t>érase</a:t>
            </a:r>
            <a:r>
              <a:rPr lang="es-AR" dirty="0" smtClean="0">
                <a:latin typeface="Monotype Corsiva" pitchFamily="66" charset="0"/>
              </a:rPr>
              <a:t> una nariz superlativa;</a:t>
            </a:r>
          </a:p>
          <a:p>
            <a:pPr>
              <a:buNone/>
            </a:pPr>
            <a:r>
              <a:rPr lang="es-AR" dirty="0" err="1" smtClean="0">
                <a:latin typeface="Monotype Corsiva" pitchFamily="66" charset="0"/>
              </a:rPr>
              <a:t>érase</a:t>
            </a:r>
            <a:r>
              <a:rPr lang="es-AR" dirty="0" smtClean="0">
                <a:latin typeface="Monotype Corsiva" pitchFamily="66" charset="0"/>
              </a:rPr>
              <a:t> una nariz sayón y escriba;</a:t>
            </a:r>
          </a:p>
          <a:p>
            <a:pPr>
              <a:buNone/>
            </a:pPr>
            <a:r>
              <a:rPr lang="es-AR" dirty="0" err="1" smtClean="0">
                <a:latin typeface="Monotype Corsiva" pitchFamily="66" charset="0"/>
              </a:rPr>
              <a:t>érase</a:t>
            </a:r>
            <a:r>
              <a:rPr lang="es-AR" dirty="0" smtClean="0">
                <a:latin typeface="Monotype Corsiva" pitchFamily="66" charset="0"/>
              </a:rPr>
              <a:t> un pez de espada muy barbado.”</a:t>
            </a:r>
          </a:p>
          <a:p>
            <a:pPr>
              <a:buNone/>
            </a:pPr>
            <a:endParaRPr lang="es-AR" dirty="0" smtClean="0">
              <a:latin typeface="Monotype Corsiva" pitchFamily="66" charset="0"/>
            </a:endParaRPr>
          </a:p>
          <a:p>
            <a:pPr>
              <a:buNone/>
            </a:pPr>
            <a:r>
              <a:rPr lang="es-AR" dirty="0" smtClean="0">
                <a:latin typeface="Monotype Corsiva" pitchFamily="66" charset="0"/>
              </a:rPr>
              <a:t>"Tanto dolor se agrupa en mi costado /que, por doler me duele hasta el aliento.”</a:t>
            </a:r>
          </a:p>
          <a:p>
            <a:pPr>
              <a:buNone/>
            </a:pPr>
            <a:r>
              <a:rPr lang="es-AR" dirty="0" smtClean="0">
                <a:latin typeface="Monotype Corsiva" pitchFamily="66" charset="0"/>
              </a:rPr>
              <a:t>Si no regresas pronto a mi lado, moriré desangrado.</a:t>
            </a:r>
          </a:p>
          <a:p>
            <a:endParaRPr lang="es-A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rig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295</TotalTime>
  <Words>679</Words>
  <Application>Microsoft Office PowerPoint</Application>
  <PresentationFormat>Presentación en pantalla (4:3)</PresentationFormat>
  <Paragraphs>115</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Flujo</vt:lpstr>
      <vt:lpstr>Género Lírico</vt:lpstr>
      <vt:lpstr>Diapositiva 2</vt:lpstr>
      <vt:lpstr>Diapositiva 3</vt:lpstr>
      <vt:lpstr>Diapositiva 4</vt:lpstr>
      <vt:lpstr>Diapositiva 5</vt:lpstr>
      <vt:lpstr>Diapositiva 6</vt:lpstr>
      <vt:lpstr>Diapositiva 7</vt:lpstr>
      <vt:lpstr>Diapositiva 8</vt:lpstr>
      <vt:lpstr>Diapositiva 9</vt:lpstr>
      <vt:lpstr>Diapositiva 10</vt:lpstr>
    </vt:vector>
  </TitlesOfParts>
  <Company>Windows XP Colossus Edition 2 Reloaded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Género Lírico</dc:title>
  <dc:creator>Igonzalez</dc:creator>
  <cp:lastModifiedBy>Gateway</cp:lastModifiedBy>
  <cp:revision>32</cp:revision>
  <dcterms:created xsi:type="dcterms:W3CDTF">2010-11-22T11:47:42Z</dcterms:created>
  <dcterms:modified xsi:type="dcterms:W3CDTF">2020-08-02T03:52:37Z</dcterms:modified>
</cp:coreProperties>
</file>