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6" r:id="rId8"/>
    <p:sldId id="269" r:id="rId9"/>
    <p:sldId id="265" r:id="rId10"/>
    <p:sldId id="272" r:id="rId11"/>
    <p:sldId id="267" r:id="rId12"/>
    <p:sldId id="26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40" d="100"/>
          <a:sy n="40" d="100"/>
        </p:scale>
        <p:origin x="-1350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s-ES" smtClean="0"/>
              <a:t>Haga clic en el icono para agregar una imagen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F5E5A334-A025-42CD-B1B9-636C9CF9C9D8}" type="datetimeFigureOut">
              <a:rPr lang="es-MX" smtClean="0"/>
              <a:pPr/>
              <a:t>01/08/2020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49A1F904-3C49-498A-AF70-F19C660F8734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67544" y="2204865"/>
            <a:ext cx="8496944" cy="2572516"/>
          </a:xfrm>
        </p:spPr>
        <p:txBody>
          <a:bodyPr/>
          <a:lstStyle/>
          <a:p>
            <a:pPr algn="ctr"/>
            <a:r>
              <a:rPr lang="es-MX" sz="6000" dirty="0" smtClean="0"/>
              <a:t>FIGURAS LITERARIAS</a:t>
            </a:r>
            <a:endParaRPr lang="es-MX" sz="6000" dirty="0"/>
          </a:p>
        </p:txBody>
      </p:sp>
    </p:spTree>
    <p:extLst>
      <p:ext uri="{BB962C8B-B14F-4D97-AF65-F5344CB8AC3E}">
        <p14:creationId xmlns="" xmlns:p14="http://schemas.microsoft.com/office/powerpoint/2010/main" val="296432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HIPÉRBOLE 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s-CL" sz="2400" dirty="0" smtClean="0"/>
          </a:p>
          <a:p>
            <a:endParaRPr lang="es-CL" sz="2400" dirty="0" smtClean="0"/>
          </a:p>
          <a:p>
            <a:endParaRPr lang="es-CL" sz="2400" dirty="0" smtClean="0"/>
          </a:p>
          <a:p>
            <a:r>
              <a:rPr lang="es-CL" sz="2400" dirty="0" smtClean="0"/>
              <a:t>EXAGERACIONES PARA DESTACAR LOS SENTIMIENTOS</a:t>
            </a:r>
          </a:p>
          <a:p>
            <a:endParaRPr lang="es-CL" dirty="0" smtClean="0"/>
          </a:p>
          <a:p>
            <a:pPr>
              <a:buNone/>
            </a:pPr>
            <a:r>
              <a:rPr lang="es-CL" dirty="0" smtClean="0"/>
              <a:t>EJEMPLOS:</a:t>
            </a:r>
          </a:p>
          <a:p>
            <a:pPr>
              <a:buNone/>
            </a:pPr>
            <a:endParaRPr lang="es-CL" dirty="0" smtClean="0"/>
          </a:p>
          <a:p>
            <a:r>
              <a:rPr lang="es-CL" dirty="0" smtClean="0"/>
              <a:t>MUERO DE AMOR</a:t>
            </a:r>
          </a:p>
          <a:p>
            <a:r>
              <a:rPr lang="es-CL" dirty="0" smtClean="0"/>
              <a:t>TE AMARÉ HASTA LA ETERNIDAD </a:t>
            </a:r>
          </a:p>
          <a:p>
            <a:r>
              <a:rPr lang="es-CL" dirty="0" smtClean="0"/>
              <a:t>SI TE VAS, MIL CUCHILLOS GOLPEARÁN MI CORAZÓN </a:t>
            </a:r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EJEMPLOS DE HIPÉRBOLES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NI EN MILES DE </a:t>
            </a:r>
            <a:r>
              <a:rPr lang="es-CL" u="sng" dirty="0" smtClean="0"/>
              <a:t>SIGLOS </a:t>
            </a:r>
            <a:r>
              <a:rPr lang="es-CL" dirty="0" smtClean="0"/>
              <a:t>LOGRARÉ OLVIDAR TU </a:t>
            </a:r>
            <a:r>
              <a:rPr lang="es-CL" u="sng" dirty="0" smtClean="0"/>
              <a:t>AMOR</a:t>
            </a:r>
          </a:p>
          <a:p>
            <a:endParaRPr lang="es-CL" u="sng" dirty="0"/>
          </a:p>
          <a:p>
            <a:r>
              <a:rPr lang="es-CL" dirty="0" smtClean="0"/>
              <a:t>LOS R</a:t>
            </a:r>
            <a:r>
              <a:rPr lang="es-CL" u="sng" dirty="0" smtClean="0"/>
              <a:t>ECUERDO</a:t>
            </a:r>
            <a:r>
              <a:rPr lang="es-CL" dirty="0" smtClean="0"/>
              <a:t>S</a:t>
            </a:r>
            <a:r>
              <a:rPr lang="es-CL" u="sng" dirty="0" smtClean="0"/>
              <a:t> </a:t>
            </a:r>
            <a:r>
              <a:rPr lang="es-CL" dirty="0" smtClean="0"/>
              <a:t>SON ETERNOS</a:t>
            </a:r>
            <a:r>
              <a:rPr lang="es-CL" u="sng" dirty="0" smtClean="0"/>
              <a:t> EN MI MENTE</a:t>
            </a:r>
          </a:p>
          <a:p>
            <a:endParaRPr lang="es-CL" u="sng" dirty="0" smtClean="0"/>
          </a:p>
          <a:p>
            <a:r>
              <a:rPr lang="es-CL" u="sng" dirty="0" smtClean="0"/>
              <a:t>JAMÁS</a:t>
            </a:r>
            <a:r>
              <a:rPr lang="es-CL" dirty="0" smtClean="0"/>
              <a:t>  PODRÁS  BORRAR MIS </a:t>
            </a:r>
            <a:r>
              <a:rPr lang="es-CL" u="sng" dirty="0" smtClean="0"/>
              <a:t>SENTIMIENTOS</a:t>
            </a:r>
          </a:p>
          <a:p>
            <a:endParaRPr lang="es-CL" u="sng" dirty="0"/>
          </a:p>
          <a:p>
            <a:r>
              <a:rPr lang="es-CL" u="sng" dirty="0" smtClean="0"/>
              <a:t>MILENIOS Y MILENIOS </a:t>
            </a:r>
            <a:r>
              <a:rPr lang="es-CL" dirty="0" smtClean="0"/>
              <a:t>PASARÁN Y TU B</a:t>
            </a:r>
            <a:r>
              <a:rPr lang="es-CL" u="sng" dirty="0" smtClean="0"/>
              <a:t>ELLEZA </a:t>
            </a:r>
            <a:r>
              <a:rPr lang="es-CL" dirty="0" smtClean="0"/>
              <a:t>PERMANECERÁ.</a:t>
            </a:r>
            <a:endParaRPr lang="es-CL" dirty="0"/>
          </a:p>
        </p:txBody>
      </p:sp>
    </p:spTree>
    <p:extLst>
      <p:ext uri="{BB962C8B-B14F-4D97-AF65-F5344CB8AC3E}">
        <p14:creationId xmlns="" xmlns:p14="http://schemas.microsoft.com/office/powerpoint/2010/main" val="409686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EJEMPLOS DE PERSONIFICACIONES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/>
              <a:t>LA </a:t>
            </a:r>
            <a:r>
              <a:rPr lang="es-CL" dirty="0" smtClean="0">
                <a:solidFill>
                  <a:srgbClr val="FFFF00"/>
                </a:solidFill>
              </a:rPr>
              <a:t>LLUVIA CANTA </a:t>
            </a:r>
            <a:r>
              <a:rPr lang="es-CL" dirty="0" smtClean="0"/>
              <a:t>EN LO PROFUNDO DEL PATIO</a:t>
            </a:r>
          </a:p>
          <a:p>
            <a:r>
              <a:rPr lang="es-CL" dirty="0" smtClean="0"/>
              <a:t>EL </a:t>
            </a:r>
            <a:r>
              <a:rPr lang="es-CL" dirty="0" smtClean="0">
                <a:solidFill>
                  <a:srgbClr val="FFFF00"/>
                </a:solidFill>
              </a:rPr>
              <a:t>FUEGO ESTÁ DE FELIZ </a:t>
            </a:r>
            <a:r>
              <a:rPr lang="es-CL" dirty="0" smtClean="0"/>
              <a:t>DE ESTAR EN ESA FOGATA</a:t>
            </a:r>
          </a:p>
          <a:p>
            <a:endParaRPr lang="es-CL" dirty="0"/>
          </a:p>
          <a:p>
            <a:r>
              <a:rPr lang="es-CL" dirty="0" smtClean="0"/>
              <a:t>LOS </a:t>
            </a:r>
            <a:r>
              <a:rPr lang="es-CL" dirty="0" smtClean="0">
                <a:solidFill>
                  <a:srgbClr val="FFFF00"/>
                </a:solidFill>
              </a:rPr>
              <a:t>PÁJAROS </a:t>
            </a:r>
            <a:r>
              <a:rPr lang="es-CL" smtClean="0">
                <a:solidFill>
                  <a:srgbClr val="FFFF00"/>
                </a:solidFill>
              </a:rPr>
              <a:t>RECUERDAN </a:t>
            </a:r>
            <a:r>
              <a:rPr lang="es-CL" smtClean="0"/>
              <a:t>A LA </a:t>
            </a:r>
            <a:r>
              <a:rPr lang="es-CL" dirty="0" smtClean="0"/>
              <a:t>PRIMAVERA PASADA</a:t>
            </a:r>
            <a:endParaRPr lang="es-CL" dirty="0"/>
          </a:p>
          <a:p>
            <a:endParaRPr lang="es-CL" dirty="0" smtClean="0"/>
          </a:p>
          <a:p>
            <a:r>
              <a:rPr lang="es-CL" dirty="0" smtClean="0"/>
              <a:t>MI </a:t>
            </a:r>
            <a:r>
              <a:rPr lang="es-CL" u="sng" dirty="0" smtClean="0">
                <a:solidFill>
                  <a:srgbClr val="FFFF00"/>
                </a:solidFill>
              </a:rPr>
              <a:t>PERRO REFLEXIONA </a:t>
            </a:r>
            <a:r>
              <a:rPr lang="es-CL" dirty="0" smtClean="0"/>
              <a:t>MIRANDO  EL ATARDECER </a:t>
            </a:r>
            <a:endParaRPr lang="es-CL" dirty="0"/>
          </a:p>
        </p:txBody>
      </p:sp>
    </p:spTree>
    <p:extLst>
      <p:ext uri="{BB962C8B-B14F-4D97-AF65-F5344CB8AC3E}">
        <p14:creationId xmlns="" xmlns:p14="http://schemas.microsoft.com/office/powerpoint/2010/main" val="8599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1339551"/>
          </a:xfrm>
        </p:spPr>
        <p:txBody>
          <a:bodyPr/>
          <a:lstStyle/>
          <a:p>
            <a:pPr algn="ctr"/>
            <a:r>
              <a:rPr lang="es-MX" sz="5000" dirty="0" smtClean="0"/>
              <a:t>META DE APRENDIZAJE</a:t>
            </a:r>
            <a:endParaRPr lang="es-MX" sz="5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807361"/>
            <a:ext cx="8136904" cy="4717983"/>
          </a:xfrm>
        </p:spPr>
        <p:txBody>
          <a:bodyPr>
            <a:normAutofit/>
          </a:bodyPr>
          <a:lstStyle/>
          <a:p>
            <a:pPr algn="just"/>
            <a:r>
              <a:rPr lang="es-MX" sz="4000" dirty="0" smtClean="0"/>
              <a:t>Qué: profundizar en algunas figuras literarias.</a:t>
            </a:r>
          </a:p>
          <a:p>
            <a:pPr algn="just"/>
            <a:r>
              <a:rPr lang="es-MX" sz="4000" dirty="0" smtClean="0"/>
              <a:t>Cómo: por medio de ejemplos y ejercicios.</a:t>
            </a:r>
          </a:p>
          <a:p>
            <a:pPr algn="just"/>
            <a:r>
              <a:rPr lang="es-MX" sz="4000" dirty="0" smtClean="0"/>
              <a:t>Para qué: para poder analizar poemas y canciones.</a:t>
            </a:r>
            <a:endParaRPr lang="es-MX" sz="4000" dirty="0"/>
          </a:p>
        </p:txBody>
      </p:sp>
    </p:spTree>
    <p:extLst>
      <p:ext uri="{BB962C8B-B14F-4D97-AF65-F5344CB8AC3E}">
        <p14:creationId xmlns="" xmlns:p14="http://schemas.microsoft.com/office/powerpoint/2010/main" val="2409822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5000" dirty="0" smtClean="0"/>
              <a:t>Concepto</a:t>
            </a:r>
            <a:endParaRPr lang="es-MX" sz="5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807361"/>
            <a:ext cx="8064895" cy="4645975"/>
          </a:xfrm>
        </p:spPr>
        <p:txBody>
          <a:bodyPr>
            <a:noAutofit/>
          </a:bodyPr>
          <a:lstStyle/>
          <a:p>
            <a:pPr algn="just"/>
            <a:r>
              <a:rPr lang="es-MX" sz="3600" dirty="0" smtClean="0"/>
              <a:t>Usa lenguaje figurativo o connotativo.</a:t>
            </a:r>
          </a:p>
          <a:p>
            <a:pPr algn="just"/>
            <a:r>
              <a:rPr lang="es-MX" sz="3600" dirty="0" smtClean="0"/>
              <a:t>Permite “jugar” con el lenguaje.</a:t>
            </a:r>
          </a:p>
          <a:p>
            <a:pPr algn="just"/>
            <a:r>
              <a:rPr lang="es-MX" sz="3600" dirty="0" smtClean="0"/>
              <a:t>Para que el mensaje sea más expresivo, llamativo y hermoso.</a:t>
            </a:r>
          </a:p>
          <a:p>
            <a:pPr algn="just"/>
            <a:r>
              <a:rPr lang="es-MX" sz="3600" dirty="0" smtClean="0"/>
              <a:t>También las empleamos en el lenguaje cotidiano.</a:t>
            </a:r>
            <a:endParaRPr lang="es-MX" sz="3600" dirty="0"/>
          </a:p>
        </p:txBody>
      </p:sp>
    </p:spTree>
    <p:extLst>
      <p:ext uri="{BB962C8B-B14F-4D97-AF65-F5344CB8AC3E}">
        <p14:creationId xmlns="" xmlns:p14="http://schemas.microsoft.com/office/powerpoint/2010/main" val="274674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sz="5000" dirty="0" smtClean="0"/>
              <a:t>Reforzamiento</a:t>
            </a:r>
            <a:endParaRPr lang="es-MX" sz="5000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4000" dirty="0" smtClean="0"/>
              <a:t> comparación</a:t>
            </a:r>
          </a:p>
        </p:txBody>
      </p:sp>
    </p:spTree>
    <p:extLst>
      <p:ext uri="{BB962C8B-B14F-4D97-AF65-F5344CB8AC3E}">
        <p14:creationId xmlns="" xmlns:p14="http://schemas.microsoft.com/office/powerpoint/2010/main" val="4119327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620688"/>
            <a:ext cx="7125113" cy="924475"/>
          </a:xfrm>
        </p:spPr>
        <p:txBody>
          <a:bodyPr/>
          <a:lstStyle/>
          <a:p>
            <a:pPr algn="ctr"/>
            <a:r>
              <a:rPr lang="es-MX" dirty="0" smtClean="0"/>
              <a:t>Lee atentamente los siguientes versos, ¿cuál es comparación 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4004"/>
            <a:ext cx="3098647" cy="230425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3000" dirty="0">
                <a:solidFill>
                  <a:schemeClr val="bg1"/>
                </a:solidFill>
              </a:rPr>
              <a:t>“Sus manos son suaves como el </a:t>
            </a:r>
            <a:r>
              <a:rPr lang="es-MX" sz="3000" dirty="0" smtClean="0">
                <a:solidFill>
                  <a:schemeClr val="bg1"/>
                </a:solidFill>
              </a:rPr>
              <a:t>terciopelo</a:t>
            </a:r>
            <a:r>
              <a:rPr lang="es-MX" sz="3000" dirty="0">
                <a:solidFill>
                  <a:schemeClr val="bg1"/>
                </a:solidFill>
              </a:rPr>
              <a:t>”</a:t>
            </a:r>
          </a:p>
          <a:p>
            <a:endParaRPr lang="es-MX" dirty="0"/>
          </a:p>
        </p:txBody>
      </p:sp>
      <p:sp>
        <p:nvSpPr>
          <p:cNvPr id="6" name="5 CuadroTexto"/>
          <p:cNvSpPr txBox="1"/>
          <p:nvPr/>
        </p:nvSpPr>
        <p:spPr>
          <a:xfrm>
            <a:off x="6161039" y="1715616"/>
            <a:ext cx="2880320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3000" dirty="0" smtClean="0">
                <a:solidFill>
                  <a:schemeClr val="bg1"/>
                </a:solidFill>
              </a:rPr>
              <a:t>“Eres duro </a:t>
            </a:r>
            <a:r>
              <a:rPr lang="es-MX" sz="3000" i="1" dirty="0" smtClean="0">
                <a:solidFill>
                  <a:schemeClr val="bg1"/>
                </a:solidFill>
              </a:rPr>
              <a:t>como el acero</a:t>
            </a:r>
            <a:r>
              <a:rPr lang="es-MX" sz="3000" dirty="0" smtClean="0">
                <a:solidFill>
                  <a:schemeClr val="bg1"/>
                </a:solidFill>
              </a:rPr>
              <a:t>”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69840" y="4415668"/>
            <a:ext cx="4375666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3000" dirty="0" smtClean="0">
                <a:solidFill>
                  <a:schemeClr val="bg1"/>
                </a:solidFill>
              </a:rPr>
              <a:t>“Como la primavera amorosa has de ser con tus amigos”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576556" y="2454280"/>
            <a:ext cx="2337900" cy="101566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3000" dirty="0" smtClean="0">
                <a:solidFill>
                  <a:schemeClr val="bg1"/>
                </a:solidFill>
              </a:rPr>
              <a:t>“Cabellos de oro”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11652" y="3378507"/>
            <a:ext cx="3132348" cy="2677656"/>
          </a:xfrm>
          <a:prstGeom prst="rect">
            <a:avLst/>
          </a:prstGeom>
          <a:solidFill>
            <a:schemeClr val="tx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</a:rPr>
              <a:t>“Blancas perlas, sonrientes rubíes, azules zafiros, ¿qué bello es tu rostro?</a:t>
            </a:r>
            <a:endParaRPr lang="es-MX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5739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1512168"/>
          </a:xfrm>
        </p:spPr>
        <p:txBody>
          <a:bodyPr/>
          <a:lstStyle/>
          <a:p>
            <a:pPr algn="ctr"/>
            <a:r>
              <a:rPr lang="es-MX" dirty="0" smtClean="0"/>
              <a:t>Escribe una COMPARACIÓN</a:t>
            </a:r>
            <a:br>
              <a:rPr lang="es-MX" dirty="0" smtClean="0"/>
            </a:br>
            <a:r>
              <a:rPr lang="es-MX" dirty="0" smtClean="0"/>
              <a:t>con los siguientes conceptos: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683568" y="1992706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AGUA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788024" y="1988822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PLATA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683568" y="5578207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ESPERANZA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816443" y="5578207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FLOR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83568" y="3245440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ENAMORARSE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83568" y="4374776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FIGURA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758335" y="4374776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ESCULTURA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809547" y="3245440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MARIPOSAS</a:t>
            </a:r>
            <a:endParaRPr lang="es-MX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3723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EJEMPLOS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9443" y="1412775"/>
            <a:ext cx="7125112" cy="4446023"/>
          </a:xfrm>
        </p:spPr>
        <p:txBody>
          <a:bodyPr>
            <a:normAutofit fontScale="32500" lnSpcReduction="20000"/>
          </a:bodyPr>
          <a:lstStyle/>
          <a:p>
            <a:endParaRPr lang="es-CL" sz="3600" dirty="0" smtClean="0"/>
          </a:p>
          <a:p>
            <a:endParaRPr lang="es-CL" sz="3600" dirty="0" smtClean="0"/>
          </a:p>
          <a:p>
            <a:endParaRPr lang="es-CL" sz="3600" dirty="0"/>
          </a:p>
          <a:p>
            <a:r>
              <a:rPr lang="es-CL" sz="6000" dirty="0" smtClean="0"/>
              <a:t>EL </a:t>
            </a:r>
            <a:r>
              <a:rPr lang="es-CL" sz="6000" u="sng" dirty="0" smtClean="0"/>
              <a:t>AGUA</a:t>
            </a:r>
            <a:r>
              <a:rPr lang="es-CL" sz="6000" dirty="0" smtClean="0"/>
              <a:t> ES </a:t>
            </a:r>
            <a:r>
              <a:rPr lang="es-CL" sz="6000" dirty="0" smtClean="0">
                <a:solidFill>
                  <a:srgbClr val="FFFF00"/>
                </a:solidFill>
              </a:rPr>
              <a:t>COMO</a:t>
            </a:r>
            <a:r>
              <a:rPr lang="es-CL" sz="6000" dirty="0" smtClean="0"/>
              <a:t> </a:t>
            </a:r>
            <a:r>
              <a:rPr lang="es-CL" sz="6000" u="sng" dirty="0" smtClean="0"/>
              <a:t>PLATA </a:t>
            </a:r>
            <a:r>
              <a:rPr lang="es-CL" sz="6000" dirty="0" smtClean="0"/>
              <a:t>BRILLANTE</a:t>
            </a:r>
          </a:p>
          <a:p>
            <a:endParaRPr lang="es-CL" sz="6000" dirty="0" smtClean="0"/>
          </a:p>
          <a:p>
            <a:r>
              <a:rPr lang="es-CL" sz="6000" dirty="0" smtClean="0"/>
              <a:t>LOS E</a:t>
            </a:r>
            <a:r>
              <a:rPr lang="es-CL" sz="6000" u="sng" dirty="0" smtClean="0"/>
              <a:t>NAMORADOS </a:t>
            </a:r>
            <a:r>
              <a:rPr lang="es-CL" sz="6000" dirty="0" smtClean="0"/>
              <a:t>SON </a:t>
            </a:r>
            <a:r>
              <a:rPr lang="es-CL" sz="6000" dirty="0" smtClean="0">
                <a:solidFill>
                  <a:srgbClr val="FFFF00"/>
                </a:solidFill>
              </a:rPr>
              <a:t>COMO</a:t>
            </a:r>
            <a:r>
              <a:rPr lang="es-CL" sz="6000" dirty="0" smtClean="0"/>
              <a:t> LAS </a:t>
            </a:r>
            <a:r>
              <a:rPr lang="es-CL" sz="6000" u="sng" dirty="0" smtClean="0"/>
              <a:t>MARIPOSAS</a:t>
            </a:r>
            <a:r>
              <a:rPr lang="es-CL" sz="6000" dirty="0" smtClean="0"/>
              <a:t> </a:t>
            </a:r>
          </a:p>
          <a:p>
            <a:pPr marL="0" indent="0">
              <a:buNone/>
            </a:pPr>
            <a:r>
              <a:rPr lang="es-CL" sz="6000" dirty="0"/>
              <a:t> </a:t>
            </a:r>
            <a:r>
              <a:rPr lang="es-CL" sz="6000" dirty="0" smtClean="0"/>
              <a:t>   SIEMPRE ESTÁN CONTENTOS</a:t>
            </a:r>
          </a:p>
          <a:p>
            <a:endParaRPr lang="es-CL" sz="6000" dirty="0" smtClean="0"/>
          </a:p>
          <a:p>
            <a:r>
              <a:rPr lang="es-CL" sz="6000" dirty="0" smtClean="0"/>
              <a:t>UNA </a:t>
            </a:r>
            <a:r>
              <a:rPr lang="es-CL" sz="6000" u="sng" dirty="0" smtClean="0"/>
              <a:t>ESCULTURA</a:t>
            </a:r>
            <a:r>
              <a:rPr lang="es-CL" sz="6000" dirty="0" smtClean="0"/>
              <a:t> ES </a:t>
            </a:r>
            <a:r>
              <a:rPr lang="es-CL" sz="6000" dirty="0" smtClean="0">
                <a:solidFill>
                  <a:srgbClr val="FFFF00"/>
                </a:solidFill>
              </a:rPr>
              <a:t>TAL CUAL COMO </a:t>
            </a:r>
            <a:r>
              <a:rPr lang="es-CL" sz="6000" dirty="0" smtClean="0"/>
              <a:t>TU BELLA </a:t>
            </a:r>
            <a:r>
              <a:rPr lang="es-CL" sz="6000" u="sng" dirty="0" smtClean="0"/>
              <a:t>FIGURA</a:t>
            </a:r>
          </a:p>
          <a:p>
            <a:endParaRPr lang="es-CL" sz="6000" dirty="0" smtClean="0"/>
          </a:p>
          <a:p>
            <a:r>
              <a:rPr lang="es-CL" sz="6000" dirty="0" smtClean="0">
                <a:solidFill>
                  <a:srgbClr val="FFFF00"/>
                </a:solidFill>
              </a:rPr>
              <a:t>ASI COMO </a:t>
            </a:r>
            <a:r>
              <a:rPr lang="es-CL" sz="6000" dirty="0" smtClean="0"/>
              <a:t>UNA FLOR CRECIÓ MI ESPERANZA</a:t>
            </a:r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="" xmlns:p14="http://schemas.microsoft.com/office/powerpoint/2010/main" val="370524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75656" y="675725"/>
            <a:ext cx="6658899" cy="593036"/>
          </a:xfrm>
        </p:spPr>
        <p:txBody>
          <a:bodyPr/>
          <a:lstStyle/>
          <a:p>
            <a:r>
              <a:rPr lang="es-CL" dirty="0" smtClean="0"/>
              <a:t>PERSONIFICACIÓN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9443" y="1412776"/>
            <a:ext cx="7125112" cy="4446022"/>
          </a:xfrm>
        </p:spPr>
        <p:txBody>
          <a:bodyPr>
            <a:normAutofit fontScale="25000" lnSpcReduction="20000"/>
          </a:bodyPr>
          <a:lstStyle/>
          <a:p>
            <a:pPr lvl="3"/>
            <a:endParaRPr lang="es-CL" sz="3000" dirty="0" smtClean="0"/>
          </a:p>
          <a:p>
            <a:endParaRPr lang="es-CL" sz="3600" dirty="0" smtClean="0"/>
          </a:p>
          <a:p>
            <a:endParaRPr lang="es-CL" sz="3600" dirty="0" smtClean="0"/>
          </a:p>
          <a:p>
            <a:endParaRPr lang="es-CL" sz="3600" dirty="0" smtClean="0"/>
          </a:p>
          <a:p>
            <a:endParaRPr lang="es-CL" sz="3600" dirty="0" smtClean="0"/>
          </a:p>
          <a:p>
            <a:endParaRPr lang="es-CL" sz="3600" dirty="0" smtClean="0"/>
          </a:p>
          <a:p>
            <a:r>
              <a:rPr lang="es-CL" sz="9600" b="1" dirty="0" smtClean="0"/>
              <a:t>DAR CARACTERÍSTICAS HUMANAS </a:t>
            </a:r>
            <a:endParaRPr lang="es-CL" sz="9600" b="1" dirty="0"/>
          </a:p>
          <a:p>
            <a:pPr>
              <a:buNone/>
            </a:pPr>
            <a:r>
              <a:rPr lang="es-CL" sz="9600" b="1" dirty="0" smtClean="0"/>
              <a:t>  a objetos , cosas,  animales , </a:t>
            </a:r>
          </a:p>
          <a:p>
            <a:pPr>
              <a:buNone/>
            </a:pPr>
            <a:r>
              <a:rPr lang="es-CL" sz="9600" b="1" dirty="0" smtClean="0"/>
              <a:t>  eventos de la naturaleza , etc.</a:t>
            </a:r>
          </a:p>
          <a:p>
            <a:pPr>
              <a:buNone/>
            </a:pPr>
            <a:endParaRPr lang="es-CL" sz="9600" b="1" dirty="0" smtClean="0"/>
          </a:p>
          <a:p>
            <a:pPr>
              <a:buNone/>
            </a:pPr>
            <a:r>
              <a:rPr lang="es-CL" sz="9600" b="1" dirty="0" smtClean="0"/>
              <a:t>EJEMPLOS:</a:t>
            </a:r>
          </a:p>
          <a:p>
            <a:endParaRPr lang="es-CL" sz="9600" dirty="0"/>
          </a:p>
          <a:p>
            <a:r>
              <a:rPr lang="es-CL" sz="9600" dirty="0" smtClean="0"/>
              <a:t>La  cama me está esperando</a:t>
            </a:r>
          </a:p>
          <a:p>
            <a:r>
              <a:rPr lang="es-CL" sz="9600" dirty="0" smtClean="0"/>
              <a:t>La lluvia llegó apurada</a:t>
            </a:r>
          </a:p>
          <a:p>
            <a:r>
              <a:rPr lang="es-CL" sz="9600" dirty="0" smtClean="0"/>
              <a:t>El  bosque espera  el atardecer</a:t>
            </a:r>
          </a:p>
          <a:p>
            <a:r>
              <a:rPr lang="es-CL" sz="9600" dirty="0" smtClean="0"/>
              <a:t>El aire acaricia mi pelo</a:t>
            </a:r>
          </a:p>
          <a:p>
            <a:endParaRPr lang="es-CL" sz="3300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="" xmlns:p14="http://schemas.microsoft.com/office/powerpoint/2010/main" val="370524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9442" y="260648"/>
            <a:ext cx="7125113" cy="1512168"/>
          </a:xfrm>
        </p:spPr>
        <p:txBody>
          <a:bodyPr/>
          <a:lstStyle/>
          <a:p>
            <a:pPr algn="ctr"/>
            <a:r>
              <a:rPr lang="es-MX" dirty="0" smtClean="0"/>
              <a:t>Escribe </a:t>
            </a:r>
            <a:r>
              <a:rPr lang="es-MX" dirty="0" smtClean="0"/>
              <a:t>personificaciones  </a:t>
            </a:r>
            <a:r>
              <a:rPr lang="es-MX" dirty="0" smtClean="0"/>
              <a:t>con los siguientes conceptos:</a:t>
            </a:r>
            <a:endParaRPr lang="es-MX" dirty="0"/>
          </a:p>
        </p:txBody>
      </p:sp>
      <p:sp>
        <p:nvSpPr>
          <p:cNvPr id="4" name="3 CuadroTexto"/>
          <p:cNvSpPr txBox="1"/>
          <p:nvPr/>
        </p:nvSpPr>
        <p:spPr>
          <a:xfrm>
            <a:off x="683568" y="1992706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RÍO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788024" y="1988822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APURAR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571472" y="5572140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PRIMAVERA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816443" y="5578207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CALMA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83568" y="3245440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CARIÑOSO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83568" y="4374776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CASA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758335" y="4374776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SOLEDAD</a:t>
            </a:r>
            <a:endParaRPr lang="es-MX" sz="3000" dirty="0">
              <a:solidFill>
                <a:schemeClr val="bg1"/>
              </a:solidFill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4809547" y="3245440"/>
            <a:ext cx="3312368" cy="55399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3000" dirty="0" smtClean="0">
                <a:solidFill>
                  <a:schemeClr val="bg1"/>
                </a:solidFill>
              </a:rPr>
              <a:t>RECUERDO</a:t>
            </a:r>
            <a:endParaRPr lang="es-MX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46722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Otoño</Template>
  <TotalTime>155</TotalTime>
  <Words>323</Words>
  <Application>Microsoft Office PowerPoint</Application>
  <PresentationFormat>Presentación en pantalla 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Autumn</vt:lpstr>
      <vt:lpstr>FIGURAS LITERARIAS</vt:lpstr>
      <vt:lpstr>META DE APRENDIZAJE</vt:lpstr>
      <vt:lpstr>Concepto</vt:lpstr>
      <vt:lpstr>Reforzamiento</vt:lpstr>
      <vt:lpstr>Lee atentamente los siguientes versos, ¿cuál es comparación ?</vt:lpstr>
      <vt:lpstr>Escribe una COMPARACIÓN con los siguientes conceptos:</vt:lpstr>
      <vt:lpstr>EJEMPLOS</vt:lpstr>
      <vt:lpstr>PERSONIFICACIÓN</vt:lpstr>
      <vt:lpstr>Escribe personificaciones  con los siguientes conceptos:</vt:lpstr>
      <vt:lpstr>HIPÉRBOLE </vt:lpstr>
      <vt:lpstr>EJEMPLOS DE HIPÉRBOLES</vt:lpstr>
      <vt:lpstr>EJEMPLOS DE PERSONIFICACIONES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</dc:creator>
  <cp:lastModifiedBy>Gateway</cp:lastModifiedBy>
  <cp:revision>43</cp:revision>
  <dcterms:created xsi:type="dcterms:W3CDTF">2015-06-10T18:46:15Z</dcterms:created>
  <dcterms:modified xsi:type="dcterms:W3CDTF">2020-08-02T03:48:50Z</dcterms:modified>
</cp:coreProperties>
</file>