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Default ContentType="image/jpeg" Extension="jpeg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1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5.xml"/>
  <Override ContentType="application/vnd.openxmlformats-officedocument.presentationml.slide+xml" PartName="/ppt/slides/slide18.xml"/>
  <Override ContentType="application/vnd.openxmlformats-officedocument.presentationml.slide+xml" PartName="/ppt/slides/slide17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>
      <a:defRPr lang="es-CL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4.xml"/><Relationship Id="rId5" Type="http://schemas.openxmlformats.org/officeDocument/2006/relationships/slide" Target="slides/slide1.xml"/><Relationship Id="rId12" Type="http://schemas.openxmlformats.org/officeDocument/2006/relationships/slide" Target="slides/slide8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5" Type="http://schemas.openxmlformats.org/officeDocument/2006/relationships/slide" Target="slides/slide11.xml"/><Relationship Id="rId11" Type="http://schemas.openxmlformats.org/officeDocument/2006/relationships/slide" Target="slides/slide7.xml"/><Relationship Id="rId14" Type="http://schemas.openxmlformats.org/officeDocument/2006/relationships/slide" Target="slides/slide10.xml"/><Relationship Id="rId7" Type="http://schemas.openxmlformats.org/officeDocument/2006/relationships/slide" Target="slides/slide3.xml"/><Relationship Id="rId21" Type="http://schemas.openxmlformats.org/officeDocument/2006/relationships/slide" Target="slides/slide17.xml"/><Relationship Id="rId2" Type="http://schemas.openxmlformats.org/officeDocument/2006/relationships/presProps" Target="presProps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7" Type="http://schemas.openxmlformats.org/officeDocument/2006/relationships/slide" Target="slides/slide13.xml"/><Relationship Id="rId4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22" Type="http://schemas.openxmlformats.org/officeDocument/2006/relationships/slide" Target="slides/slide18.xml"/><Relationship Id="rId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EB81-538B-4C59-9DD5-DB2497012A2F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7DDB-FBF6-4E69-9CF1-2FE4A87F50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54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7DDB-FBF6-4E69-9CF1-2FE4A87F50FB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3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7DDB-FBF6-4E69-9CF1-2FE4A87F50FB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33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7DDB-FBF6-4E69-9CF1-2FE4A87F50FB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33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7DDB-FBF6-4E69-9CF1-2FE4A87F50FB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33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97DDB-FBF6-4E69-9CF1-2FE4A87F50FB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33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5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75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2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025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0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98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73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93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74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08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62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A684-D51D-4939-8313-61A9E3E4E057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0A57-9872-4A7B-98CB-428CADA85B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2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37170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b="1" dirty="0">
                <a:latin typeface="Arial Narrow" pitchFamily="34" charset="0"/>
              </a:rPr>
              <a:t>El lugar donde estudio también es importante</a:t>
            </a:r>
            <a:endParaRPr lang="es-CL" sz="5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6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II: Eliminar distracciones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700808"/>
            <a:ext cx="4186808" cy="38884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latin typeface="Arial Narrow" pitchFamily="34" charset="0"/>
              </a:rPr>
              <a:t>2. Desconéctate de tu celular.</a:t>
            </a:r>
            <a:r>
              <a:rPr lang="es-ES" sz="2400" dirty="0">
                <a:latin typeface="Arial Narrow" pitchFamily="34" charset="0"/>
              </a:rPr>
              <a:t> Una buena idea es no usar las funciones de diccionario y calculadora de tu celular y optar por las versiones clásicas. Sin embargo, de todas formas es difícil ignorar la tentación del celular al estudiar. </a:t>
            </a:r>
            <a:r>
              <a:rPr lang="es-ES" sz="2400" b="1" dirty="0">
                <a:latin typeface="Arial Narrow" pitchFamily="34" charset="0"/>
              </a:rPr>
              <a:t>El celular inteligente </a:t>
            </a:r>
            <a:r>
              <a:rPr lang="es-ES" sz="2400" dirty="0">
                <a:latin typeface="Arial Narrow" pitchFamily="34" charset="0"/>
              </a:rPr>
              <a:t>y moderno es quizás la mejor herramienta y </a:t>
            </a:r>
            <a:r>
              <a:rPr lang="es-ES" sz="2400" b="1" dirty="0">
                <a:latin typeface="Arial Narrow" pitchFamily="34" charset="0"/>
              </a:rPr>
              <a:t>el mejor distractor</a:t>
            </a:r>
            <a:r>
              <a:rPr lang="es-ES" sz="2400" dirty="0">
                <a:latin typeface="Arial Narrow" pitchFamily="34" charset="0"/>
              </a:rPr>
              <a:t>.</a:t>
            </a:r>
            <a:endParaRPr lang="es-ES" sz="2800" dirty="0">
              <a:latin typeface="Arial Narrow" pitchFamily="34" charset="0"/>
            </a:endParaRP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5" y="206084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77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II: Eliminar distracciones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916832"/>
            <a:ext cx="4186808" cy="38884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400" b="1" dirty="0">
                <a:latin typeface="Arial Narrow" pitchFamily="34" charset="0"/>
              </a:rPr>
              <a:t>3. </a:t>
            </a:r>
            <a:r>
              <a:rPr lang="es-ES" sz="2800" b="1" dirty="0">
                <a:latin typeface="Arial Narrow" pitchFamily="34" charset="0"/>
              </a:rPr>
              <a:t>Bloquea sonidos distractores.</a:t>
            </a:r>
            <a:r>
              <a:rPr lang="es-ES" sz="2800" dirty="0">
                <a:latin typeface="Arial Narrow" pitchFamily="34" charset="0"/>
              </a:rPr>
              <a:t> Un televisor siempre será una distracción cuando se trata de estudiar, por lo tanto, intenta encontrar un lugar sin un televisor cerca o al menos ubícate en dirección contraria a él. ¡Y déjalo apagado mientras estudias!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2" descr="Imagen titulada Make a Study Space Step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8" y="2204864"/>
            <a:ext cx="4235185" cy="317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4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II: Eliminar distracciones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916832"/>
            <a:ext cx="4186808" cy="38884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b="1" dirty="0">
                <a:latin typeface="Arial Narrow" pitchFamily="34" charset="0"/>
              </a:rPr>
              <a:t>4. </a:t>
            </a:r>
            <a:r>
              <a:rPr lang="es-ES" sz="2800" b="1" dirty="0">
                <a:latin typeface="Arial Narrow" pitchFamily="34" charset="0"/>
              </a:rPr>
              <a:t>Usa el espacio solo para estudiar.</a:t>
            </a:r>
            <a:r>
              <a:rPr lang="es-ES" sz="2800" dirty="0">
                <a:latin typeface="Arial Narrow" pitchFamily="34" charset="0"/>
              </a:rPr>
              <a:t> Si tu espacio de estudio es la cama, estarás más tentado a pensar en dormirte (o realmente lo harás). Si es donde juegas juegos de computadora, jugarás; si es la mesa del comedor, comerás, etc. Será más probable que crees asociaciones de distracción.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2" descr="Imagen titulada Make a Study Space Step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893"/>
            <a:ext cx="4272409" cy="3204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268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II: Eliminar distracciones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916832"/>
            <a:ext cx="4186808" cy="41044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400" b="1" dirty="0">
                <a:latin typeface="Arial Narrow" pitchFamily="34" charset="0"/>
              </a:rPr>
              <a:t>5. </a:t>
            </a:r>
            <a:r>
              <a:rPr lang="es-ES" sz="2800" b="1" dirty="0">
                <a:latin typeface="Arial Narrow" pitchFamily="34" charset="0"/>
              </a:rPr>
              <a:t>Evita comer bocadillos mientras estudias.</a:t>
            </a:r>
            <a:r>
              <a:rPr lang="es-ES" sz="2800" dirty="0">
                <a:latin typeface="Arial Narrow" pitchFamily="34" charset="0"/>
              </a:rPr>
              <a:t> Estudiar es un trabajo difícil que da hambre, pero tienes que tener cuidado. La comida chatarra es especialmente no recomendable. Si quieres tener bocadillos a la mano, opta por las frutas y las verduras frescas, o bocadillos de grano integral como galletas.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2" descr="Imagen titulada Make a Study Space Step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2" descr="Imagen titulada Make a Study Space Step 1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8" y="2348880"/>
            <a:ext cx="4297125" cy="3222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06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III: Personaliza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5175" y="2996952"/>
            <a:ext cx="8065641" cy="2520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s-ES" sz="2400" b="1" dirty="0">
                <a:latin typeface="Arial Narrow" pitchFamily="34" charset="0"/>
              </a:rPr>
              <a:t>Hazlo tuyo.</a:t>
            </a:r>
            <a:r>
              <a:rPr lang="es-ES" sz="2400" dirty="0">
                <a:latin typeface="Arial Narrow" pitchFamily="34" charset="0"/>
              </a:rPr>
              <a:t> Trata de ubicar el espacio de estudio en un área que se ajuste a ti. Si el lugar no siempre puede ser tu espacio dedicado al estudio, informa a los demás cuándo será utilizado como tal. También puedes hacer una señal para colgar de “No molestar”, “Silencio por favor” o “Eh, ya basta, ¡estoy estudiando aquí!”, según tu personalidad.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2" descr="Imagen titulada Make a Study Space Step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2" descr="Imagen titulada Make a Study Space Step 1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21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III: Personaliza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2319180"/>
            <a:ext cx="4186808" cy="27363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latin typeface="Arial Narrow" pitchFamily="34" charset="0"/>
              </a:rPr>
              <a:t>2. Decora para motivarte. </a:t>
            </a:r>
            <a:r>
              <a:rPr lang="es-ES" sz="2800" dirty="0">
                <a:latin typeface="Arial Narrow" pitchFamily="34" charset="0"/>
              </a:rPr>
              <a:t>Adornar el espacio de estudio con pósteres, señales y fotos que sean importantes para ti puede ayudar a darte ese impulso para seguir adelante.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2" descr="Imagen titulada Make a Study Space Step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2" descr="Imagen titulada Make a Study Space Step 1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2" descr="Imagen titulada Make a Study Space Step 13Bullet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04864"/>
            <a:ext cx="4043164" cy="303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334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III: Personaliza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2060848"/>
            <a:ext cx="4186808" cy="38461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Arial Narrow" pitchFamily="34" charset="0"/>
              </a:rPr>
              <a:t>3. Apela a tus sentidos.</a:t>
            </a:r>
          </a:p>
          <a:p>
            <a:pPr marL="0" indent="0" algn="just">
              <a:buNone/>
            </a:pPr>
            <a:r>
              <a:rPr lang="es-ES" sz="2400" dirty="0">
                <a:latin typeface="Arial Narrow" pitchFamily="34" charset="0"/>
              </a:rPr>
              <a:t>Si puedes agregar color al espacio de estudio, ten en cuenta que los colores fríos como el azul, púrpura y verde tienden a inspirar sentimientos de paz y equilibrio, mientras que los colores cálidos como el rojo, amarillo y naranja tienden a inspirar actividad e incluso inquietud.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2" descr="Imagen titulada Make a Study Space Step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2" descr="Imagen titulada Make a Study Space Step 1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2" descr="Imagen titulada Make a Study Space Step 13Bullet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4283191" cy="321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60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38610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Narrow" pitchFamily="34" charset="0"/>
              </a:rPr>
              <a:t>En síntesis…</a:t>
            </a:r>
            <a:endParaRPr lang="es-CL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5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ugar de estudio adecu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8" b="5481"/>
          <a:stretch/>
        </p:blipFill>
        <p:spPr bwMode="auto">
          <a:xfrm>
            <a:off x="23622" y="1177636"/>
            <a:ext cx="9100392" cy="52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395953"/>
            <a:ext cx="705678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Narrow" pitchFamily="34" charset="0"/>
              </a:rPr>
              <a:t>Cómo organizar el lugar de estudio</a:t>
            </a:r>
            <a:endParaRPr lang="es-CL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1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Objetivos de la clase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15121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>
                <a:latin typeface="Arial Narrow" pitchFamily="34" charset="0"/>
              </a:rPr>
              <a:t>Reflexionar sobre la importancia de un lugar adecuado para estudiar. </a:t>
            </a:r>
          </a:p>
        </p:txBody>
      </p:sp>
    </p:spTree>
    <p:extLst>
      <p:ext uri="{BB962C8B-B14F-4D97-AF65-F5344CB8AC3E}">
        <p14:creationId xmlns:p14="http://schemas.microsoft.com/office/powerpoint/2010/main" val="101277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gency FB" pitchFamily="34" charset="0"/>
              </a:rPr>
              <a:t>Observa las siguientes imágenes…</a:t>
            </a:r>
            <a:endParaRPr lang="es-CL" dirty="0">
              <a:latin typeface="Agency FB" pitchFamily="34" charset="0"/>
            </a:endParaRPr>
          </a:p>
        </p:txBody>
      </p:sp>
      <p:pic>
        <p:nvPicPr>
          <p:cNvPr id="2052" name="Picture 4" descr="Resultado de imagen para lugar de estudio adecu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 bwMode="auto">
          <a:xfrm>
            <a:off x="1558264" y="1916832"/>
            <a:ext cx="59660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7236296" y="1268760"/>
            <a:ext cx="2160240" cy="1368152"/>
          </a:xfrm>
          <a:prstGeom prst="cloudCallout">
            <a:avLst>
              <a:gd name="adj1" fmla="val -38974"/>
              <a:gd name="adj2" fmla="val 5401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¿Te provoca malestar visual?</a:t>
            </a:r>
            <a:endParaRPr lang="es-CL" dirty="0">
              <a:solidFill>
                <a:sysClr val="windowText" lastClr="000000"/>
              </a:solidFill>
            </a:endParaRPr>
          </a:p>
        </p:txBody>
      </p:sp>
      <p:sp>
        <p:nvSpPr>
          <p:cNvPr id="7" name="6 Llamada de nube"/>
          <p:cNvSpPr/>
          <p:nvPr/>
        </p:nvSpPr>
        <p:spPr>
          <a:xfrm>
            <a:off x="-324544" y="1914398"/>
            <a:ext cx="2160240" cy="1152128"/>
          </a:xfrm>
          <a:prstGeom prst="cloudCallout">
            <a:avLst>
              <a:gd name="adj1" fmla="val 36949"/>
              <a:gd name="adj2" fmla="val 5998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¿Cómo es este lugar?</a:t>
            </a:r>
            <a:endParaRPr lang="es-CL" dirty="0">
              <a:solidFill>
                <a:sysClr val="windowText" lastClr="000000"/>
              </a:solidFill>
            </a:endParaRPr>
          </a:p>
        </p:txBody>
      </p:sp>
      <p:sp>
        <p:nvSpPr>
          <p:cNvPr id="8" name="7 Llamada de nube"/>
          <p:cNvSpPr/>
          <p:nvPr/>
        </p:nvSpPr>
        <p:spPr>
          <a:xfrm>
            <a:off x="7234336" y="5705872"/>
            <a:ext cx="2160240" cy="1152128"/>
          </a:xfrm>
          <a:prstGeom prst="cloudCallout">
            <a:avLst>
              <a:gd name="adj1" fmla="val -34576"/>
              <a:gd name="adj2" fmla="val -607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¿Qué quitarías del lugar?</a:t>
            </a:r>
            <a:endParaRPr lang="es-CL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9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386104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Narrow" pitchFamily="34" charset="0"/>
              </a:rPr>
              <a:t>¿Cómo crear un lugar adecuado para el estudio?</a:t>
            </a:r>
          </a:p>
          <a:p>
            <a:pPr algn="ctr"/>
            <a:r>
              <a:rPr lang="es-ES" sz="3200" b="1" dirty="0">
                <a:latin typeface="Arial Narrow" pitchFamily="34" charset="0"/>
              </a:rPr>
              <a:t>Parte I, II y III</a:t>
            </a:r>
            <a:endParaRPr lang="es-CL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I: Equipar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3664" y="2196827"/>
            <a:ext cx="4186808" cy="33204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800" b="1" dirty="0">
                <a:latin typeface="Arial Narrow" pitchFamily="34" charset="0"/>
              </a:rPr>
              <a:t>1. Encuentra un buen escritorio (o mesa) y una silla.</a:t>
            </a:r>
            <a:r>
              <a:rPr lang="es-ES" sz="2800" dirty="0">
                <a:latin typeface="Arial Narrow" pitchFamily="34" charset="0"/>
              </a:rPr>
              <a:t> Querrás estar cómodo, pero no tanto como para distraerte o quedarte dormido. También necesitarás un espacio de trabajo adecuado, por ejemplo tu habitación o sala de estudio. </a:t>
            </a:r>
            <a:endParaRPr lang="es-CL" sz="2800" dirty="0">
              <a:latin typeface="Arial Narrow" pitchFamily="34" charset="0"/>
            </a:endParaRP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0" y="2276872"/>
            <a:ext cx="4235185" cy="317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861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I: Equipar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3664" y="1844825"/>
            <a:ext cx="4186808" cy="280831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Arial Narrow" pitchFamily="34" charset="0"/>
              </a:rPr>
              <a:t>2. Asegura una iluminación adecuada.</a:t>
            </a:r>
            <a:r>
              <a:rPr lang="es-ES" sz="2800" dirty="0">
                <a:latin typeface="Arial Narrow" pitchFamily="34" charset="0"/>
              </a:rPr>
              <a:t> Un área de estudio muy oscura no solo facilitará que te quedes dormido, sino que también puede forzar tu vista. </a:t>
            </a:r>
          </a:p>
          <a:p>
            <a:pPr marL="0" indent="0" algn="just">
              <a:buNone/>
            </a:pPr>
            <a:endParaRPr lang="es-ES" sz="2800" dirty="0">
              <a:latin typeface="Arial Narrow" pitchFamily="34" charset="0"/>
            </a:endParaRP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"/>
          <a:stretch/>
        </p:blipFill>
        <p:spPr bwMode="auto">
          <a:xfrm>
            <a:off x="227583" y="2348880"/>
            <a:ext cx="4200401" cy="299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3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I: Equipar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3664" y="1988840"/>
            <a:ext cx="4186808" cy="36597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Arial Narrow" pitchFamily="34" charset="0"/>
              </a:rPr>
              <a:t>3. Junta tus implementos.</a:t>
            </a:r>
            <a:r>
              <a:rPr lang="es-ES" sz="2800" dirty="0">
                <a:latin typeface="Arial Narrow" pitchFamily="34" charset="0"/>
              </a:rPr>
              <a:t> Asegúrate de tener a la mano todos los materiales que necesitas para estudiar, de modo que no pierdas el tiempo buscando una regla o minas de lápiz.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3" y="2294924"/>
            <a:ext cx="4200401" cy="315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61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I: Equipar tu espacio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916832"/>
            <a:ext cx="4186808" cy="403781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Arial Narrow" pitchFamily="34" charset="0"/>
              </a:rPr>
              <a:t>4. Mantén las cosas organizadas.</a:t>
            </a:r>
            <a:r>
              <a:rPr lang="es-ES" sz="2800" dirty="0">
                <a:latin typeface="Arial Narrow" pitchFamily="34" charset="0"/>
              </a:rPr>
              <a:t> Utiliza los cajones del escritorio para mantener cerca las cosas que necesitas. Si no tienes suficientes cajones (o ninguno), usa cajas, cajones pequeños de madera, etc.</a:t>
            </a: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35185" cy="317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70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Narrow" pitchFamily="34" charset="0"/>
              </a:rPr>
              <a:t>Parte II: Eliminar distracciones</a:t>
            </a:r>
            <a:endParaRPr lang="es-CL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700808"/>
            <a:ext cx="4186808" cy="47525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ES" sz="2800" b="1" dirty="0">
                <a:latin typeface="Arial Narrow" pitchFamily="34" charset="0"/>
              </a:rPr>
              <a:t>Reduce el desorden del escritorio. </a:t>
            </a:r>
          </a:p>
          <a:p>
            <a:pPr marL="0" indent="0" algn="just">
              <a:buNone/>
            </a:pPr>
            <a:r>
              <a:rPr lang="es-ES" sz="2800" dirty="0">
                <a:latin typeface="Arial Narrow" pitchFamily="34" charset="0"/>
              </a:rPr>
              <a:t>	El exceso de desorden puede provocar distracciones innecesarias. Mantén delante de ti solo lo que necesitas en ese momento. </a:t>
            </a:r>
          </a:p>
          <a:p>
            <a:pPr marL="0" indent="0" algn="just">
              <a:buNone/>
            </a:pPr>
            <a:r>
              <a:rPr lang="es-ES" sz="2800" dirty="0">
                <a:latin typeface="Arial Narrow" pitchFamily="34" charset="0"/>
              </a:rPr>
              <a:t>	Un espacio de estudio desordenado puede conducir a una mente desordenada.</a:t>
            </a:r>
          </a:p>
          <a:p>
            <a:pPr marL="0" indent="0" algn="just">
              <a:buNone/>
            </a:pPr>
            <a:endParaRPr lang="es-ES" sz="2800" dirty="0">
              <a:latin typeface="Arial Narrow" pitchFamily="34" charset="0"/>
            </a:endParaRPr>
          </a:p>
        </p:txBody>
      </p:sp>
      <p:sp>
        <p:nvSpPr>
          <p:cNvPr id="4" name="AutoShape 2" descr="Imagen titulada Make a Study Spac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2" descr="Imagen titulada Make a Study Space Ste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2" descr="Imagen titulada Make a Study Space Step 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4" y="1980803"/>
            <a:ext cx="4235185" cy="317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386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