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95B66-E41A-455A-BDC4-F1F1C6F5D26D}" type="datetimeFigureOut">
              <a:rPr lang="es-CL" smtClean="0"/>
              <a:pPr/>
              <a:t>23-08-2020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211D5-5141-4E9B-8CF9-2455E83222B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11D5-5141-4E9B-8CF9-2455E83222B1}" type="slidenum">
              <a:rPr lang="es-CL" smtClean="0"/>
              <a:pPr/>
              <a:t>12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CFD-5B9B-43D1-B085-FF459218C10C}" type="datetimeFigureOut">
              <a:rPr lang="es-CL" smtClean="0"/>
              <a:pPr/>
              <a:t>23-08-2020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DA06-10D1-4935-97A8-3722456AED7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CFD-5B9B-43D1-B085-FF459218C10C}" type="datetimeFigureOut">
              <a:rPr lang="es-CL" smtClean="0"/>
              <a:pPr/>
              <a:t>23-08-2020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DA06-10D1-4935-97A8-3722456AED7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CFD-5B9B-43D1-B085-FF459218C10C}" type="datetimeFigureOut">
              <a:rPr lang="es-CL" smtClean="0"/>
              <a:pPr/>
              <a:t>23-08-2020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DA06-10D1-4935-97A8-3722456AED7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CFD-5B9B-43D1-B085-FF459218C10C}" type="datetimeFigureOut">
              <a:rPr lang="es-CL" smtClean="0"/>
              <a:pPr/>
              <a:t>23-08-2020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DA06-10D1-4935-97A8-3722456AED7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CFD-5B9B-43D1-B085-FF459218C10C}" type="datetimeFigureOut">
              <a:rPr lang="es-CL" smtClean="0"/>
              <a:pPr/>
              <a:t>23-08-2020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DA06-10D1-4935-97A8-3722456AED7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CFD-5B9B-43D1-B085-FF459218C10C}" type="datetimeFigureOut">
              <a:rPr lang="es-CL" smtClean="0"/>
              <a:pPr/>
              <a:t>23-08-2020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DA06-10D1-4935-97A8-3722456AED7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CFD-5B9B-43D1-B085-FF459218C10C}" type="datetimeFigureOut">
              <a:rPr lang="es-CL" smtClean="0"/>
              <a:pPr/>
              <a:t>23-08-2020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DA06-10D1-4935-97A8-3722456AED7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CFD-5B9B-43D1-B085-FF459218C10C}" type="datetimeFigureOut">
              <a:rPr lang="es-CL" smtClean="0"/>
              <a:pPr/>
              <a:t>23-08-2020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DA06-10D1-4935-97A8-3722456AED7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CFD-5B9B-43D1-B085-FF459218C10C}" type="datetimeFigureOut">
              <a:rPr lang="es-CL" smtClean="0"/>
              <a:pPr/>
              <a:t>23-08-2020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DA06-10D1-4935-97A8-3722456AED7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CFD-5B9B-43D1-B085-FF459218C10C}" type="datetimeFigureOut">
              <a:rPr lang="es-CL" smtClean="0"/>
              <a:pPr/>
              <a:t>23-08-2020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DA06-10D1-4935-97A8-3722456AED7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CFD-5B9B-43D1-B085-FF459218C10C}" type="datetimeFigureOut">
              <a:rPr lang="es-CL" smtClean="0"/>
              <a:pPr/>
              <a:t>23-08-2020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DA06-10D1-4935-97A8-3722456AED7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00CFD-5B9B-43D1-B085-FF459218C10C}" type="datetimeFigureOut">
              <a:rPr lang="es-CL" smtClean="0"/>
              <a:pPr/>
              <a:t>23-08-2020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DA06-10D1-4935-97A8-3722456AED7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bbkrhFhkseibBFVL7" TargetMode="Externa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7azpbtGA4Y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0" y="4357694"/>
            <a:ext cx="5786446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2000" b="1" dirty="0" smtClean="0"/>
              <a:t>En este </a:t>
            </a:r>
            <a:r>
              <a:rPr lang="es-CL" sz="2000" b="1" dirty="0"/>
              <a:t>P</a:t>
            </a:r>
            <a:r>
              <a:rPr lang="es-CL" sz="2000" b="1" dirty="0" smtClean="0"/>
              <a:t>ower </a:t>
            </a:r>
            <a:r>
              <a:rPr lang="es-CL" sz="2000" b="1" dirty="0"/>
              <a:t>P</a:t>
            </a:r>
            <a:r>
              <a:rPr lang="es-CL" sz="2000" b="1" dirty="0" smtClean="0"/>
              <a:t>oint, encontrarás explicadas las preguntas que mayor dificultad causaron en la evaluación semestral.  Cuando termines de leerlo debes hacer clic en el enlace que aparece en la última diapositiva y responder las preguntas.</a:t>
            </a:r>
          </a:p>
          <a:p>
            <a:pPr algn="just"/>
            <a:r>
              <a:rPr lang="es-CL" sz="2000" b="1" dirty="0" smtClean="0"/>
              <a:t>Cualquier duda, escríbeme a mi correo o </a:t>
            </a:r>
            <a:r>
              <a:rPr lang="es-CL" sz="2000" b="1" dirty="0" err="1" smtClean="0"/>
              <a:t>whatsapp</a:t>
            </a:r>
            <a:r>
              <a:rPr lang="es-CL" sz="2000" b="1" dirty="0" smtClean="0"/>
              <a:t>.</a:t>
            </a:r>
            <a:endParaRPr lang="es-CL" sz="2000" b="1" dirty="0"/>
          </a:p>
        </p:txBody>
      </p:sp>
      <p:pic>
        <p:nvPicPr>
          <p:cNvPr id="4" name="Picture 2" descr="C:\Users\Paulina\Desktop\GIF\giphy (16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072065"/>
            <a:ext cx="2381247" cy="178593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357422" y="0"/>
            <a:ext cx="450059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800" dirty="0" smtClean="0"/>
              <a:t>CORRECCIÓN</a:t>
            </a:r>
            <a:endParaRPr lang="es-CL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43725" cy="193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6981825" cy="2028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1071538" y="0"/>
            <a:ext cx="857256" cy="2142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1785918" y="2071678"/>
            <a:ext cx="928694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286256"/>
            <a:ext cx="6929486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7 Conector recto de flecha"/>
          <p:cNvCxnSpPr>
            <a:stCxn id="4" idx="3"/>
          </p:cNvCxnSpPr>
          <p:nvPr/>
        </p:nvCxnSpPr>
        <p:spPr>
          <a:xfrm>
            <a:off x="1928794" y="107145"/>
            <a:ext cx="2071702" cy="46791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2357422" y="2285992"/>
            <a:ext cx="4000528" cy="25717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14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500438"/>
            <a:ext cx="9144001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5715008" y="500042"/>
            <a:ext cx="3428992" cy="2462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1400" b="1" dirty="0" smtClean="0"/>
              <a:t>La glucosa </a:t>
            </a:r>
            <a:r>
              <a:rPr lang="es-CL" sz="1400" dirty="0" smtClean="0"/>
              <a:t>es el alimento de la planta y la materia prima que sirve para la formación de otras sustancias que esta necesita. La glucosa, formada en los cloroplastos de las hojas y tallos, es transportada a todas las células de la planta en la denominada savia elaborada, que viaja por los tallos. La glucosa se almacena en la planta, en forma de almidón, principalmente en tallos y raíces, para que esta la pueda utilizar en el corto, mediano y largo plazo</a:t>
            </a:r>
            <a:endParaRPr lang="es-CL" sz="1400" dirty="0"/>
          </a:p>
        </p:txBody>
      </p:sp>
      <p:cxnSp>
        <p:nvCxnSpPr>
          <p:cNvPr id="8" name="7 Conector recto de flecha"/>
          <p:cNvCxnSpPr/>
          <p:nvPr/>
        </p:nvCxnSpPr>
        <p:spPr>
          <a:xfrm rot="16200000" flipH="1">
            <a:off x="1285852" y="2571744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1214414" y="28574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rgbClr val="FF0000"/>
                </a:solidFill>
              </a:rPr>
              <a:t>Agua y minerales</a:t>
            </a:r>
            <a:endParaRPr lang="es-CL" sz="1400" b="1" dirty="0">
              <a:solidFill>
                <a:srgbClr val="FF0000"/>
              </a:solidFill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3643306" y="1928802"/>
            <a:ext cx="21431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786182" y="1928802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rgbClr val="FF0000"/>
                </a:solidFill>
              </a:rPr>
              <a:t>clorofila</a:t>
            </a:r>
            <a:endParaRPr lang="es-CL" sz="1400" b="1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0" y="1500174"/>
            <a:ext cx="5572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dirty="0" smtClean="0">
                <a:solidFill>
                  <a:srgbClr val="FF0000"/>
                </a:solidFill>
              </a:rPr>
              <a:t>Se refiere a cualquier organelo celular, podrían ser cloroplastos, núcleo, mitocondrias, etc..</a:t>
            </a:r>
            <a:endParaRPr lang="es-CL" sz="1100" b="1" dirty="0">
              <a:solidFill>
                <a:srgbClr val="FF0000"/>
              </a:solidFill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rot="16200000" flipH="1">
            <a:off x="3500430" y="1357298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2857488" y="857232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Fotosíntesis para niños: explicación sencilla y gráf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905773"/>
            <a:ext cx="2286016" cy="2952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22 Elipse"/>
          <p:cNvSpPr/>
          <p:nvPr/>
        </p:nvSpPr>
        <p:spPr>
          <a:xfrm>
            <a:off x="6357950" y="4786322"/>
            <a:ext cx="857256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0"/>
            <a:ext cx="6096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5992"/>
            <a:ext cx="5524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00372"/>
            <a:ext cx="4991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71876"/>
            <a:ext cx="541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0" y="4786322"/>
            <a:ext cx="91440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dirty="0" smtClean="0"/>
              <a:t>El oxígeno (O2) que liberan las plantas producto de la fotosíntesis es utilizado por el ratón y por la planta misma, quienes lo incorporan a su organismo a través de la respiración. En este proceso, a su vez, el ratón elimina dióxido de carbono (CO2) al ambiente, gas que utiliza la planta en la fotosíntesis para producir glucosa, que constituye la fuente de energía necesaria para sus procesos vitales.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034" y="500043"/>
            <a:ext cx="8001056" cy="24006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dirty="0" smtClean="0"/>
              <a:t>Ahora que ya leíste y repasaste algunos conceptos importante, responde el siguiente formulario:</a:t>
            </a:r>
          </a:p>
          <a:p>
            <a:endParaRPr lang="es-CL" sz="2400" dirty="0" smtClean="0"/>
          </a:p>
          <a:p>
            <a:pPr algn="ctr"/>
            <a:endParaRPr lang="es-CL" sz="2400" b="1" dirty="0" smtClean="0"/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026" name="Picture 2" descr="C:\Users\Paulina\Desktop\GIF\giphy (6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500306"/>
            <a:ext cx="3867150" cy="386715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00034" y="2786058"/>
            <a:ext cx="4643470" cy="3477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2000" b="1" dirty="0" smtClean="0"/>
              <a:t>EN EL FORMULARIO:</a:t>
            </a:r>
          </a:p>
          <a:p>
            <a:pPr algn="just">
              <a:buFont typeface="Arial" pitchFamily="34" charset="0"/>
              <a:buChar char="•"/>
            </a:pPr>
            <a:r>
              <a:rPr lang="es-CL" sz="2000" dirty="0" smtClean="0"/>
              <a:t>Recuerda </a:t>
            </a:r>
            <a:r>
              <a:rPr lang="es-CL" sz="2000" dirty="0" smtClean="0"/>
              <a:t>colocar tú correo electrónico o el de tú apoderado, bien escrito. (para que puedas revisar tus resultados)</a:t>
            </a:r>
          </a:p>
          <a:p>
            <a:pPr algn="just">
              <a:buFont typeface="Arial" pitchFamily="34" charset="0"/>
              <a:buChar char="•"/>
            </a:pPr>
            <a:endParaRPr lang="es-CL" sz="2000" dirty="0" smtClean="0"/>
          </a:p>
          <a:p>
            <a:pPr algn="just">
              <a:buFont typeface="Arial" pitchFamily="34" charset="0"/>
              <a:buChar char="•"/>
            </a:pPr>
            <a:r>
              <a:rPr lang="es-CL" sz="2000" dirty="0" smtClean="0"/>
              <a:t>Tú primer nombre y primer apellido.</a:t>
            </a:r>
          </a:p>
          <a:p>
            <a:pPr algn="just">
              <a:buFont typeface="Arial" pitchFamily="34" charset="0"/>
              <a:buChar char="•"/>
            </a:pPr>
            <a:endParaRPr lang="es-CL" sz="2000" dirty="0" smtClean="0"/>
          </a:p>
          <a:p>
            <a:pPr algn="just">
              <a:buFont typeface="Arial" pitchFamily="34" charset="0"/>
              <a:buChar char="•"/>
            </a:pPr>
            <a:r>
              <a:rPr lang="es-CL" sz="2000" dirty="0" smtClean="0"/>
              <a:t>Algunas de tus respuestas </a:t>
            </a:r>
            <a:r>
              <a:rPr lang="es-CL" sz="2000" smtClean="0"/>
              <a:t>estarán inmediatamente </a:t>
            </a:r>
            <a:r>
              <a:rPr lang="es-CL" sz="2000" dirty="0" smtClean="0"/>
              <a:t>corregidas, pero las preguntas de desarrollo deberás esperar a que las revise. </a:t>
            </a:r>
            <a:endParaRPr lang="es-CL" dirty="0"/>
          </a:p>
        </p:txBody>
      </p:sp>
      <p:sp>
        <p:nvSpPr>
          <p:cNvPr id="7" name="6 Flecha abajo"/>
          <p:cNvSpPr/>
          <p:nvPr/>
        </p:nvSpPr>
        <p:spPr>
          <a:xfrm>
            <a:off x="4714876" y="1071546"/>
            <a:ext cx="571504" cy="50006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2143108" y="1714488"/>
            <a:ext cx="56737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dirty="0" smtClean="0">
                <a:hlinkClick r:id="rId3"/>
              </a:rPr>
              <a:t>https://forms.gle/bbkrhFhkseibBFVL7</a:t>
            </a:r>
            <a:endParaRPr lang="es-CL" sz="2800" dirty="0" smtClean="0"/>
          </a:p>
          <a:p>
            <a:endParaRPr lang="es-C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3286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Flecha derecha"/>
          <p:cNvSpPr/>
          <p:nvPr/>
        </p:nvSpPr>
        <p:spPr>
          <a:xfrm>
            <a:off x="1785918" y="1428736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Flecha derecha"/>
          <p:cNvSpPr/>
          <p:nvPr/>
        </p:nvSpPr>
        <p:spPr>
          <a:xfrm>
            <a:off x="1643042" y="1928802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Flecha derecha"/>
          <p:cNvSpPr/>
          <p:nvPr/>
        </p:nvSpPr>
        <p:spPr>
          <a:xfrm>
            <a:off x="1643042" y="2928934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2786050" y="12858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Capa líquida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2714612" y="178592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Capa sólida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2643174" y="278605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Capa superior de la </a:t>
            </a:r>
            <a:r>
              <a:rPr lang="es-CL" dirty="0" err="1" smtClean="0"/>
              <a:t>geósfera</a:t>
            </a:r>
            <a:endParaRPr lang="es-CL" dirty="0"/>
          </a:p>
        </p:txBody>
      </p:sp>
      <p:pic>
        <p:nvPicPr>
          <p:cNvPr id="12290" name="Picture 2" descr="Capas de la atmosfera | Capas de la tierra, Ciencias de la tierra, Ciencias  de la naturaleza"/>
          <p:cNvPicPr>
            <a:picLocks noChangeAspect="1" noChangeArrowheads="1"/>
          </p:cNvPicPr>
          <p:nvPr/>
        </p:nvPicPr>
        <p:blipFill>
          <a:blip r:embed="rId3" cstate="print"/>
          <a:srcRect t="3571"/>
          <a:stretch>
            <a:fillRect/>
          </a:stretch>
        </p:blipFill>
        <p:spPr bwMode="auto">
          <a:xfrm>
            <a:off x="5572132" y="2757722"/>
            <a:ext cx="3571868" cy="4100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9 Rectángulo"/>
          <p:cNvSpPr/>
          <p:nvPr/>
        </p:nvSpPr>
        <p:spPr>
          <a:xfrm>
            <a:off x="214282" y="3786190"/>
            <a:ext cx="5072098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dirty="0" smtClean="0"/>
              <a:t>La atmósfera está formada por el aire, que es una mezcla de diferentes gases, con diferentes propiedades, acompañados de partículas sólidas y líquidas en suspensión como polen, cenizas volcánicas, residuos de combustión, agua, etc.</a:t>
            </a:r>
            <a:br>
              <a:rPr lang="es-CL" dirty="0" smtClean="0"/>
            </a:br>
            <a:r>
              <a:rPr lang="es-CL" dirty="0" smtClean="0"/>
              <a:t>Entre los gases que componen la atmósfera actual, los tres más abundantes son el </a:t>
            </a:r>
            <a:r>
              <a:rPr lang="es-CL" b="1" dirty="0" smtClean="0"/>
              <a:t>nitrógeno</a:t>
            </a:r>
            <a:r>
              <a:rPr lang="es-CL" dirty="0" smtClean="0"/>
              <a:t>, el </a:t>
            </a:r>
            <a:r>
              <a:rPr lang="es-CL" b="1" dirty="0" smtClean="0"/>
              <a:t>oxígeno</a:t>
            </a:r>
            <a:r>
              <a:rPr lang="es-CL" dirty="0" smtClean="0"/>
              <a:t> y el </a:t>
            </a:r>
            <a:r>
              <a:rPr lang="es-CL" b="1" dirty="0" smtClean="0"/>
              <a:t>argón</a:t>
            </a:r>
            <a:r>
              <a:rPr lang="es-CL" dirty="0" smtClean="0"/>
              <a:t>; el resto representan pequeñas cantidades</a:t>
            </a:r>
            <a:endParaRPr lang="es-CL" dirty="0"/>
          </a:p>
        </p:txBody>
      </p:sp>
      <p:sp>
        <p:nvSpPr>
          <p:cNvPr id="11" name="10 Rectángulo"/>
          <p:cNvSpPr/>
          <p:nvPr/>
        </p:nvSpPr>
        <p:spPr>
          <a:xfrm>
            <a:off x="571472" y="500042"/>
            <a:ext cx="928694" cy="2857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14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0" y="3500438"/>
            <a:ext cx="91440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dirty="0" smtClean="0"/>
              <a:t>Se llama </a:t>
            </a:r>
            <a:r>
              <a:rPr lang="es-CL" b="1" dirty="0" smtClean="0">
                <a:solidFill>
                  <a:srgbClr val="FF0000"/>
                </a:solidFill>
              </a:rPr>
              <a:t>sobreexplotación</a:t>
            </a:r>
            <a:r>
              <a:rPr lang="es-CL" dirty="0" smtClean="0"/>
              <a:t> a la explotación desmedida o sin control de los recursos naturales, sobre todo de aquellos no renovables o sólo parcialmente renovables. Las consecuencias de esta actividad descontrolada suelen ser:</a:t>
            </a:r>
          </a:p>
          <a:p>
            <a:pPr algn="just">
              <a:buFont typeface="Arial" pitchFamily="34" charset="0"/>
              <a:buChar char="•"/>
            </a:pPr>
            <a:r>
              <a:rPr lang="es-CL" dirty="0" smtClean="0"/>
              <a:t>Agotamiento de los recursos.</a:t>
            </a:r>
          </a:p>
          <a:p>
            <a:pPr algn="just">
              <a:buFont typeface="Arial" pitchFamily="34" charset="0"/>
              <a:buChar char="•"/>
            </a:pPr>
            <a:r>
              <a:rPr lang="es-CL" dirty="0" smtClean="0"/>
              <a:t>Destrucción ambiental.</a:t>
            </a:r>
          </a:p>
          <a:p>
            <a:pPr algn="just">
              <a:buFont typeface="Arial" pitchFamily="34" charset="0"/>
              <a:buChar char="•"/>
            </a:pPr>
            <a:r>
              <a:rPr lang="es-CL" dirty="0" smtClean="0"/>
              <a:t>Contaminación.</a:t>
            </a:r>
          </a:p>
          <a:p>
            <a:pPr algn="just">
              <a:buFont typeface="Arial" pitchFamily="34" charset="0"/>
              <a:buChar char="•"/>
            </a:pPr>
            <a:r>
              <a:rPr lang="es-CL" dirty="0" smtClean="0"/>
              <a:t>Crisis socioeconómica.</a:t>
            </a:r>
            <a:endParaRPr lang="es-CL" dirty="0"/>
          </a:p>
        </p:txBody>
      </p:sp>
      <p:sp>
        <p:nvSpPr>
          <p:cNvPr id="11266" name="AutoShape 2" descr="Sobreexplotación de los Recursos Naturales - Ecovision Interna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268" name="AutoShape 4" descr="Sobreexplotación de los Recursos Naturales - Ecovision Interna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1270" name="Picture 6" descr="Sobreexplotación de los Recursos Naturales - Ecovision International"/>
          <p:cNvPicPr>
            <a:picLocks noChangeAspect="1" noChangeArrowheads="1"/>
          </p:cNvPicPr>
          <p:nvPr/>
        </p:nvPicPr>
        <p:blipFill>
          <a:blip r:embed="rId3"/>
          <a:srcRect l="16775" b="11233"/>
          <a:stretch>
            <a:fillRect/>
          </a:stretch>
        </p:blipFill>
        <p:spPr bwMode="auto">
          <a:xfrm>
            <a:off x="4619259" y="4143356"/>
            <a:ext cx="4524741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993" cy="3357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 descr="Capas Externas de la Tierra | CK-12 Found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142984"/>
            <a:ext cx="1880714" cy="1428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244" name="AutoShape 4" descr="QUE ES LA LITOSFERA Y CUALES SON SUS CAPAS - Brainly.l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46" name="Picture 6" descr="LITOSFERA - BIÓSFERA - ATMÓSFERA | Tu Escuela Es On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375005"/>
            <a:ext cx="4929222" cy="34829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5 Flecha derecha"/>
          <p:cNvSpPr/>
          <p:nvPr/>
        </p:nvSpPr>
        <p:spPr>
          <a:xfrm>
            <a:off x="500034" y="4000504"/>
            <a:ext cx="1285884" cy="6429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357950" cy="4094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33875"/>
            <a:ext cx="7038975" cy="2524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Flecha derecha"/>
          <p:cNvSpPr/>
          <p:nvPr/>
        </p:nvSpPr>
        <p:spPr>
          <a:xfrm rot="19521949">
            <a:off x="3232506" y="2111035"/>
            <a:ext cx="2786082" cy="4286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0" y="5572140"/>
            <a:ext cx="142872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7" name="Picture 3" descr="C:\Users\Paulina\Desktop\GIF\giphy (16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643050"/>
            <a:ext cx="2952751" cy="221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57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3500430" y="5214950"/>
            <a:ext cx="5643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smtClean="0">
                <a:hlinkClick r:id="rId3"/>
              </a:rPr>
              <a:t>https://www.youtube.com/watch?v=D7azpbtGA4Y</a:t>
            </a:r>
            <a:endParaRPr lang="es-CL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85720" y="4929198"/>
            <a:ext cx="192882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Recordemos: ¿Qué es el efecto invernadero?</a:t>
            </a:r>
            <a:endParaRPr lang="es-CL" b="1" dirty="0"/>
          </a:p>
        </p:txBody>
      </p:sp>
      <p:sp>
        <p:nvSpPr>
          <p:cNvPr id="5" name="4 Flecha derecha"/>
          <p:cNvSpPr/>
          <p:nvPr/>
        </p:nvSpPr>
        <p:spPr>
          <a:xfrm>
            <a:off x="2428860" y="5214950"/>
            <a:ext cx="714380" cy="4286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50" name="Picture 2" descr="C:\Users\Paulina\Desktop\GIF\giphy (20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786454"/>
            <a:ext cx="1010306" cy="7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2714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6" name="AutoShape 2" descr="Propiedades de los suelos arenosos - Grupo SAC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148" name="Picture 4" descr="Propiedades de los suelos arenosos - Grupo SAC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1173" y="3071810"/>
            <a:ext cx="4822827" cy="2821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428596" y="3214686"/>
            <a:ext cx="321471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b="1" dirty="0" smtClean="0"/>
              <a:t>SUELOS ARENOSOS</a:t>
            </a:r>
            <a:r>
              <a:rPr lang="es-CL" dirty="0" smtClean="0"/>
              <a:t>: son aquellos que están formados principalmente por arena. Este tipo de suelo no retiene el agua y, al poseer poca materia orgánica, no es apto para la agricultura.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802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Diferencia Entre Autótrofos y Heterótrofos: Ejemplos y Resumen ▻"/>
          <p:cNvPicPr>
            <a:picLocks noChangeAspect="1" noChangeArrowheads="1"/>
          </p:cNvPicPr>
          <p:nvPr/>
        </p:nvPicPr>
        <p:blipFill>
          <a:blip r:embed="rId3"/>
          <a:srcRect l="4615" t="7845" r="1922" b="8995"/>
          <a:stretch>
            <a:fillRect/>
          </a:stretch>
        </p:blipFill>
        <p:spPr bwMode="auto">
          <a:xfrm>
            <a:off x="1500166" y="3071786"/>
            <a:ext cx="5786478" cy="3786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Flecha derecha"/>
          <p:cNvSpPr/>
          <p:nvPr/>
        </p:nvSpPr>
        <p:spPr>
          <a:xfrm>
            <a:off x="1714480" y="1785926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Flecha derecha"/>
          <p:cNvSpPr/>
          <p:nvPr/>
        </p:nvSpPr>
        <p:spPr>
          <a:xfrm>
            <a:off x="1714480" y="2285992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2714612" y="171448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Heterótrofos, que comen carne.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2714612" y="221455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Heterótrofos, que comen plantas y animales.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86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012729"/>
            <a:ext cx="4648211" cy="384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1285852" y="714356"/>
            <a:ext cx="71438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3000364" y="714356"/>
            <a:ext cx="107157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4143372" y="1214422"/>
            <a:ext cx="71438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571604" y="1643050"/>
            <a:ext cx="71438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9 Conector recto de flecha"/>
          <p:cNvCxnSpPr>
            <a:stCxn id="5" idx="0"/>
          </p:cNvCxnSpPr>
          <p:nvPr/>
        </p:nvCxnSpPr>
        <p:spPr>
          <a:xfrm rot="5400000" flipH="1" flipV="1">
            <a:off x="1535885" y="60719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6" idx="3"/>
          </p:cNvCxnSpPr>
          <p:nvPr/>
        </p:nvCxnSpPr>
        <p:spPr>
          <a:xfrm>
            <a:off x="4071934" y="857232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7" idx="3"/>
          </p:cNvCxnSpPr>
          <p:nvPr/>
        </p:nvCxnSpPr>
        <p:spPr>
          <a:xfrm>
            <a:off x="4857752" y="135729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endCxn id="21" idx="1"/>
          </p:cNvCxnSpPr>
          <p:nvPr/>
        </p:nvCxnSpPr>
        <p:spPr>
          <a:xfrm flipV="1">
            <a:off x="2285984" y="1638674"/>
            <a:ext cx="285752" cy="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1500166" y="285728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rgbClr val="FF0000"/>
                </a:solidFill>
              </a:rPr>
              <a:t>Alimento de la planta</a:t>
            </a:r>
            <a:endParaRPr lang="es-CL" sz="1200" b="1" dirty="0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429124" y="714356"/>
            <a:ext cx="5000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rgbClr val="FF0000"/>
                </a:solidFill>
              </a:rPr>
              <a:t>Organelo celular, presente en células vegetales, contiene la clorofila.</a:t>
            </a:r>
            <a:endParaRPr lang="es-CL" sz="1200" b="1" dirty="0">
              <a:solidFill>
                <a:srgbClr val="FF0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214942" y="1214422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rgbClr val="FF0000"/>
                </a:solidFill>
              </a:rPr>
              <a:t>Pigmento verde - capta la luz . </a:t>
            </a:r>
            <a:endParaRPr lang="es-CL" sz="1200" b="1" dirty="0">
              <a:solidFill>
                <a:srgbClr val="FF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571736" y="1500174"/>
            <a:ext cx="8929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rgbClr val="FF0000"/>
                </a:solidFill>
              </a:rPr>
              <a:t>Son poros en la superficie de las plantas, encontrándose mayoritariamente en las hojas</a:t>
            </a:r>
            <a:endParaRPr lang="es-CL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6">
      <a:dk1>
        <a:sysClr val="windowText" lastClr="000000"/>
      </a:dk1>
      <a:lt1>
        <a:srgbClr val="D9FF6D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434</Words>
  <Application>Microsoft Office PowerPoint</Application>
  <PresentationFormat>Presentación en pantalla (4:3)</PresentationFormat>
  <Paragraphs>40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Paulina</dc:creator>
  <cp:lastModifiedBy>Paulina</cp:lastModifiedBy>
  <cp:revision>6</cp:revision>
  <dcterms:created xsi:type="dcterms:W3CDTF">2020-08-18T02:44:00Z</dcterms:created>
  <dcterms:modified xsi:type="dcterms:W3CDTF">2020-08-23T05:07:55Z</dcterms:modified>
</cp:coreProperties>
</file>