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86DD-6EE5-48F0-B168-B28DF2FC7B25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1F0-3503-4B79-9C6A-72A5ACDDCC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86DD-6EE5-48F0-B168-B28DF2FC7B25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1F0-3503-4B79-9C6A-72A5ACDDCC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86DD-6EE5-48F0-B168-B28DF2FC7B25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1F0-3503-4B79-9C6A-72A5ACDDCC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86DD-6EE5-48F0-B168-B28DF2FC7B25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1F0-3503-4B79-9C6A-72A5ACDDCC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86DD-6EE5-48F0-B168-B28DF2FC7B25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1F0-3503-4B79-9C6A-72A5ACDDCC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86DD-6EE5-48F0-B168-B28DF2FC7B25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1F0-3503-4B79-9C6A-72A5ACDDCC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86DD-6EE5-48F0-B168-B28DF2FC7B25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1F0-3503-4B79-9C6A-72A5ACDDCC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86DD-6EE5-48F0-B168-B28DF2FC7B25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1F0-3503-4B79-9C6A-72A5ACDDCC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86DD-6EE5-48F0-B168-B28DF2FC7B25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1F0-3503-4B79-9C6A-72A5ACDDCC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86DD-6EE5-48F0-B168-B28DF2FC7B25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1F0-3503-4B79-9C6A-72A5ACDDCC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86DD-6EE5-48F0-B168-B28DF2FC7B25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1F0-3503-4B79-9C6A-72A5ACDDCC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86DD-6EE5-48F0-B168-B28DF2FC7B25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581F0-3503-4B79-9C6A-72A5ACDDCC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s://forms.gle/eMnXTpX8hGzWAGVk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70" y="0"/>
            <a:ext cx="9155970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2357422" y="0"/>
            <a:ext cx="450059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800" dirty="0" smtClean="0"/>
              <a:t>CORRECCIÓN</a:t>
            </a:r>
            <a:endParaRPr lang="es-CL" sz="4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5143512"/>
            <a:ext cx="578644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En este </a:t>
            </a:r>
            <a:r>
              <a:rPr lang="es-CL" dirty="0"/>
              <a:t>P</a:t>
            </a:r>
            <a:r>
              <a:rPr lang="es-CL" dirty="0" smtClean="0"/>
              <a:t>ower </a:t>
            </a:r>
            <a:r>
              <a:rPr lang="es-CL" dirty="0"/>
              <a:t>P</a:t>
            </a:r>
            <a:r>
              <a:rPr lang="es-CL" dirty="0" smtClean="0"/>
              <a:t>oint, </a:t>
            </a:r>
            <a:r>
              <a:rPr lang="es-CL" dirty="0" smtClean="0"/>
              <a:t>encontrarás explicadas </a:t>
            </a:r>
            <a:r>
              <a:rPr lang="es-CL" dirty="0" smtClean="0"/>
              <a:t>las preguntas que mayor dificultad causaron en la evaluación semestral.  </a:t>
            </a:r>
            <a:r>
              <a:rPr lang="es-CL" dirty="0" smtClean="0"/>
              <a:t>Cuando termines de leerlo debes hacer clic en el enlace que aparece en la última diapositiva y responder las preguntas.</a:t>
            </a:r>
          </a:p>
          <a:p>
            <a:pPr algn="just"/>
            <a:r>
              <a:rPr lang="es-CL" dirty="0" smtClean="0"/>
              <a:t>Cualquier duda, escríbeme a mi correo o </a:t>
            </a:r>
            <a:r>
              <a:rPr lang="es-CL" dirty="0" err="1" smtClean="0"/>
              <a:t>whatsapp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2050" name="Picture 2" descr="C:\Users\Paulina\Desktop\GIF\giphy (1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072065"/>
            <a:ext cx="2381247" cy="1785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OCENTECA - El Aparato Digestivo: Actividades y Experimentos"/>
          <p:cNvPicPr>
            <a:picLocks noChangeAspect="1" noChangeArrowheads="1"/>
          </p:cNvPicPr>
          <p:nvPr/>
        </p:nvPicPr>
        <p:blipFill>
          <a:blip r:embed="rId2"/>
          <a:srcRect l="2321" r="19936"/>
          <a:stretch>
            <a:fillRect/>
          </a:stretch>
        </p:blipFill>
        <p:spPr bwMode="auto">
          <a:xfrm>
            <a:off x="4357654" y="1643026"/>
            <a:ext cx="4786346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3552825" cy="450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7786710" y="3571876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4357686" y="5429264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4572000" y="4214818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 flipV="1">
            <a:off x="4572000" y="3571876"/>
            <a:ext cx="900090" cy="471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500043"/>
            <a:ext cx="8001056" cy="27699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 smtClean="0"/>
              <a:t>Ahora que ya leíste y repasaste algunos conceptos importante, responde el siguiente formulario:</a:t>
            </a:r>
          </a:p>
          <a:p>
            <a:endParaRPr lang="es-CL" sz="2400" dirty="0" smtClean="0"/>
          </a:p>
          <a:p>
            <a:pPr algn="ctr"/>
            <a:r>
              <a:rPr lang="es-CL" sz="2400" b="1" dirty="0" smtClean="0">
                <a:hlinkClick r:id="rId2"/>
              </a:rPr>
              <a:t>https://</a:t>
            </a:r>
            <a:r>
              <a:rPr lang="es-CL" sz="2400" b="1" dirty="0" smtClean="0">
                <a:hlinkClick r:id="rId2"/>
              </a:rPr>
              <a:t>forms.gle/eMnXTpX8hGzWAGVk6</a:t>
            </a:r>
            <a:endParaRPr lang="es-CL" sz="2400" b="1" dirty="0" smtClean="0"/>
          </a:p>
          <a:p>
            <a:pPr algn="ctr"/>
            <a:endParaRPr lang="es-CL" sz="2400" b="1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026" name="Picture 2" descr="C:\Users\Paulina\Desktop\GIF\giphy (6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500306"/>
            <a:ext cx="3867150" cy="386715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00034" y="2786058"/>
            <a:ext cx="464347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000" b="1" dirty="0" smtClean="0"/>
              <a:t>EN EL FORMULARIO:</a:t>
            </a:r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Recuerda colocar tú correo electrónico o el de tú apoderado, bien escrito. (para que puedas revisar tus resultados)</a:t>
            </a:r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Tú primer nombre y primer apellido.</a:t>
            </a:r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Tus respuestas estarán durante la semana, recuerda que llegaran al correo electrónico que escribiste en el formulario.</a:t>
            </a:r>
            <a:endParaRPr lang="es-CL" dirty="0"/>
          </a:p>
        </p:txBody>
      </p:sp>
      <p:sp>
        <p:nvSpPr>
          <p:cNvPr id="7" name="6 Flecha abajo"/>
          <p:cNvSpPr/>
          <p:nvPr/>
        </p:nvSpPr>
        <p:spPr>
          <a:xfrm>
            <a:off x="4714876" y="1071546"/>
            <a:ext cx="571504" cy="50006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300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apas externas de la tierra"/>
          <p:cNvPicPr>
            <a:picLocks noChangeAspect="1" noChangeArrowheads="1"/>
          </p:cNvPicPr>
          <p:nvPr/>
        </p:nvPicPr>
        <p:blipFill>
          <a:blip r:embed="rId3"/>
          <a:srcRect l="4883" t="3646" r="7226" b="7812"/>
          <a:stretch>
            <a:fillRect/>
          </a:stretch>
        </p:blipFill>
        <p:spPr bwMode="auto">
          <a:xfrm>
            <a:off x="0" y="3071809"/>
            <a:ext cx="4929190" cy="3724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Litosfera - Wikipedia, la enciclopedia lib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286124"/>
            <a:ext cx="3428992" cy="1923093"/>
          </a:xfrm>
          <a:prstGeom prst="rect">
            <a:avLst/>
          </a:prstGeom>
          <a:noFill/>
        </p:spPr>
      </p:pic>
      <p:sp>
        <p:nvSpPr>
          <p:cNvPr id="8" name="7 Flecha derecha"/>
          <p:cNvSpPr/>
          <p:nvPr/>
        </p:nvSpPr>
        <p:spPr>
          <a:xfrm>
            <a:off x="1571604" y="928670"/>
            <a:ext cx="107157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>
            <a:off x="1571604" y="1357298"/>
            <a:ext cx="107157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derecha"/>
          <p:cNvSpPr/>
          <p:nvPr/>
        </p:nvSpPr>
        <p:spPr>
          <a:xfrm>
            <a:off x="1714480" y="2357430"/>
            <a:ext cx="107157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2857488" y="85723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Parte sólida de la Tierra.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86050" y="128586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Parte superior de la geósfera.</a:t>
            </a:r>
            <a:endParaRPr lang="es-CL" dirty="0"/>
          </a:p>
        </p:txBody>
      </p:sp>
      <p:cxnSp>
        <p:nvCxnSpPr>
          <p:cNvPr id="14" name="13 Conector recto de flecha"/>
          <p:cNvCxnSpPr/>
          <p:nvPr/>
        </p:nvCxnSpPr>
        <p:spPr>
          <a:xfrm rot="16200000" flipH="1">
            <a:off x="4357685" y="2571745"/>
            <a:ext cx="2714646" cy="8572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2928926" y="235743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Capa gaseosa de la Tierra.</a:t>
            </a:r>
            <a:endParaRPr lang="es-CL" dirty="0"/>
          </a:p>
        </p:txBody>
      </p:sp>
      <p:sp>
        <p:nvSpPr>
          <p:cNvPr id="19" name="18 Rectángulo"/>
          <p:cNvSpPr/>
          <p:nvPr/>
        </p:nvSpPr>
        <p:spPr>
          <a:xfrm>
            <a:off x="142844" y="5929330"/>
            <a:ext cx="114300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5" name="Picture 3" descr="C:\Users\Paulina\Desktop\GIF\giphy (33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514351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Aguas totales del planeta Tierra | TIRIJ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210" y="3774713"/>
            <a:ext cx="6519790" cy="3083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6 Conector recto de flecha"/>
          <p:cNvCxnSpPr/>
          <p:nvPr/>
        </p:nvCxnSpPr>
        <p:spPr>
          <a:xfrm rot="5400000">
            <a:off x="2964645" y="2678901"/>
            <a:ext cx="250033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57158" y="3929066"/>
            <a:ext cx="164307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No olvides que hay más agua salada que dulce.</a:t>
            </a:r>
            <a:endParaRPr lang="es-CL" dirty="0"/>
          </a:p>
        </p:txBody>
      </p:sp>
      <p:pic>
        <p:nvPicPr>
          <p:cNvPr id="4098" name="Picture 2" descr="C:\Users\Paulina\Desktop\GIF\ma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75"/>
            <a:ext cx="2571736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19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2143108" y="428604"/>
            <a:ext cx="171451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57158" y="4286256"/>
            <a:ext cx="45720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CL" b="1" dirty="0"/>
              <a:t>El agua de mar</a:t>
            </a:r>
            <a:r>
              <a:rPr lang="es-CL" dirty="0"/>
              <a:t>. Es una solución basada en agua que compone los océanos y mares de la Tierra. Es salada por la concentración de sales minerales disueltas que contiene, entre las que predomina el cloruro sódico, también conocido como sal de mesa. 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1142976" y="1571612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derecha"/>
          <p:cNvSpPr/>
          <p:nvPr/>
        </p:nvSpPr>
        <p:spPr>
          <a:xfrm>
            <a:off x="1285852" y="2000240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derecha"/>
          <p:cNvSpPr/>
          <p:nvPr/>
        </p:nvSpPr>
        <p:spPr>
          <a:xfrm>
            <a:off x="1643042" y="3071810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2285984" y="14287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Agua dulce</a:t>
            </a:r>
            <a:endParaRPr lang="es-CL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285984" y="185736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Agua dulce</a:t>
            </a:r>
            <a:endParaRPr lang="es-CL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643174" y="29289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Agua dulce</a:t>
            </a:r>
            <a:endParaRPr lang="es-CL" dirty="0"/>
          </a:p>
        </p:txBody>
      </p:sp>
      <p:sp>
        <p:nvSpPr>
          <p:cNvPr id="18" name="17 Rectángulo"/>
          <p:cNvSpPr/>
          <p:nvPr/>
        </p:nvSpPr>
        <p:spPr>
          <a:xfrm>
            <a:off x="5786446" y="214290"/>
            <a:ext cx="128588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390" name="Picture 6" descr="Agua de m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006" y="3714752"/>
            <a:ext cx="396899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19 Rectángulo"/>
          <p:cNvSpPr/>
          <p:nvPr/>
        </p:nvSpPr>
        <p:spPr>
          <a:xfrm>
            <a:off x="5715008" y="857232"/>
            <a:ext cx="307181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1600" b="1" dirty="0" smtClean="0"/>
              <a:t>Sedimento</a:t>
            </a:r>
            <a:r>
              <a:rPr lang="es-CL" sz="1600" dirty="0"/>
              <a:t> es la </a:t>
            </a:r>
            <a:r>
              <a:rPr lang="es-CL" sz="1600" b="1" u="sng" dirty="0"/>
              <a:t>materia</a:t>
            </a:r>
            <a:r>
              <a:rPr lang="es-CL" sz="1600" dirty="0"/>
              <a:t> que, después de haber estado en suspensión en un líquido, termina en el fondo por su mayor gravedad. Este proceso se conoce como </a:t>
            </a:r>
            <a:r>
              <a:rPr lang="es-CL" sz="1600" b="1" dirty="0" smtClean="0"/>
              <a:t>sedimentación.</a:t>
            </a:r>
            <a:endParaRPr lang="es-CL" sz="1600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3500430" y="785794"/>
            <a:ext cx="200026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084" cy="3071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6696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8"/>
            <a:ext cx="6686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https://laverdadnoticias.com/export/sites/laverdad/img/2019/08/26/cuxl_es_la_importancia_de_los_glaciares1.jpg_10264857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5253044"/>
            <a:ext cx="2857488" cy="1604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3357554" y="785794"/>
            <a:ext cx="4572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CL" b="1" dirty="0"/>
              <a:t>Casquete polar</a:t>
            </a:r>
            <a:r>
              <a:rPr lang="es-CL" dirty="0"/>
              <a:t> o capa de hielo es la gran masa de hielo que cubre terrenos, islas y mares en altas latitudes, tanto en el Ártico como en la Antártida. Son el conjunto de glaciares que cubren ambos polos de la Tierra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rot="10800000" flipV="1">
            <a:off x="1785918" y="1428736"/>
            <a:ext cx="1428760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La Tierra desde el punto mas alto al mas profundo - Imá... en Taringa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063" y="3005411"/>
            <a:ext cx="4633937" cy="3852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6 Conector recto de flecha"/>
          <p:cNvCxnSpPr/>
          <p:nvPr/>
        </p:nvCxnSpPr>
        <p:spPr>
          <a:xfrm rot="10800000">
            <a:off x="3143240" y="5000636"/>
            <a:ext cx="4214842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6"/>
            <a:ext cx="3750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8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Flecha derecha"/>
          <p:cNvSpPr/>
          <p:nvPr/>
        </p:nvSpPr>
        <p:spPr>
          <a:xfrm>
            <a:off x="2214546" y="3000372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derecha"/>
          <p:cNvSpPr/>
          <p:nvPr/>
        </p:nvSpPr>
        <p:spPr>
          <a:xfrm rot="19739783">
            <a:off x="3732146" y="658370"/>
            <a:ext cx="385795" cy="174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Flecha derecha"/>
          <p:cNvSpPr/>
          <p:nvPr/>
        </p:nvSpPr>
        <p:spPr>
          <a:xfrm>
            <a:off x="2000232" y="2285992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3143240" y="2928934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Mitocondrias</a:t>
            </a:r>
            <a:endParaRPr lang="es-CL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928926" y="221455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Sistemas</a:t>
            </a:r>
            <a:endParaRPr lang="es-CL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14810" y="50004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ó</a:t>
            </a:r>
            <a:r>
              <a:rPr lang="es-CL" sz="1400" dirty="0" smtClean="0"/>
              <a:t>rganos</a:t>
            </a:r>
            <a:endParaRPr lang="es-CL" sz="1400" dirty="0"/>
          </a:p>
        </p:txBody>
      </p:sp>
      <p:sp>
        <p:nvSpPr>
          <p:cNvPr id="11" name="10 Rectángulo"/>
          <p:cNvSpPr/>
          <p:nvPr/>
        </p:nvSpPr>
        <p:spPr>
          <a:xfrm>
            <a:off x="0" y="3441680"/>
            <a:ext cx="45720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CL" dirty="0"/>
              <a:t>La célula es la unidad fundamental de los </a:t>
            </a:r>
            <a:r>
              <a:rPr lang="es-CL" b="1" dirty="0">
                <a:solidFill>
                  <a:srgbClr val="FF0000"/>
                </a:solidFill>
              </a:rPr>
              <a:t>seres vivos</a:t>
            </a:r>
            <a:r>
              <a:rPr lang="es-CL" dirty="0"/>
              <a:t> que contiene todo el material necesario para mantener los procesos vitales como </a:t>
            </a:r>
            <a:r>
              <a:rPr lang="es-CL" b="1" dirty="0">
                <a:solidFill>
                  <a:srgbClr val="FF0000"/>
                </a:solidFill>
              </a:rPr>
              <a:t>crecimiento, nutrición y reproducción. </a:t>
            </a:r>
            <a:r>
              <a:rPr lang="es-CL" dirty="0"/>
              <a:t>Se encuentra en variedad de formas, tamaños y funciones.</a:t>
            </a:r>
          </a:p>
          <a:p>
            <a:pPr algn="just"/>
            <a:r>
              <a:rPr lang="es-CL" dirty="0"/>
              <a:t>Las células se clasifican en células procariotas y eucariotas. Las células procariotas se caracterizan por no tener un núcleo definido en su interior, mientras que las células eucariotas poseen su contenido nuclear dentro de una membrana.</a:t>
            </a:r>
          </a:p>
        </p:txBody>
      </p:sp>
      <p:pic>
        <p:nvPicPr>
          <p:cNvPr id="19460" name="Picture 4" descr="celula procariota eucario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4214842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1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3214678" y="2000240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/>
              <a:t>Organismos </a:t>
            </a:r>
            <a:r>
              <a:rPr lang="es-CL" sz="1600" dirty="0"/>
              <a:t>microscópicos </a:t>
            </a:r>
            <a:r>
              <a:rPr lang="es-CL" sz="1600" u="sng" dirty="0"/>
              <a:t>procariotas</a:t>
            </a:r>
            <a:r>
              <a:rPr lang="es-CL" sz="1600" dirty="0"/>
              <a:t> con células muy simples que realizan </a:t>
            </a:r>
            <a:r>
              <a:rPr lang="es-CL" sz="1600" dirty="0" smtClean="0"/>
              <a:t>fotosíntesis.</a:t>
            </a:r>
            <a:endParaRPr lang="es-CL" sz="1600" dirty="0"/>
          </a:p>
        </p:txBody>
      </p:sp>
      <p:sp>
        <p:nvSpPr>
          <p:cNvPr id="6" name="5 Flecha derecha"/>
          <p:cNvSpPr/>
          <p:nvPr/>
        </p:nvSpPr>
        <p:spPr>
          <a:xfrm>
            <a:off x="2000232" y="2214554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Flecha derecha"/>
          <p:cNvSpPr/>
          <p:nvPr/>
        </p:nvSpPr>
        <p:spPr>
          <a:xfrm>
            <a:off x="1500166" y="1714488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derecha"/>
          <p:cNvSpPr/>
          <p:nvPr/>
        </p:nvSpPr>
        <p:spPr>
          <a:xfrm>
            <a:off x="1500166" y="1214422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2714612" y="1571612"/>
            <a:ext cx="4500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/>
              <a:t>Organismos con células </a:t>
            </a:r>
            <a:r>
              <a:rPr lang="es-CL" sz="1600" u="sng" dirty="0" smtClean="0"/>
              <a:t>eucariotas</a:t>
            </a:r>
            <a:r>
              <a:rPr lang="es-CL" sz="1600" dirty="0" smtClean="0"/>
              <a:t> de tipo </a:t>
            </a:r>
            <a:r>
              <a:rPr lang="es-CL" sz="1600" b="1" dirty="0" smtClean="0"/>
              <a:t>VEGETAL</a:t>
            </a:r>
            <a:endParaRPr lang="es-CL" sz="1600" b="1" dirty="0"/>
          </a:p>
        </p:txBody>
      </p:sp>
      <p:sp>
        <p:nvSpPr>
          <p:cNvPr id="10" name="9 Rectángulo"/>
          <p:cNvSpPr/>
          <p:nvPr/>
        </p:nvSpPr>
        <p:spPr>
          <a:xfrm>
            <a:off x="2643174" y="1142984"/>
            <a:ext cx="3774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Organismos microscópicos </a:t>
            </a:r>
            <a:r>
              <a:rPr lang="es-CL" u="sng" dirty="0" smtClean="0"/>
              <a:t>procariotas</a:t>
            </a:r>
            <a:endParaRPr lang="es-CL" dirty="0"/>
          </a:p>
        </p:txBody>
      </p:sp>
      <p:pic>
        <p:nvPicPr>
          <p:cNvPr id="20484" name="Picture 4" descr="Célula Eucariota Animal by Nancy Araque"/>
          <p:cNvPicPr>
            <a:picLocks noChangeAspect="1" noChangeArrowheads="1"/>
          </p:cNvPicPr>
          <p:nvPr/>
        </p:nvPicPr>
        <p:blipFill>
          <a:blip r:embed="rId3"/>
          <a:srcRect l="18215" r="17499"/>
          <a:stretch>
            <a:fillRect/>
          </a:stretch>
        </p:blipFill>
        <p:spPr bwMode="auto">
          <a:xfrm>
            <a:off x="500034" y="3357562"/>
            <a:ext cx="3671620" cy="321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12 Flecha derecha"/>
          <p:cNvSpPr/>
          <p:nvPr/>
        </p:nvSpPr>
        <p:spPr>
          <a:xfrm>
            <a:off x="4357686" y="4643446"/>
            <a:ext cx="100013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5643570" y="4214818"/>
            <a:ext cx="200026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 smtClean="0"/>
              <a:t>Seres humanos y animales poseemos el mismo tipo de células.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3071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NUTRIR, DESINTOXICAR y OXIGENAR - Vitamsana"/>
          <p:cNvPicPr>
            <a:picLocks noChangeAspect="1" noChangeArrowheads="1"/>
          </p:cNvPicPr>
          <p:nvPr/>
        </p:nvPicPr>
        <p:blipFill>
          <a:blip r:embed="rId3"/>
          <a:srcRect l="49708" t="1853" r="1934" b="5773"/>
          <a:stretch>
            <a:fillRect/>
          </a:stretch>
        </p:blipFill>
        <p:spPr bwMode="auto">
          <a:xfrm>
            <a:off x="4572000" y="3428976"/>
            <a:ext cx="3571900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Flecha derecha"/>
          <p:cNvSpPr/>
          <p:nvPr/>
        </p:nvSpPr>
        <p:spPr>
          <a:xfrm>
            <a:off x="5072066" y="1142984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Flecha derecha"/>
          <p:cNvSpPr/>
          <p:nvPr/>
        </p:nvSpPr>
        <p:spPr>
          <a:xfrm>
            <a:off x="4929190" y="1643050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derecha"/>
          <p:cNvSpPr/>
          <p:nvPr/>
        </p:nvSpPr>
        <p:spPr>
          <a:xfrm>
            <a:off x="4714876" y="2143116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6357950" y="100010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Dientes</a:t>
            </a:r>
            <a:endParaRPr lang="es-CL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215074" y="150017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Estómago</a:t>
            </a:r>
            <a:endParaRPr lang="es-CL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000760" y="20716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Recto - Ano</a:t>
            </a:r>
            <a:endParaRPr lang="es-CL" b="1" dirty="0"/>
          </a:p>
        </p:txBody>
      </p:sp>
      <p:cxnSp>
        <p:nvCxnSpPr>
          <p:cNvPr id="13" name="12 Conector recto de flecha"/>
          <p:cNvCxnSpPr/>
          <p:nvPr/>
        </p:nvCxnSpPr>
        <p:spPr>
          <a:xfrm rot="10800000" flipV="1">
            <a:off x="2500298" y="4572008"/>
            <a:ext cx="235745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14348" y="4071942"/>
            <a:ext cx="164307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Intestino delgado</a:t>
            </a:r>
            <a:endParaRPr lang="es-C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rgbClr val="99FF99"/>
      </a:lt1>
      <a:dk2>
        <a:srgbClr val="0A9254"/>
      </a:dk2>
      <a:lt2>
        <a:srgbClr val="EEECE1"/>
      </a:lt2>
      <a:accent1>
        <a:srgbClr val="000000"/>
      </a:accent1>
      <a:accent2>
        <a:srgbClr val="EBF1DD"/>
      </a:accent2>
      <a:accent3>
        <a:srgbClr val="9BBB59"/>
      </a:accent3>
      <a:accent4>
        <a:srgbClr val="33FF33"/>
      </a:accent4>
      <a:accent5>
        <a:srgbClr val="4BACC6"/>
      </a:accent5>
      <a:accent6>
        <a:srgbClr val="F79646"/>
      </a:accent6>
      <a:hlink>
        <a:srgbClr val="00B0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212</Words>
  <Application>Microsoft Office PowerPoint</Application>
  <PresentationFormat>Presentación en pantalla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Paulina</dc:creator>
  <cp:lastModifiedBy>Paulina</cp:lastModifiedBy>
  <cp:revision>2</cp:revision>
  <dcterms:created xsi:type="dcterms:W3CDTF">2020-08-17T01:49:47Z</dcterms:created>
  <dcterms:modified xsi:type="dcterms:W3CDTF">2020-08-19T03:24:41Z</dcterms:modified>
</cp:coreProperties>
</file>