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2" r:id="rId17"/>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0" d="100"/>
          <a:sy n="60" d="100"/>
        </p:scale>
        <p:origin x="-164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BA0B081-A62E-482D-9103-9668B22CFE9E}" type="datetimeFigureOut">
              <a:rPr lang="es-CL" smtClean="0"/>
              <a:pPr/>
              <a:t>23-08-2020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88888238-1C61-49A3-8015-A2D4DA6FA89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0B081-A62E-482D-9103-9668B22CFE9E}" type="datetimeFigureOut">
              <a:rPr lang="es-CL" smtClean="0"/>
              <a:pPr/>
              <a:t>23-08-2020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888238-1C61-49A3-8015-A2D4DA6FA89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forms.gle/YBgBiM3TcqyL8AKq9" TargetMode="External"/><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hyperlink" Target="https://www.clinicauandes.cl/noticia/2020/06/01/que-es-el-sistema-inmunologico-y-como-nos-protege-del-covid-19"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3786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2357422" y="0"/>
            <a:ext cx="4500594"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sz="4800" dirty="0" smtClean="0"/>
              <a:t>CORRECCIÓN</a:t>
            </a:r>
            <a:endParaRPr lang="es-CL" sz="4800" dirty="0"/>
          </a:p>
        </p:txBody>
      </p:sp>
      <p:sp>
        <p:nvSpPr>
          <p:cNvPr id="6" name="5 CuadroTexto"/>
          <p:cNvSpPr txBox="1"/>
          <p:nvPr/>
        </p:nvSpPr>
        <p:spPr>
          <a:xfrm>
            <a:off x="285720" y="4429132"/>
            <a:ext cx="5786446" cy="193899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L" sz="2000" b="1" dirty="0" smtClean="0"/>
              <a:t>En este </a:t>
            </a:r>
            <a:r>
              <a:rPr lang="es-CL" sz="2000" b="1" dirty="0"/>
              <a:t>P</a:t>
            </a:r>
            <a:r>
              <a:rPr lang="es-CL" sz="2000" b="1" dirty="0" smtClean="0"/>
              <a:t>ower </a:t>
            </a:r>
            <a:r>
              <a:rPr lang="es-CL" sz="2000" b="1" dirty="0"/>
              <a:t>P</a:t>
            </a:r>
            <a:r>
              <a:rPr lang="es-CL" sz="2000" b="1" dirty="0" smtClean="0"/>
              <a:t>oint, encontrarás explicadas las preguntas que mayor dificultad causaron en la evaluación semestral.  Cuando termines de leerlo debes hacer clic en el enlace que aparece en la última diapositiva y responder las preguntas.</a:t>
            </a:r>
          </a:p>
          <a:p>
            <a:pPr algn="just"/>
            <a:r>
              <a:rPr lang="es-CL" sz="2000" b="1" dirty="0" smtClean="0"/>
              <a:t>Cualquier duda, escríbeme a mi correo o </a:t>
            </a:r>
            <a:r>
              <a:rPr lang="es-CL" sz="2000" b="1" dirty="0" err="1" smtClean="0"/>
              <a:t>whatsapp</a:t>
            </a:r>
            <a:r>
              <a:rPr lang="es-CL" sz="2000" b="1" dirty="0" smtClean="0"/>
              <a:t>.</a:t>
            </a:r>
            <a:endParaRPr lang="es-CL" sz="2000" b="1" dirty="0"/>
          </a:p>
        </p:txBody>
      </p:sp>
      <p:pic>
        <p:nvPicPr>
          <p:cNvPr id="7" name="Picture 2" descr="C:\Users\Paulina\Desktop\GIF\giphy (16).gif"/>
          <p:cNvPicPr>
            <a:picLocks noChangeAspect="1" noChangeArrowheads="1" noCrop="1"/>
          </p:cNvPicPr>
          <p:nvPr/>
        </p:nvPicPr>
        <p:blipFill>
          <a:blip r:embed="rId3" cstate="print"/>
          <a:srcRect/>
          <a:stretch>
            <a:fillRect/>
          </a:stretch>
        </p:blipFill>
        <p:spPr bwMode="auto">
          <a:xfrm>
            <a:off x="6143636" y="4786322"/>
            <a:ext cx="2381247" cy="178593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0"/>
            <a:ext cx="7688974" cy="27860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3428960" y="1285860"/>
            <a:ext cx="5715040" cy="3385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L" sz="1600" i="1" dirty="0"/>
              <a:t>El microscopio fue inventado por </a:t>
            </a:r>
            <a:r>
              <a:rPr lang="es-CL" sz="1600" b="1" i="1" dirty="0" err="1"/>
              <a:t>Zacharias</a:t>
            </a:r>
            <a:r>
              <a:rPr lang="es-CL" sz="1600" b="1" i="1" dirty="0"/>
              <a:t> </a:t>
            </a:r>
            <a:r>
              <a:rPr lang="es-CL" sz="1600" b="1" i="1" dirty="0" err="1"/>
              <a:t>Janssen</a:t>
            </a:r>
            <a:r>
              <a:rPr lang="es-CL" sz="1600" i="1" dirty="0"/>
              <a:t> en 1590</a:t>
            </a:r>
          </a:p>
        </p:txBody>
      </p:sp>
      <p:sp>
        <p:nvSpPr>
          <p:cNvPr id="8" name="7 Flecha derecha"/>
          <p:cNvSpPr/>
          <p:nvPr/>
        </p:nvSpPr>
        <p:spPr>
          <a:xfrm>
            <a:off x="2714612" y="1357298"/>
            <a:ext cx="500066"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p:cNvSpPr/>
          <p:nvPr/>
        </p:nvSpPr>
        <p:spPr>
          <a:xfrm>
            <a:off x="357158" y="3214686"/>
            <a:ext cx="4572000" cy="258532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es-CL" dirty="0" smtClean="0"/>
              <a:t> </a:t>
            </a:r>
            <a:r>
              <a:rPr lang="es-CL" dirty="0"/>
              <a:t>En 1665, Robert </a:t>
            </a:r>
            <a:r>
              <a:rPr lang="es-CL" dirty="0" err="1"/>
              <a:t>Hooke</a:t>
            </a:r>
            <a:r>
              <a:rPr lang="es-CL" dirty="0"/>
              <a:t> presentó por primera vez las células al mundo. Examinando unas finas láminas de alcornoque en el microscopio, observó que el corcho estaba dividido en compartimentos diminutos. Estos compartimentos le recordaron a las habitaciones en las que residían los monjes, que se denominaban celdas o células, así que </a:t>
            </a:r>
            <a:r>
              <a:rPr lang="es-CL" dirty="0" err="1"/>
              <a:t>Hooke</a:t>
            </a:r>
            <a:r>
              <a:rPr lang="es-CL" dirty="0"/>
              <a:t> les dio ese nombre.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L" b="1" dirty="0"/>
              <a:t>Irrumpiendo en las </a:t>
            </a:r>
            <a:r>
              <a:rPr lang="es-CL" b="1" dirty="0" smtClean="0"/>
              <a:t>células </a:t>
            </a:r>
            <a:r>
              <a:rPr lang="es-CL" b="1" dirty="0" smtClean="0">
                <a:solidFill>
                  <a:srgbClr val="FF0000"/>
                </a:solidFill>
              </a:rPr>
              <a:t>(COPIA ESTO EN TÚ CUADERNO DE CIENCIAS)</a:t>
            </a:r>
            <a:endParaRPr lang="es-CL" b="1" dirty="0">
              <a:solidFill>
                <a:srgbClr val="FF0000"/>
              </a:solidFill>
            </a:endParaRPr>
          </a:p>
          <a:p>
            <a:pPr algn="just"/>
            <a:r>
              <a:rPr lang="es-CL" dirty="0"/>
              <a:t>Los aportes de diversos científicos y el </a:t>
            </a:r>
            <a:r>
              <a:rPr lang="es-CL" dirty="0" smtClean="0"/>
              <a:t>desarrollo tecnológico </a:t>
            </a:r>
            <a:r>
              <a:rPr lang="es-CL" dirty="0"/>
              <a:t>del microscopio fueron </a:t>
            </a:r>
            <a:r>
              <a:rPr lang="es-CL" dirty="0" smtClean="0"/>
              <a:t>fundamentales para </a:t>
            </a:r>
            <a:r>
              <a:rPr lang="es-CL" dirty="0"/>
              <a:t>formular la teoría celular.</a:t>
            </a:r>
          </a:p>
        </p:txBody>
      </p:sp>
      <p:pic>
        <p:nvPicPr>
          <p:cNvPr id="23554" name="Picture 2"/>
          <p:cNvPicPr>
            <a:picLocks noChangeAspect="1" noChangeArrowheads="1"/>
          </p:cNvPicPr>
          <p:nvPr/>
        </p:nvPicPr>
        <p:blipFill>
          <a:blip r:embed="rId2"/>
          <a:srcRect/>
          <a:stretch>
            <a:fillRect/>
          </a:stretch>
        </p:blipFill>
        <p:spPr bwMode="auto">
          <a:xfrm>
            <a:off x="0" y="1071547"/>
            <a:ext cx="1071538" cy="973006"/>
          </a:xfrm>
          <a:prstGeom prst="rect">
            <a:avLst/>
          </a:prstGeom>
          <a:noFill/>
          <a:ln w="9525">
            <a:noFill/>
            <a:miter lim="800000"/>
            <a:headEnd/>
            <a:tailEnd/>
          </a:ln>
          <a:effectLst/>
        </p:spPr>
      </p:pic>
      <p:pic>
        <p:nvPicPr>
          <p:cNvPr id="23555" name="Picture 3"/>
          <p:cNvPicPr>
            <a:picLocks noChangeAspect="1" noChangeArrowheads="1"/>
          </p:cNvPicPr>
          <p:nvPr/>
        </p:nvPicPr>
        <p:blipFill>
          <a:blip r:embed="rId3"/>
          <a:srcRect/>
          <a:stretch>
            <a:fillRect/>
          </a:stretch>
        </p:blipFill>
        <p:spPr bwMode="auto">
          <a:xfrm>
            <a:off x="1285852" y="1214422"/>
            <a:ext cx="2714644" cy="775613"/>
          </a:xfrm>
          <a:prstGeom prst="rect">
            <a:avLst/>
          </a:prstGeom>
          <a:noFill/>
          <a:ln w="9525">
            <a:noFill/>
            <a:miter lim="800000"/>
            <a:headEnd/>
            <a:tailEnd/>
          </a:ln>
          <a:effectLst/>
        </p:spPr>
      </p:pic>
      <p:pic>
        <p:nvPicPr>
          <p:cNvPr id="23556" name="Picture 4"/>
          <p:cNvPicPr>
            <a:picLocks noChangeAspect="1" noChangeArrowheads="1"/>
          </p:cNvPicPr>
          <p:nvPr/>
        </p:nvPicPr>
        <p:blipFill>
          <a:blip r:embed="rId4"/>
          <a:srcRect/>
          <a:stretch>
            <a:fillRect/>
          </a:stretch>
        </p:blipFill>
        <p:spPr bwMode="auto">
          <a:xfrm>
            <a:off x="0" y="2357430"/>
            <a:ext cx="1428727" cy="716835"/>
          </a:xfrm>
          <a:prstGeom prst="rect">
            <a:avLst/>
          </a:prstGeom>
          <a:noFill/>
          <a:ln w="9525">
            <a:noFill/>
            <a:miter lim="800000"/>
            <a:headEnd/>
            <a:tailEnd/>
          </a:ln>
          <a:effectLst/>
        </p:spPr>
      </p:pic>
      <p:pic>
        <p:nvPicPr>
          <p:cNvPr id="23557" name="Picture 5"/>
          <p:cNvPicPr>
            <a:picLocks noChangeAspect="1" noChangeArrowheads="1"/>
          </p:cNvPicPr>
          <p:nvPr/>
        </p:nvPicPr>
        <p:blipFill>
          <a:blip r:embed="rId5"/>
          <a:srcRect/>
          <a:stretch>
            <a:fillRect/>
          </a:stretch>
        </p:blipFill>
        <p:spPr bwMode="auto">
          <a:xfrm>
            <a:off x="1571604" y="2285992"/>
            <a:ext cx="2712280" cy="928694"/>
          </a:xfrm>
          <a:prstGeom prst="rect">
            <a:avLst/>
          </a:prstGeom>
          <a:noFill/>
          <a:ln w="9525">
            <a:noFill/>
            <a:miter lim="800000"/>
            <a:headEnd/>
            <a:tailEnd/>
          </a:ln>
          <a:effectLst/>
        </p:spPr>
      </p:pic>
      <p:pic>
        <p:nvPicPr>
          <p:cNvPr id="23558" name="Picture 6"/>
          <p:cNvPicPr>
            <a:picLocks noChangeAspect="1" noChangeArrowheads="1"/>
          </p:cNvPicPr>
          <p:nvPr/>
        </p:nvPicPr>
        <p:blipFill>
          <a:blip r:embed="rId6"/>
          <a:srcRect/>
          <a:stretch>
            <a:fillRect/>
          </a:stretch>
        </p:blipFill>
        <p:spPr bwMode="auto">
          <a:xfrm>
            <a:off x="0" y="3429000"/>
            <a:ext cx="1285852" cy="784871"/>
          </a:xfrm>
          <a:prstGeom prst="rect">
            <a:avLst/>
          </a:prstGeom>
          <a:noFill/>
          <a:ln w="9525">
            <a:noFill/>
            <a:miter lim="800000"/>
            <a:headEnd/>
            <a:tailEnd/>
          </a:ln>
          <a:effectLst/>
        </p:spPr>
      </p:pic>
      <p:pic>
        <p:nvPicPr>
          <p:cNvPr id="23559" name="Picture 7"/>
          <p:cNvPicPr>
            <a:picLocks noChangeAspect="1" noChangeArrowheads="1"/>
          </p:cNvPicPr>
          <p:nvPr/>
        </p:nvPicPr>
        <p:blipFill>
          <a:blip r:embed="rId7"/>
          <a:srcRect/>
          <a:stretch>
            <a:fillRect/>
          </a:stretch>
        </p:blipFill>
        <p:spPr bwMode="auto">
          <a:xfrm>
            <a:off x="1428728" y="3571876"/>
            <a:ext cx="1928826" cy="674364"/>
          </a:xfrm>
          <a:prstGeom prst="rect">
            <a:avLst/>
          </a:prstGeom>
          <a:noFill/>
          <a:ln w="9525">
            <a:noFill/>
            <a:miter lim="800000"/>
            <a:headEnd/>
            <a:tailEnd/>
          </a:ln>
          <a:effectLst/>
        </p:spPr>
      </p:pic>
      <p:pic>
        <p:nvPicPr>
          <p:cNvPr id="23560" name="Picture 8"/>
          <p:cNvPicPr>
            <a:picLocks noChangeAspect="1" noChangeArrowheads="1"/>
          </p:cNvPicPr>
          <p:nvPr/>
        </p:nvPicPr>
        <p:blipFill>
          <a:blip r:embed="rId8"/>
          <a:srcRect/>
          <a:stretch>
            <a:fillRect/>
          </a:stretch>
        </p:blipFill>
        <p:spPr bwMode="auto">
          <a:xfrm>
            <a:off x="0" y="4572008"/>
            <a:ext cx="1285852" cy="916765"/>
          </a:xfrm>
          <a:prstGeom prst="rect">
            <a:avLst/>
          </a:prstGeom>
          <a:noFill/>
          <a:ln w="9525">
            <a:noFill/>
            <a:miter lim="800000"/>
            <a:headEnd/>
            <a:tailEnd/>
          </a:ln>
          <a:effectLst/>
        </p:spPr>
      </p:pic>
      <p:pic>
        <p:nvPicPr>
          <p:cNvPr id="23561" name="Picture 9"/>
          <p:cNvPicPr>
            <a:picLocks noChangeAspect="1" noChangeArrowheads="1"/>
          </p:cNvPicPr>
          <p:nvPr/>
        </p:nvPicPr>
        <p:blipFill>
          <a:blip r:embed="rId9"/>
          <a:srcRect/>
          <a:stretch>
            <a:fillRect/>
          </a:stretch>
        </p:blipFill>
        <p:spPr bwMode="auto">
          <a:xfrm>
            <a:off x="1500166" y="4714884"/>
            <a:ext cx="2071702" cy="653440"/>
          </a:xfrm>
          <a:prstGeom prst="rect">
            <a:avLst/>
          </a:prstGeom>
          <a:noFill/>
          <a:ln w="9525">
            <a:noFill/>
            <a:miter lim="800000"/>
            <a:headEnd/>
            <a:tailEnd/>
          </a:ln>
          <a:effectLst/>
        </p:spPr>
      </p:pic>
      <p:pic>
        <p:nvPicPr>
          <p:cNvPr id="23562" name="Picture 10"/>
          <p:cNvPicPr>
            <a:picLocks noChangeAspect="1" noChangeArrowheads="1"/>
          </p:cNvPicPr>
          <p:nvPr/>
        </p:nvPicPr>
        <p:blipFill>
          <a:blip r:embed="rId10"/>
          <a:srcRect/>
          <a:stretch>
            <a:fillRect/>
          </a:stretch>
        </p:blipFill>
        <p:spPr bwMode="auto">
          <a:xfrm>
            <a:off x="0" y="5953381"/>
            <a:ext cx="1285852" cy="904619"/>
          </a:xfrm>
          <a:prstGeom prst="rect">
            <a:avLst/>
          </a:prstGeom>
          <a:noFill/>
          <a:ln w="9525">
            <a:noFill/>
            <a:miter lim="800000"/>
            <a:headEnd/>
            <a:tailEnd/>
          </a:ln>
          <a:effectLst/>
        </p:spPr>
      </p:pic>
      <p:pic>
        <p:nvPicPr>
          <p:cNvPr id="23563" name="Picture 11"/>
          <p:cNvPicPr>
            <a:picLocks noChangeAspect="1" noChangeArrowheads="1"/>
          </p:cNvPicPr>
          <p:nvPr/>
        </p:nvPicPr>
        <p:blipFill>
          <a:blip r:embed="rId11"/>
          <a:srcRect/>
          <a:stretch>
            <a:fillRect/>
          </a:stretch>
        </p:blipFill>
        <p:spPr bwMode="auto">
          <a:xfrm>
            <a:off x="1571604" y="6349996"/>
            <a:ext cx="2143140" cy="508004"/>
          </a:xfrm>
          <a:prstGeom prst="rect">
            <a:avLst/>
          </a:prstGeom>
          <a:noFill/>
          <a:ln w="9525">
            <a:noFill/>
            <a:miter lim="800000"/>
            <a:headEnd/>
            <a:tailEnd/>
          </a:ln>
          <a:effectLst/>
        </p:spPr>
      </p:pic>
      <p:sp>
        <p:nvSpPr>
          <p:cNvPr id="15" name="14 Flecha abajo"/>
          <p:cNvSpPr/>
          <p:nvPr/>
        </p:nvSpPr>
        <p:spPr>
          <a:xfrm>
            <a:off x="500034" y="2000240"/>
            <a:ext cx="285752" cy="357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Flecha abajo"/>
          <p:cNvSpPr/>
          <p:nvPr/>
        </p:nvSpPr>
        <p:spPr>
          <a:xfrm>
            <a:off x="571472" y="5500702"/>
            <a:ext cx="285752" cy="357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8" name="17 Flecha abajo"/>
          <p:cNvSpPr/>
          <p:nvPr/>
        </p:nvSpPr>
        <p:spPr>
          <a:xfrm>
            <a:off x="714348" y="4214818"/>
            <a:ext cx="285752" cy="357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Flecha abajo"/>
          <p:cNvSpPr/>
          <p:nvPr/>
        </p:nvSpPr>
        <p:spPr>
          <a:xfrm>
            <a:off x="428596" y="3071810"/>
            <a:ext cx="285752" cy="3571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Rectángulo"/>
          <p:cNvSpPr/>
          <p:nvPr/>
        </p:nvSpPr>
        <p:spPr>
          <a:xfrm>
            <a:off x="5000628" y="1285860"/>
            <a:ext cx="3929074"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L" dirty="0"/>
              <a:t>Estas y otras investigaciones derivaron en la formulación de la teoría celular:</a:t>
            </a:r>
          </a:p>
        </p:txBody>
      </p:sp>
      <p:pic>
        <p:nvPicPr>
          <p:cNvPr id="23564" name="Picture 12"/>
          <p:cNvPicPr>
            <a:picLocks noChangeAspect="1" noChangeArrowheads="1"/>
          </p:cNvPicPr>
          <p:nvPr/>
        </p:nvPicPr>
        <p:blipFill>
          <a:blip r:embed="rId12"/>
          <a:srcRect/>
          <a:stretch>
            <a:fillRect/>
          </a:stretch>
        </p:blipFill>
        <p:spPr bwMode="auto">
          <a:xfrm>
            <a:off x="5929322" y="2071678"/>
            <a:ext cx="2143140" cy="2371945"/>
          </a:xfrm>
          <a:prstGeom prst="rect">
            <a:avLst/>
          </a:prstGeom>
          <a:noFill/>
          <a:ln w="9525">
            <a:noFill/>
            <a:miter lim="800000"/>
            <a:headEnd/>
            <a:tailEnd/>
          </a:ln>
          <a:effectLst/>
        </p:spPr>
      </p:pic>
      <p:sp>
        <p:nvSpPr>
          <p:cNvPr id="22" name="21 Rectángulo"/>
          <p:cNvSpPr/>
          <p:nvPr/>
        </p:nvSpPr>
        <p:spPr>
          <a:xfrm>
            <a:off x="4857752" y="4826675"/>
            <a:ext cx="4286248"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dirty="0"/>
              <a:t>Posterior al trabajo de estos científicos, se estableció que la </a:t>
            </a:r>
            <a:r>
              <a:rPr lang="es-CL" dirty="0" smtClean="0"/>
              <a:t>célula también </a:t>
            </a:r>
            <a:r>
              <a:rPr lang="es-CL" dirty="0"/>
              <a:t>es la unidad genética, puesto que contienen la </a:t>
            </a:r>
            <a:r>
              <a:rPr lang="es-CL" dirty="0" smtClean="0"/>
              <a:t>información hereditaria </a:t>
            </a:r>
            <a:r>
              <a:rPr lang="es-CL" dirty="0"/>
              <a:t>de los organismos de los cuales forman parte, y </a:t>
            </a:r>
            <a:r>
              <a:rPr lang="es-CL" dirty="0" smtClean="0"/>
              <a:t>esta información </a:t>
            </a:r>
            <a:r>
              <a:rPr lang="es-CL" dirty="0"/>
              <a:t>pasa de células progenitoras a células </a:t>
            </a:r>
            <a:r>
              <a:rPr lang="es-CL" dirty="0" smtClean="0"/>
              <a:t>hijas.</a:t>
            </a:r>
            <a:endParaRPr lang="es-C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a:stretch>
            <a:fillRect/>
          </a:stretch>
        </p:blipFill>
        <p:spPr bwMode="auto">
          <a:xfrm>
            <a:off x="785786" y="214290"/>
            <a:ext cx="7406335"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Flecha derecha"/>
          <p:cNvSpPr/>
          <p:nvPr/>
        </p:nvSpPr>
        <p:spPr>
          <a:xfrm>
            <a:off x="2357422" y="1071546"/>
            <a:ext cx="571504" cy="285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rot="5400000">
            <a:off x="1357290" y="2928934"/>
            <a:ext cx="571504" cy="285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derecha"/>
          <p:cNvSpPr/>
          <p:nvPr/>
        </p:nvSpPr>
        <p:spPr>
          <a:xfrm>
            <a:off x="2285984" y="2000240"/>
            <a:ext cx="571504" cy="28575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Rectángulo"/>
          <p:cNvSpPr/>
          <p:nvPr/>
        </p:nvSpPr>
        <p:spPr>
          <a:xfrm>
            <a:off x="2928926" y="1928802"/>
            <a:ext cx="600079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1600" dirty="0"/>
              <a:t>Organelo rodeado por una </a:t>
            </a:r>
            <a:r>
              <a:rPr lang="es-CL" sz="1600" dirty="0" smtClean="0"/>
              <a:t>doble membrana </a:t>
            </a:r>
            <a:r>
              <a:rPr lang="es-CL" sz="1600" dirty="0"/>
              <a:t>que solo está presente en </a:t>
            </a:r>
            <a:r>
              <a:rPr lang="es-CL" sz="1600" dirty="0" smtClean="0"/>
              <a:t>las </a:t>
            </a:r>
            <a:r>
              <a:rPr lang="es-CL" sz="1600" b="1" u="sng" dirty="0" smtClean="0"/>
              <a:t>células </a:t>
            </a:r>
            <a:r>
              <a:rPr lang="es-CL" sz="1600" b="1" u="sng" dirty="0"/>
              <a:t>vegetales </a:t>
            </a:r>
            <a:r>
              <a:rPr lang="es-CL" sz="1600" dirty="0"/>
              <a:t>y en algunos protistas</a:t>
            </a:r>
            <a:r>
              <a:rPr lang="es-CL" sz="1600" dirty="0" smtClean="0"/>
              <a:t>. En </a:t>
            </a:r>
            <a:r>
              <a:rPr lang="es-CL" sz="1600" dirty="0"/>
              <a:t>él ocurre la fotosíntesis.</a:t>
            </a:r>
          </a:p>
        </p:txBody>
      </p:sp>
      <p:sp>
        <p:nvSpPr>
          <p:cNvPr id="10" name="9 Rectángulo"/>
          <p:cNvSpPr/>
          <p:nvPr/>
        </p:nvSpPr>
        <p:spPr>
          <a:xfrm>
            <a:off x="3071802" y="785794"/>
            <a:ext cx="5786478"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1600" dirty="0"/>
              <a:t>Cubierta externa presente en </a:t>
            </a:r>
            <a:r>
              <a:rPr lang="es-CL" sz="1600" b="1" u="sng" dirty="0" smtClean="0"/>
              <a:t>células vegetales</a:t>
            </a:r>
            <a:r>
              <a:rPr lang="es-CL" sz="1600" dirty="0"/>
              <a:t>. Otorga rigidez a la célula </a:t>
            </a:r>
            <a:r>
              <a:rPr lang="es-CL" sz="1600" dirty="0" smtClean="0"/>
              <a:t>y posee </a:t>
            </a:r>
            <a:r>
              <a:rPr lang="es-CL" sz="1600" dirty="0"/>
              <a:t>poros que permiten la </a:t>
            </a:r>
            <a:r>
              <a:rPr lang="es-CL" sz="1600" dirty="0" smtClean="0"/>
              <a:t>circulación no </a:t>
            </a:r>
            <a:r>
              <a:rPr lang="es-CL" sz="1600" dirty="0"/>
              <a:t>selectiva de sustancias</a:t>
            </a:r>
          </a:p>
        </p:txBody>
      </p:sp>
      <p:sp>
        <p:nvSpPr>
          <p:cNvPr id="11" name="10 Rectángulo"/>
          <p:cNvSpPr/>
          <p:nvPr/>
        </p:nvSpPr>
        <p:spPr>
          <a:xfrm>
            <a:off x="357158" y="3429000"/>
            <a:ext cx="4572000" cy="61555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a:r>
              <a:rPr lang="es-CL" sz="1600" dirty="0"/>
              <a:t>Estructuras cilíndricas, exclusivas de </a:t>
            </a:r>
            <a:r>
              <a:rPr lang="es-CL" sz="1600" dirty="0" smtClean="0"/>
              <a:t>las </a:t>
            </a:r>
            <a:r>
              <a:rPr lang="es-CL" sz="1600" b="1" u="sng" dirty="0" smtClean="0"/>
              <a:t>células </a:t>
            </a:r>
            <a:r>
              <a:rPr lang="es-CL" sz="1600" b="1" u="sng" dirty="0"/>
              <a:t>animales</a:t>
            </a:r>
            <a:r>
              <a:rPr lang="es-CL" sz="1600" dirty="0"/>
              <a:t>, que participan en </a:t>
            </a:r>
            <a:r>
              <a:rPr lang="es-CL" sz="1600" dirty="0" smtClean="0"/>
              <a:t>la división </a:t>
            </a:r>
            <a:r>
              <a:rPr lang="es-CL" sz="1600" dirty="0"/>
              <a:t>celular</a:t>
            </a:r>
            <a:r>
              <a:rPr lang="es-CL" dirty="0"/>
              <a:t>.</a:t>
            </a:r>
          </a:p>
        </p:txBody>
      </p:sp>
      <p:sp>
        <p:nvSpPr>
          <p:cNvPr id="12" name="11 Rectángulo"/>
          <p:cNvSpPr/>
          <p:nvPr/>
        </p:nvSpPr>
        <p:spPr>
          <a:xfrm>
            <a:off x="0" y="5380672"/>
            <a:ext cx="528638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b="1" dirty="0" smtClean="0"/>
              <a:t>Mitocondria (PRESENTE EN CÉLULA ANIMAL Y VEGETAL)</a:t>
            </a:r>
            <a:endParaRPr lang="es-CL" b="1" dirty="0"/>
          </a:p>
          <a:p>
            <a:pPr algn="just"/>
            <a:r>
              <a:rPr lang="es-CL" dirty="0"/>
              <a:t>Organelo formado por una doble </a:t>
            </a:r>
            <a:r>
              <a:rPr lang="es-CL" dirty="0" smtClean="0"/>
              <a:t>membrana que </a:t>
            </a:r>
            <a:r>
              <a:rPr lang="es-CL" dirty="0"/>
              <a:t>participa en los procesos de obtención </a:t>
            </a:r>
            <a:r>
              <a:rPr lang="es-CL" dirty="0" smtClean="0"/>
              <a:t>de energía </a:t>
            </a:r>
            <a:r>
              <a:rPr lang="es-CL" dirty="0"/>
              <a:t>para las funciones y el </a:t>
            </a:r>
            <a:r>
              <a:rPr lang="es-CL" dirty="0" smtClean="0"/>
              <a:t>mantenimiento de </a:t>
            </a:r>
            <a:r>
              <a:rPr lang="es-CL" dirty="0"/>
              <a:t>la célula.</a:t>
            </a:r>
          </a:p>
        </p:txBody>
      </p:sp>
      <p:pic>
        <p:nvPicPr>
          <p:cNvPr id="24579" name="Picture 3"/>
          <p:cNvPicPr>
            <a:picLocks noChangeAspect="1" noChangeArrowheads="1"/>
          </p:cNvPicPr>
          <p:nvPr/>
        </p:nvPicPr>
        <p:blipFill>
          <a:blip r:embed="rId3"/>
          <a:srcRect/>
          <a:stretch>
            <a:fillRect/>
          </a:stretch>
        </p:blipFill>
        <p:spPr bwMode="auto">
          <a:xfrm>
            <a:off x="6585851" y="3357562"/>
            <a:ext cx="2558149" cy="1666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4580" name="Picture 4"/>
          <p:cNvPicPr>
            <a:picLocks noChangeAspect="1" noChangeArrowheads="1"/>
          </p:cNvPicPr>
          <p:nvPr/>
        </p:nvPicPr>
        <p:blipFill>
          <a:blip r:embed="rId4"/>
          <a:srcRect/>
          <a:stretch>
            <a:fillRect/>
          </a:stretch>
        </p:blipFill>
        <p:spPr bwMode="auto">
          <a:xfrm>
            <a:off x="5929322" y="4572008"/>
            <a:ext cx="2060691" cy="1990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714876" y="2357430"/>
            <a:ext cx="442912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7" name="Rectangle 3"/>
          <p:cNvSpPr>
            <a:spLocks noChangeArrowheads="1"/>
          </p:cNvSpPr>
          <p:nvPr/>
        </p:nvSpPr>
        <p:spPr bwMode="auto">
          <a:xfrm>
            <a:off x="1" y="0"/>
            <a:ext cx="9144000" cy="92333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L"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Las distintas partes de la célula cumplen funciones concretas de mantenimiento de tejidos, órganos y sistemas de órganos. Estas partes de la célula se denominan </a:t>
            </a:r>
            <a:r>
              <a:rPr kumimoji="0" lang="es-CL" b="0"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“orgánulos”</a:t>
            </a:r>
            <a:r>
              <a:rPr kumimoji="0" lang="es-CL"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(En la prueba aparecieron</a:t>
            </a:r>
            <a:r>
              <a:rPr kumimoji="0" lang="es-CL"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3 preguntas relacionadas con funciones de orgánulos)</a:t>
            </a:r>
            <a:endParaRPr kumimoji="0" lang="es-CL"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8" name="Picture 4"/>
          <p:cNvPicPr>
            <a:picLocks noChangeAspect="1" noChangeArrowheads="1"/>
          </p:cNvPicPr>
          <p:nvPr/>
        </p:nvPicPr>
        <p:blipFill>
          <a:blip r:embed="rId3"/>
          <a:srcRect/>
          <a:stretch>
            <a:fillRect/>
          </a:stretch>
        </p:blipFill>
        <p:spPr bwMode="auto">
          <a:xfrm>
            <a:off x="1714480" y="4676775"/>
            <a:ext cx="5924550"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9" name="Picture 5"/>
          <p:cNvPicPr>
            <a:picLocks noChangeAspect="1" noChangeArrowheads="1"/>
          </p:cNvPicPr>
          <p:nvPr/>
        </p:nvPicPr>
        <p:blipFill>
          <a:blip r:embed="rId4"/>
          <a:srcRect/>
          <a:stretch>
            <a:fillRect/>
          </a:stretch>
        </p:blipFill>
        <p:spPr bwMode="auto">
          <a:xfrm>
            <a:off x="0" y="2357430"/>
            <a:ext cx="4429124"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3" name="Picture 9" descr="Nucleo celular"/>
          <p:cNvPicPr>
            <a:picLocks noChangeAspect="1" noChangeArrowheads="1"/>
          </p:cNvPicPr>
          <p:nvPr/>
        </p:nvPicPr>
        <p:blipFill>
          <a:blip r:embed="rId5" cstate="print"/>
          <a:srcRect l="11756" t="3132" r="11833" b="7619"/>
          <a:stretch>
            <a:fillRect/>
          </a:stretch>
        </p:blipFill>
        <p:spPr bwMode="auto">
          <a:xfrm>
            <a:off x="2643174" y="1785926"/>
            <a:ext cx="1710752"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10 CuadroTexto"/>
          <p:cNvSpPr txBox="1"/>
          <p:nvPr/>
        </p:nvSpPr>
        <p:spPr>
          <a:xfrm>
            <a:off x="0" y="2643182"/>
            <a:ext cx="1214446"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1050" i="1" dirty="0" smtClean="0"/>
              <a:t>Membrana celular</a:t>
            </a:r>
            <a:endParaRPr lang="es-CL" sz="1050" i="1" dirty="0"/>
          </a:p>
        </p:txBody>
      </p:sp>
      <p:sp>
        <p:nvSpPr>
          <p:cNvPr id="12" name="11 CuadroTexto"/>
          <p:cNvSpPr txBox="1"/>
          <p:nvPr/>
        </p:nvSpPr>
        <p:spPr>
          <a:xfrm>
            <a:off x="3428992" y="3357562"/>
            <a:ext cx="919170"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1050" i="1" dirty="0" smtClean="0"/>
              <a:t>Cloroplastos</a:t>
            </a:r>
            <a:endParaRPr lang="es-CL" sz="1050" i="1" dirty="0"/>
          </a:p>
        </p:txBody>
      </p:sp>
      <p:sp>
        <p:nvSpPr>
          <p:cNvPr id="13" name="12 CuadroTexto"/>
          <p:cNvSpPr txBox="1"/>
          <p:nvPr/>
        </p:nvSpPr>
        <p:spPr>
          <a:xfrm>
            <a:off x="428596" y="4786322"/>
            <a:ext cx="785818" cy="2539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sz="1050" i="1" dirty="0" smtClean="0"/>
              <a:t>Vacuolas</a:t>
            </a:r>
            <a:endParaRPr lang="es-CL" sz="1050" i="1" dirty="0"/>
          </a:p>
        </p:txBody>
      </p:sp>
      <p:cxnSp>
        <p:nvCxnSpPr>
          <p:cNvPr id="15" name="14 Conector recto de flecha"/>
          <p:cNvCxnSpPr/>
          <p:nvPr/>
        </p:nvCxnSpPr>
        <p:spPr>
          <a:xfrm rot="16200000" flipV="1">
            <a:off x="1285852" y="2857496"/>
            <a:ext cx="142876"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15 Conector recto de flecha"/>
          <p:cNvCxnSpPr/>
          <p:nvPr/>
        </p:nvCxnSpPr>
        <p:spPr>
          <a:xfrm>
            <a:off x="3143240" y="3500438"/>
            <a:ext cx="28575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17 Conector recto de flecha"/>
          <p:cNvCxnSpPr/>
          <p:nvPr/>
        </p:nvCxnSpPr>
        <p:spPr>
          <a:xfrm rot="5400000">
            <a:off x="570678" y="4643446"/>
            <a:ext cx="286546"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34" name="Rectangle 10"/>
          <p:cNvSpPr>
            <a:spLocks noChangeArrowheads="1"/>
          </p:cNvSpPr>
          <p:nvPr/>
        </p:nvSpPr>
        <p:spPr bwMode="auto">
          <a:xfrm>
            <a:off x="7143768" y="3714752"/>
            <a:ext cx="1857388" cy="57708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lang="es-CL" sz="1050" i="1" dirty="0" smtClean="0">
                <a:latin typeface="Calibri" pitchFamily="34" charset="0"/>
                <a:ea typeface="Calibri" pitchFamily="34" charset="0"/>
                <a:cs typeface="Times New Roman" pitchFamily="18" charset="0"/>
              </a:rPr>
              <a:t>E</a:t>
            </a:r>
            <a:r>
              <a:rPr kumimoji="0" lang="es-CL" sz="105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mpaqueta proteínas y otros materiales para su desplazamiento por la célula.</a:t>
            </a:r>
            <a:endParaRPr kumimoji="0" lang="es-CL" sz="1050" b="0" i="1" u="none" strike="noStrike" cap="none" normalizeH="0" baseline="0" dirty="0" smtClean="0">
              <a:ln>
                <a:noFill/>
              </a:ln>
              <a:solidFill>
                <a:schemeClr val="tx1"/>
              </a:solidFill>
              <a:effectLst/>
              <a:latin typeface="Arial" pitchFamily="34" charset="0"/>
              <a:cs typeface="Arial" pitchFamily="34" charset="0"/>
            </a:endParaRPr>
          </a:p>
        </p:txBody>
      </p:sp>
      <p:sp>
        <p:nvSpPr>
          <p:cNvPr id="24" name="23 Rectángulo"/>
          <p:cNvSpPr/>
          <p:nvPr/>
        </p:nvSpPr>
        <p:spPr>
          <a:xfrm>
            <a:off x="7143768" y="2643182"/>
            <a:ext cx="1857388" cy="57708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sz="1050" i="1" dirty="0" smtClean="0"/>
              <a:t>Contienen el pigmento de la </a:t>
            </a:r>
            <a:r>
              <a:rPr lang="es-CL" sz="1050" i="1" dirty="0" smtClean="0"/>
              <a:t>clorofila. En el se lleva a cabo la fotosíntesis.</a:t>
            </a:r>
            <a:endParaRPr lang="es-CL" sz="1050" i="1" dirty="0"/>
          </a:p>
        </p:txBody>
      </p:sp>
      <p:sp>
        <p:nvSpPr>
          <p:cNvPr id="25" name="24 Rectángulo"/>
          <p:cNvSpPr/>
          <p:nvPr/>
        </p:nvSpPr>
        <p:spPr>
          <a:xfrm>
            <a:off x="6286480" y="3286124"/>
            <a:ext cx="2857520" cy="2539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sz="1050" i="1" dirty="0" smtClean="0"/>
              <a:t>Contiene el ADN y dirige la actividad de la célula</a:t>
            </a:r>
            <a:endParaRPr lang="es-CL" sz="1050" i="1" dirty="0"/>
          </a:p>
        </p:txBody>
      </p:sp>
      <p:cxnSp>
        <p:nvCxnSpPr>
          <p:cNvPr id="27" name="26 Conector recto de flecha"/>
          <p:cNvCxnSpPr/>
          <p:nvPr/>
        </p:nvCxnSpPr>
        <p:spPr>
          <a:xfrm flipV="1">
            <a:off x="6215074" y="3000372"/>
            <a:ext cx="857256"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27 Conector recto de flecha"/>
          <p:cNvCxnSpPr/>
          <p:nvPr/>
        </p:nvCxnSpPr>
        <p:spPr>
          <a:xfrm>
            <a:off x="5643570" y="3429000"/>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9" name="28 Conector recto de flecha"/>
          <p:cNvCxnSpPr/>
          <p:nvPr/>
        </p:nvCxnSpPr>
        <p:spPr>
          <a:xfrm>
            <a:off x="6286512" y="3929066"/>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2" name="31 Rectángulo"/>
          <p:cNvSpPr/>
          <p:nvPr/>
        </p:nvSpPr>
        <p:spPr>
          <a:xfrm>
            <a:off x="3357522" y="5357826"/>
            <a:ext cx="5786478" cy="2539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sz="1050" dirty="0" smtClean="0"/>
              <a:t>Descomponen </a:t>
            </a:r>
            <a:r>
              <a:rPr lang="es-CL" sz="1050" dirty="0" smtClean="0"/>
              <a:t>desechos para eliminarlos de la </a:t>
            </a:r>
            <a:r>
              <a:rPr lang="es-CL" sz="1050" dirty="0" smtClean="0"/>
              <a:t>célula, poseen enzimas que degradan sustancias.</a:t>
            </a:r>
            <a:endParaRPr lang="es-CL" sz="1050" dirty="0"/>
          </a:p>
        </p:txBody>
      </p:sp>
      <p:sp>
        <p:nvSpPr>
          <p:cNvPr id="33" name="32 Rectángulo"/>
          <p:cNvSpPr/>
          <p:nvPr/>
        </p:nvSpPr>
        <p:spPr>
          <a:xfrm>
            <a:off x="3357522" y="6072206"/>
            <a:ext cx="2571800" cy="25391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sz="1050" dirty="0" smtClean="0"/>
              <a:t>Síntesis de proteínas</a:t>
            </a:r>
            <a:r>
              <a:rPr lang="es-CL" sz="1050" dirty="0" smtClean="0"/>
              <a:t>. (se forman proteínas)</a:t>
            </a:r>
            <a:endParaRPr lang="es-CL" sz="1050" dirty="0"/>
          </a:p>
        </p:txBody>
      </p:sp>
      <p:sp>
        <p:nvSpPr>
          <p:cNvPr id="34" name="33 Rectángulo"/>
          <p:cNvSpPr/>
          <p:nvPr/>
        </p:nvSpPr>
        <p:spPr>
          <a:xfrm>
            <a:off x="4500562" y="6442502"/>
            <a:ext cx="4643438" cy="4154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1050" dirty="0" smtClean="0"/>
              <a:t>Almacenar </a:t>
            </a:r>
            <a:r>
              <a:rPr lang="es-CL" sz="1050" dirty="0" smtClean="0"/>
              <a:t>las </a:t>
            </a:r>
            <a:r>
              <a:rPr lang="es-CL" sz="1050" dirty="0" smtClean="0"/>
              <a:t>proteínas (rugoso) y </a:t>
            </a:r>
            <a:r>
              <a:rPr lang="es-CL" sz="1050" dirty="0" smtClean="0"/>
              <a:t>sintetizan lípidos y </a:t>
            </a:r>
            <a:r>
              <a:rPr lang="es-CL" sz="1050" dirty="0" smtClean="0"/>
              <a:t>descomponen sustancias </a:t>
            </a:r>
            <a:r>
              <a:rPr lang="es-CL" sz="1050" dirty="0" smtClean="0"/>
              <a:t>tóxicas para la </a:t>
            </a:r>
            <a:r>
              <a:rPr lang="es-CL" sz="1050" dirty="0" smtClean="0"/>
              <a:t>célula (liso)</a:t>
            </a:r>
            <a:endParaRPr lang="es-CL" sz="1050" dirty="0"/>
          </a:p>
        </p:txBody>
      </p:sp>
      <p:cxnSp>
        <p:nvCxnSpPr>
          <p:cNvPr id="35" name="34 Conector recto de flecha"/>
          <p:cNvCxnSpPr/>
          <p:nvPr/>
        </p:nvCxnSpPr>
        <p:spPr>
          <a:xfrm>
            <a:off x="2786050" y="5500702"/>
            <a:ext cx="5000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35 Conector recto de flecha"/>
          <p:cNvCxnSpPr/>
          <p:nvPr/>
        </p:nvCxnSpPr>
        <p:spPr>
          <a:xfrm>
            <a:off x="2857488" y="6286520"/>
            <a:ext cx="42862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36 Conector recto de flecha"/>
          <p:cNvCxnSpPr/>
          <p:nvPr/>
        </p:nvCxnSpPr>
        <p:spPr>
          <a:xfrm>
            <a:off x="3643306" y="6715148"/>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37" name="Picture 13"/>
          <p:cNvPicPr>
            <a:picLocks noChangeAspect="1" noChangeArrowheads="1"/>
          </p:cNvPicPr>
          <p:nvPr/>
        </p:nvPicPr>
        <p:blipFill>
          <a:blip r:embed="rId6"/>
          <a:srcRect/>
          <a:stretch>
            <a:fillRect/>
          </a:stretch>
        </p:blipFill>
        <p:spPr bwMode="auto">
          <a:xfrm>
            <a:off x="6500826" y="1285860"/>
            <a:ext cx="728662" cy="7937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1" name="40 CuadroTexto"/>
          <p:cNvSpPr txBox="1"/>
          <p:nvPr/>
        </p:nvSpPr>
        <p:spPr>
          <a:xfrm>
            <a:off x="7358082" y="1571612"/>
            <a:ext cx="1000132" cy="2539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1050" i="1" dirty="0" smtClean="0"/>
              <a:t>Pared celular</a:t>
            </a:r>
            <a:endParaRPr lang="es-CL" sz="1050" i="1" dirty="0"/>
          </a:p>
        </p:txBody>
      </p:sp>
      <p:pic>
        <p:nvPicPr>
          <p:cNvPr id="1038" name="Picture 14"/>
          <p:cNvPicPr>
            <a:picLocks noChangeAspect="1" noChangeArrowheads="1"/>
          </p:cNvPicPr>
          <p:nvPr/>
        </p:nvPicPr>
        <p:blipFill>
          <a:blip r:embed="rId7"/>
          <a:srcRect/>
          <a:stretch>
            <a:fillRect/>
          </a:stretch>
        </p:blipFill>
        <p:spPr bwMode="auto">
          <a:xfrm>
            <a:off x="0" y="5572140"/>
            <a:ext cx="1034201" cy="9286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43" name="42 Conector recto de flecha"/>
          <p:cNvCxnSpPr/>
          <p:nvPr/>
        </p:nvCxnSpPr>
        <p:spPr>
          <a:xfrm rot="10800000">
            <a:off x="1214414" y="5929330"/>
            <a:ext cx="581028" cy="952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0" y="0"/>
            <a:ext cx="5514975"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2 Rectángulo"/>
          <p:cNvSpPr/>
          <p:nvPr/>
        </p:nvSpPr>
        <p:spPr>
          <a:xfrm>
            <a:off x="1214414" y="2928934"/>
            <a:ext cx="6858000" cy="280076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base"/>
            <a:r>
              <a:rPr lang="es-CL" sz="1600" dirty="0" smtClean="0"/>
              <a:t>Las células madre tienen el potencial de convertirse en muchos tipos diferentes de células en el cuerpo. Ellas sirven como un sistema de reparación para el organismo. Hay dos tipos principales de células madre: las células madre embrionarias y células madre </a:t>
            </a:r>
            <a:r>
              <a:rPr lang="es-CL" sz="1600" dirty="0" smtClean="0"/>
              <a:t>adultas.</a:t>
            </a:r>
            <a:endParaRPr lang="es-CL" sz="1600" dirty="0" smtClean="0"/>
          </a:p>
          <a:p>
            <a:pPr algn="just" fontAlgn="base"/>
            <a:r>
              <a:rPr lang="es-CL" sz="1600" dirty="0" smtClean="0"/>
              <a:t>Las células madre se diferencian de las otras células del cuerpo en tres maneras</a:t>
            </a:r>
            <a:r>
              <a:rPr lang="es-CL" sz="1600" dirty="0" smtClean="0"/>
              <a:t>:</a:t>
            </a:r>
          </a:p>
          <a:p>
            <a:pPr algn="just" fontAlgn="base"/>
            <a:endParaRPr lang="es-CL" sz="1600" dirty="0" smtClean="0"/>
          </a:p>
          <a:p>
            <a:pPr algn="just" fontAlgn="base">
              <a:buFont typeface="Arial" pitchFamily="34" charset="0"/>
              <a:buChar char="•"/>
            </a:pPr>
            <a:r>
              <a:rPr lang="es-CL" sz="1600" dirty="0" smtClean="0"/>
              <a:t>Pueden dividirse y renovarse a sí mismas durante un largo </a:t>
            </a:r>
            <a:r>
              <a:rPr lang="es-CL" sz="1600" dirty="0" smtClean="0"/>
              <a:t>tiempo.</a:t>
            </a:r>
            <a:endParaRPr lang="es-CL" sz="1600" dirty="0" smtClean="0"/>
          </a:p>
          <a:p>
            <a:pPr algn="just" fontAlgn="base">
              <a:buFont typeface="Arial" pitchFamily="34" charset="0"/>
              <a:buChar char="•"/>
            </a:pPr>
            <a:r>
              <a:rPr lang="es-CL" sz="1600" dirty="0" smtClean="0"/>
              <a:t>No son especializadas, por lo que no pueden cumplir funciones específicas en el </a:t>
            </a:r>
            <a:r>
              <a:rPr lang="es-CL" sz="1600" dirty="0" smtClean="0"/>
              <a:t>cuerpo.</a:t>
            </a:r>
            <a:endParaRPr lang="es-CL" sz="1600" dirty="0" smtClean="0"/>
          </a:p>
          <a:p>
            <a:pPr algn="just" fontAlgn="base">
              <a:buFont typeface="Arial" pitchFamily="34" charset="0"/>
              <a:buChar char="•"/>
            </a:pPr>
            <a:r>
              <a:rPr lang="es-CL" sz="1600" dirty="0" smtClean="0"/>
              <a:t>Tienen el potencial de convertirse en células especializadas, como las células musculares, células de la sangre y las células del </a:t>
            </a:r>
            <a:r>
              <a:rPr lang="es-CL" sz="1600" dirty="0" smtClean="0"/>
              <a:t>cerebro.</a:t>
            </a:r>
            <a:endParaRPr lang="es-CL" sz="1600" dirty="0"/>
          </a:p>
        </p:txBody>
      </p:sp>
      <p:sp>
        <p:nvSpPr>
          <p:cNvPr id="4" name="3 Rectángulo"/>
          <p:cNvSpPr/>
          <p:nvPr/>
        </p:nvSpPr>
        <p:spPr>
          <a:xfrm>
            <a:off x="3143240" y="642918"/>
            <a:ext cx="5500694" cy="4154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CL" sz="1050" dirty="0" smtClean="0"/>
              <a:t>Las </a:t>
            </a:r>
            <a:r>
              <a:rPr lang="es-CL" sz="1050" b="1" dirty="0" smtClean="0"/>
              <a:t>células epiteliales</a:t>
            </a:r>
            <a:r>
              <a:rPr lang="es-CL" sz="1050" dirty="0" smtClean="0"/>
              <a:t> son un tipo de </a:t>
            </a:r>
            <a:r>
              <a:rPr lang="es-CL" sz="1050" b="1" dirty="0" smtClean="0"/>
              <a:t>células</a:t>
            </a:r>
            <a:r>
              <a:rPr lang="es-CL" sz="1050" dirty="0" smtClean="0"/>
              <a:t> que recubren las superficies del cuerpo. Están en la piel, los vasos sanguíneos, el tracto urinario y los órganos.</a:t>
            </a:r>
            <a:endParaRPr lang="es-CL" sz="1050" dirty="0"/>
          </a:p>
        </p:txBody>
      </p:sp>
      <p:sp>
        <p:nvSpPr>
          <p:cNvPr id="5" name="4 Rectángulo"/>
          <p:cNvSpPr/>
          <p:nvPr/>
        </p:nvSpPr>
        <p:spPr>
          <a:xfrm>
            <a:off x="3143240" y="1142984"/>
            <a:ext cx="5500726" cy="4154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1050" dirty="0" smtClean="0"/>
              <a:t>Las </a:t>
            </a:r>
            <a:r>
              <a:rPr lang="es-CL" sz="1050" b="1" dirty="0" smtClean="0"/>
              <a:t>células sexuales</a:t>
            </a:r>
            <a:r>
              <a:rPr lang="es-CL" sz="1050" dirty="0" smtClean="0"/>
              <a:t> o </a:t>
            </a:r>
            <a:r>
              <a:rPr lang="es-CL" sz="1050" dirty="0" err="1" smtClean="0"/>
              <a:t>gametas</a:t>
            </a:r>
            <a:r>
              <a:rPr lang="es-CL" sz="1050" dirty="0" smtClean="0"/>
              <a:t> femeninas y masculinas se conocen con el nombre de óvulos y </a:t>
            </a:r>
            <a:r>
              <a:rPr lang="es-CL" sz="1050" dirty="0" smtClean="0"/>
              <a:t>espermatozoides.</a:t>
            </a:r>
            <a:endParaRPr lang="es-CL" sz="1050" dirty="0"/>
          </a:p>
        </p:txBody>
      </p:sp>
      <p:sp>
        <p:nvSpPr>
          <p:cNvPr id="6" name="5 Rectángulo"/>
          <p:cNvSpPr/>
          <p:nvPr/>
        </p:nvSpPr>
        <p:spPr>
          <a:xfrm>
            <a:off x="3143240" y="1714488"/>
            <a:ext cx="5500726" cy="41549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s-CL" sz="1050" b="1" dirty="0" smtClean="0"/>
              <a:t>Las neuronas</a:t>
            </a:r>
            <a:r>
              <a:rPr lang="es-CL" sz="1050" dirty="0" smtClean="0"/>
              <a:t>, o </a:t>
            </a:r>
            <a:r>
              <a:rPr lang="es-CL" sz="1050" b="1" dirty="0" smtClean="0"/>
              <a:t>células nerviosas</a:t>
            </a:r>
            <a:r>
              <a:rPr lang="es-CL" sz="1050" dirty="0" smtClean="0"/>
              <a:t> que llevan impulsos </a:t>
            </a:r>
            <a:r>
              <a:rPr lang="es-CL" sz="1050" b="1" dirty="0" smtClean="0"/>
              <a:t>nerviosos</a:t>
            </a:r>
            <a:r>
              <a:rPr lang="es-CL" sz="1050" dirty="0" smtClean="0"/>
              <a:t>, están compuestas del cuerpo celular, el axón y varias dendritas</a:t>
            </a:r>
            <a:endParaRPr lang="es-CL" sz="1050" dirty="0"/>
          </a:p>
        </p:txBody>
      </p:sp>
      <p:cxnSp>
        <p:nvCxnSpPr>
          <p:cNvPr id="8" name="7 Conector recto de flecha"/>
          <p:cNvCxnSpPr/>
          <p:nvPr/>
        </p:nvCxnSpPr>
        <p:spPr>
          <a:xfrm>
            <a:off x="1643042" y="857232"/>
            <a:ext cx="128588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9" name="8 Conector recto de flecha"/>
          <p:cNvCxnSpPr/>
          <p:nvPr/>
        </p:nvCxnSpPr>
        <p:spPr>
          <a:xfrm flipV="1">
            <a:off x="1428728" y="1928802"/>
            <a:ext cx="1643074" cy="7143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9 Conector recto de flecha"/>
          <p:cNvCxnSpPr/>
          <p:nvPr/>
        </p:nvCxnSpPr>
        <p:spPr>
          <a:xfrm flipV="1">
            <a:off x="1571604" y="1357298"/>
            <a:ext cx="1500198" cy="2857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Aparatos que intervienen en la nutrición: digestivo, circulatorio, respiratorio y excretor"/>
          <p:cNvPicPr>
            <a:picLocks noChangeAspect="1" noChangeArrowheads="1"/>
          </p:cNvPicPr>
          <p:nvPr/>
        </p:nvPicPr>
        <p:blipFill>
          <a:blip r:embed="rId2"/>
          <a:srcRect/>
          <a:stretch>
            <a:fillRect/>
          </a:stretch>
        </p:blipFill>
        <p:spPr bwMode="auto">
          <a:xfrm>
            <a:off x="0" y="2357430"/>
            <a:ext cx="7477942" cy="45005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0" y="0"/>
            <a:ext cx="578644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CL" b="1" dirty="0" smtClean="0"/>
              <a:t>¿Cómo se integran estos sistemas para mantener el equilibrio del organismo?</a:t>
            </a:r>
            <a:endParaRPr lang="es-CL" b="1" dirty="0"/>
          </a:p>
        </p:txBody>
      </p:sp>
      <p:sp>
        <p:nvSpPr>
          <p:cNvPr id="6" name="5 Rectángulo"/>
          <p:cNvSpPr/>
          <p:nvPr/>
        </p:nvSpPr>
        <p:spPr>
          <a:xfrm>
            <a:off x="0" y="785794"/>
            <a:ext cx="4572000" cy="73866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r>
              <a:rPr lang="es-CL" sz="1400" dirty="0" smtClean="0"/>
              <a:t>A </a:t>
            </a:r>
            <a:r>
              <a:rPr lang="es-CL" sz="1400" dirty="0" smtClean="0"/>
              <a:t>través </a:t>
            </a:r>
            <a:r>
              <a:rPr lang="es-CL" sz="1400" dirty="0" smtClean="0"/>
              <a:t>del </a:t>
            </a:r>
            <a:r>
              <a:rPr lang="es-CL" sz="1400" b="1" u="sng" dirty="0" smtClean="0">
                <a:solidFill>
                  <a:srgbClr val="FF0000"/>
                </a:solidFill>
              </a:rPr>
              <a:t>sistema digestivo </a:t>
            </a:r>
            <a:r>
              <a:rPr lang="es-CL" sz="1400" dirty="0" smtClean="0"/>
              <a:t>se obtiene los nutrientes que mediante la </a:t>
            </a:r>
            <a:r>
              <a:rPr lang="es-CL" sz="1400" dirty="0" smtClean="0"/>
              <a:t>absorción, </a:t>
            </a:r>
            <a:r>
              <a:rPr lang="es-CL" sz="1400" dirty="0" smtClean="0"/>
              <a:t>llegaran a la sangre </a:t>
            </a:r>
            <a:r>
              <a:rPr lang="es-CL" sz="1400" b="1" u="sng" dirty="0" smtClean="0">
                <a:solidFill>
                  <a:srgbClr val="FF0000"/>
                </a:solidFill>
              </a:rPr>
              <a:t>(sistema circulatorio</a:t>
            </a:r>
            <a:r>
              <a:rPr lang="es-CL" sz="1400" b="1" u="sng" dirty="0" smtClean="0">
                <a:solidFill>
                  <a:srgbClr val="FF0000"/>
                </a:solidFill>
              </a:rPr>
              <a:t>).</a:t>
            </a:r>
            <a:endParaRPr lang="es-CL" sz="1400" b="1" u="sng" dirty="0">
              <a:solidFill>
                <a:srgbClr val="FF0000"/>
              </a:solidFill>
            </a:endParaRPr>
          </a:p>
        </p:txBody>
      </p:sp>
      <p:sp>
        <p:nvSpPr>
          <p:cNvPr id="7" name="6 Rectángulo"/>
          <p:cNvSpPr/>
          <p:nvPr/>
        </p:nvSpPr>
        <p:spPr>
          <a:xfrm>
            <a:off x="3071802" y="1571612"/>
            <a:ext cx="3071834" cy="5232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1400" dirty="0" smtClean="0"/>
              <a:t>Donde serán </a:t>
            </a:r>
            <a:r>
              <a:rPr lang="es-CL" sz="1400" dirty="0" smtClean="0"/>
              <a:t>distribuidos a todas las </a:t>
            </a:r>
            <a:r>
              <a:rPr lang="es-CL" sz="1400" dirty="0" smtClean="0"/>
              <a:t>células </a:t>
            </a:r>
            <a:r>
              <a:rPr lang="es-CL" sz="1400" dirty="0" smtClean="0"/>
              <a:t>del cuerpo</a:t>
            </a:r>
            <a:endParaRPr lang="es-CL" sz="1400" dirty="0"/>
          </a:p>
        </p:txBody>
      </p:sp>
      <p:sp>
        <p:nvSpPr>
          <p:cNvPr id="8" name="7 Rectángulo"/>
          <p:cNvSpPr/>
          <p:nvPr/>
        </p:nvSpPr>
        <p:spPr>
          <a:xfrm>
            <a:off x="7215206" y="3318570"/>
            <a:ext cx="1928794"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1400" dirty="0" smtClean="0"/>
              <a:t>A través </a:t>
            </a:r>
            <a:r>
              <a:rPr lang="es-CL" sz="1400" dirty="0" smtClean="0"/>
              <a:t>del </a:t>
            </a:r>
            <a:r>
              <a:rPr lang="es-CL" sz="1400" b="1" u="sng" dirty="0" smtClean="0">
                <a:solidFill>
                  <a:srgbClr val="FF0000"/>
                </a:solidFill>
              </a:rPr>
              <a:t>sistema respiratorio</a:t>
            </a:r>
            <a:r>
              <a:rPr lang="es-CL" sz="1400" dirty="0" smtClean="0"/>
              <a:t> se obtiene el oxigeno que al ingresar a </a:t>
            </a:r>
            <a:r>
              <a:rPr lang="es-CL" sz="1400" dirty="0" smtClean="0"/>
              <a:t>través </a:t>
            </a:r>
            <a:r>
              <a:rPr lang="es-CL" sz="1400" dirty="0" smtClean="0"/>
              <a:t>de los alveolos, se </a:t>
            </a:r>
            <a:r>
              <a:rPr lang="es-CL" sz="1400" dirty="0" smtClean="0"/>
              <a:t>distribuirá </a:t>
            </a:r>
            <a:r>
              <a:rPr lang="es-CL" sz="1400" dirty="0" smtClean="0"/>
              <a:t>a todas las </a:t>
            </a:r>
            <a:r>
              <a:rPr lang="es-CL" sz="1400" dirty="0" smtClean="0"/>
              <a:t>células </a:t>
            </a:r>
            <a:r>
              <a:rPr lang="es-CL" sz="1400" dirty="0" smtClean="0"/>
              <a:t>del cuerpo, nutrientes y oxigeno participara en el metabolismo de la </a:t>
            </a:r>
            <a:r>
              <a:rPr lang="es-CL" sz="1400" dirty="0" smtClean="0"/>
              <a:t>célula. </a:t>
            </a:r>
            <a:r>
              <a:rPr lang="es-CL" sz="1400" dirty="0" smtClean="0"/>
              <a:t>Producto del metabolismo se </a:t>
            </a:r>
            <a:r>
              <a:rPr lang="es-CL" sz="1400" dirty="0" smtClean="0"/>
              <a:t>producirá </a:t>
            </a:r>
            <a:r>
              <a:rPr lang="es-CL" sz="1400" dirty="0" smtClean="0"/>
              <a:t>los desechos, como el </a:t>
            </a:r>
            <a:r>
              <a:rPr lang="es-CL" sz="1400" dirty="0" smtClean="0"/>
              <a:t>dióxido </a:t>
            </a:r>
            <a:r>
              <a:rPr lang="es-CL" sz="1400" dirty="0" smtClean="0"/>
              <a:t>de carbono y la urea donde </a:t>
            </a:r>
            <a:r>
              <a:rPr lang="es-CL" sz="1400" dirty="0" smtClean="0"/>
              <a:t>será eliminado </a:t>
            </a:r>
            <a:r>
              <a:rPr lang="es-CL" sz="1400" b="1" u="sng" dirty="0" smtClean="0">
                <a:solidFill>
                  <a:srgbClr val="FF0000"/>
                </a:solidFill>
              </a:rPr>
              <a:t>(sistema excretor</a:t>
            </a:r>
            <a:r>
              <a:rPr lang="es-CL" sz="1400" dirty="0" smtClean="0"/>
              <a:t>)</a:t>
            </a:r>
            <a:endParaRPr lang="es-CL" sz="1400" dirty="0"/>
          </a:p>
        </p:txBody>
      </p:sp>
      <p:sp>
        <p:nvSpPr>
          <p:cNvPr id="9" name="8 Rectángulo"/>
          <p:cNvSpPr/>
          <p:nvPr/>
        </p:nvSpPr>
        <p:spPr>
          <a:xfrm>
            <a:off x="6500826" y="0"/>
            <a:ext cx="2643174"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sz="1600" dirty="0" smtClean="0"/>
              <a:t>Eliminación: </a:t>
            </a:r>
            <a:r>
              <a:rPr lang="es-CL" sz="1600" dirty="0" smtClean="0"/>
              <a:t>el </a:t>
            </a:r>
            <a:r>
              <a:rPr lang="es-CL" sz="1600" dirty="0" smtClean="0"/>
              <a:t>dióxido </a:t>
            </a:r>
            <a:r>
              <a:rPr lang="es-CL" sz="1600" dirty="0" smtClean="0"/>
              <a:t>de carbono viajara por la sangre hasta los alveolos y se eliminara a </a:t>
            </a:r>
            <a:r>
              <a:rPr lang="es-CL" sz="1600" dirty="0" smtClean="0"/>
              <a:t>través </a:t>
            </a:r>
            <a:r>
              <a:rPr lang="es-CL" sz="1600" dirty="0" smtClean="0"/>
              <a:t>del sistema respiratorio. </a:t>
            </a:r>
            <a:r>
              <a:rPr lang="es-CL" sz="1600" dirty="0" smtClean="0"/>
              <a:t>(exhalación) </a:t>
            </a:r>
            <a:r>
              <a:rPr lang="es-CL" sz="1600" dirty="0" smtClean="0"/>
              <a:t>la urea en cambio, viajara por la sangre hasta los riñones, los cuales la </a:t>
            </a:r>
            <a:r>
              <a:rPr lang="es-CL" sz="1600" dirty="0" smtClean="0"/>
              <a:t>eliminaran </a:t>
            </a:r>
            <a:r>
              <a:rPr lang="es-CL" sz="1600" dirty="0" smtClean="0"/>
              <a:t>a </a:t>
            </a:r>
            <a:r>
              <a:rPr lang="es-CL" sz="1600" dirty="0" smtClean="0"/>
              <a:t>través </a:t>
            </a:r>
            <a:r>
              <a:rPr lang="es-CL" sz="1600" dirty="0" smtClean="0"/>
              <a:t>de la </a:t>
            </a:r>
            <a:r>
              <a:rPr lang="es-CL" sz="1600" dirty="0" smtClean="0"/>
              <a:t>formación </a:t>
            </a:r>
            <a:r>
              <a:rPr lang="es-CL" sz="1600" dirty="0" smtClean="0"/>
              <a:t>de la orina.</a:t>
            </a:r>
            <a:endParaRPr lang="es-CL"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500043"/>
            <a:ext cx="8001056" cy="240065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sz="2400" dirty="0" smtClean="0"/>
              <a:t>Ahora que ya leíste y repasaste algunos conceptos importante, responde el siguiente formulario:</a:t>
            </a:r>
          </a:p>
          <a:p>
            <a:endParaRPr lang="es-CL" sz="2400" dirty="0" smtClean="0"/>
          </a:p>
          <a:p>
            <a:pPr algn="ctr"/>
            <a:endParaRPr lang="es-CL" sz="2400" b="1" dirty="0" smtClean="0"/>
          </a:p>
          <a:p>
            <a:endParaRPr lang="es-CL" dirty="0" smtClean="0"/>
          </a:p>
          <a:p>
            <a:endParaRPr lang="es-CL" dirty="0" smtClean="0"/>
          </a:p>
          <a:p>
            <a:r>
              <a:rPr lang="es-CL" dirty="0" smtClean="0"/>
              <a:t> </a:t>
            </a:r>
            <a:endParaRPr lang="es-CL" dirty="0"/>
          </a:p>
        </p:txBody>
      </p:sp>
      <p:pic>
        <p:nvPicPr>
          <p:cNvPr id="1026" name="Picture 2" descr="C:\Users\Paulina\Desktop\GIF\giphy (6).gif"/>
          <p:cNvPicPr>
            <a:picLocks noChangeAspect="1" noChangeArrowheads="1" noCrop="1"/>
          </p:cNvPicPr>
          <p:nvPr/>
        </p:nvPicPr>
        <p:blipFill>
          <a:blip r:embed="rId2"/>
          <a:srcRect/>
          <a:stretch>
            <a:fillRect/>
          </a:stretch>
        </p:blipFill>
        <p:spPr bwMode="auto">
          <a:xfrm>
            <a:off x="5429256" y="2500306"/>
            <a:ext cx="3867150" cy="3867150"/>
          </a:xfrm>
          <a:prstGeom prst="rect">
            <a:avLst/>
          </a:prstGeom>
          <a:noFill/>
        </p:spPr>
      </p:pic>
      <p:sp>
        <p:nvSpPr>
          <p:cNvPr id="6" name="5 CuadroTexto"/>
          <p:cNvSpPr txBox="1"/>
          <p:nvPr/>
        </p:nvSpPr>
        <p:spPr>
          <a:xfrm>
            <a:off x="500034" y="2786058"/>
            <a:ext cx="4643470" cy="34778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CL" sz="2000" b="1" dirty="0" smtClean="0"/>
              <a:t>EN EL FORMULARIO:</a:t>
            </a:r>
          </a:p>
          <a:p>
            <a:pPr algn="just">
              <a:buFont typeface="Arial" pitchFamily="34" charset="0"/>
              <a:buChar char="•"/>
            </a:pPr>
            <a:r>
              <a:rPr lang="es-CL" sz="2000" dirty="0" smtClean="0"/>
              <a:t>Recuerda colocar tú correo electrónico o el de tú apoderado, bien escrito. (para que puedas revisar tus resultados)</a:t>
            </a:r>
          </a:p>
          <a:p>
            <a:pPr algn="just">
              <a:buFont typeface="Arial" pitchFamily="34" charset="0"/>
              <a:buChar char="•"/>
            </a:pPr>
            <a:endParaRPr lang="es-CL" sz="2000" dirty="0" smtClean="0"/>
          </a:p>
          <a:p>
            <a:pPr algn="just">
              <a:buFont typeface="Arial" pitchFamily="34" charset="0"/>
              <a:buChar char="•"/>
            </a:pPr>
            <a:r>
              <a:rPr lang="es-CL" sz="2000" dirty="0" smtClean="0"/>
              <a:t>Tú primer nombre y primer apellido.</a:t>
            </a:r>
          </a:p>
          <a:p>
            <a:pPr algn="just">
              <a:buFont typeface="Arial" pitchFamily="34" charset="0"/>
              <a:buChar char="•"/>
            </a:pPr>
            <a:endParaRPr lang="es-CL" sz="2000" dirty="0" smtClean="0"/>
          </a:p>
          <a:p>
            <a:pPr algn="just">
              <a:buFont typeface="Arial" pitchFamily="34" charset="0"/>
              <a:buChar char="•"/>
            </a:pPr>
            <a:r>
              <a:rPr lang="es-CL" sz="2000" dirty="0" smtClean="0"/>
              <a:t>Algunas de tus respuestas </a:t>
            </a:r>
            <a:r>
              <a:rPr lang="es-CL" sz="2000" smtClean="0"/>
              <a:t>estarán inmediatamente </a:t>
            </a:r>
            <a:r>
              <a:rPr lang="es-CL" sz="2000" dirty="0" smtClean="0"/>
              <a:t>corregidas, pero las preguntas de desarrollo deberás esperar a que las revise. </a:t>
            </a:r>
            <a:endParaRPr lang="es-CL" dirty="0"/>
          </a:p>
        </p:txBody>
      </p:sp>
      <p:sp>
        <p:nvSpPr>
          <p:cNvPr id="7" name="6 Flecha abajo"/>
          <p:cNvSpPr/>
          <p:nvPr/>
        </p:nvSpPr>
        <p:spPr>
          <a:xfrm>
            <a:off x="4714876" y="1071546"/>
            <a:ext cx="571504" cy="500066"/>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CL"/>
          </a:p>
        </p:txBody>
      </p:sp>
      <p:sp>
        <p:nvSpPr>
          <p:cNvPr id="9" name="8 Rectángulo"/>
          <p:cNvSpPr/>
          <p:nvPr/>
        </p:nvSpPr>
        <p:spPr>
          <a:xfrm>
            <a:off x="2643174" y="1714488"/>
            <a:ext cx="5043240" cy="830997"/>
          </a:xfrm>
          <a:prstGeom prst="rect">
            <a:avLst/>
          </a:prstGeom>
        </p:spPr>
        <p:txBody>
          <a:bodyPr wrap="none">
            <a:spAutoFit/>
          </a:bodyPr>
          <a:lstStyle/>
          <a:p>
            <a:r>
              <a:rPr lang="es-CL" sz="2400" dirty="0" smtClean="0">
                <a:hlinkClick r:id="rId3"/>
              </a:rPr>
              <a:t>https://</a:t>
            </a:r>
            <a:r>
              <a:rPr lang="es-CL" sz="2400" dirty="0" smtClean="0">
                <a:hlinkClick r:id="rId3"/>
              </a:rPr>
              <a:t>forms.gle/YBgBiM3TcqyL8AKq9</a:t>
            </a:r>
            <a:endParaRPr lang="es-CL" sz="2400" dirty="0" smtClean="0"/>
          </a:p>
          <a:p>
            <a:endParaRPr lang="es-CL"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5000628" cy="1950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3"/>
          <a:srcRect/>
          <a:stretch>
            <a:fillRect/>
          </a:stretch>
        </p:blipFill>
        <p:spPr bwMode="auto">
          <a:xfrm>
            <a:off x="0" y="2143116"/>
            <a:ext cx="4000495"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3" name="Picture 5"/>
          <p:cNvPicPr>
            <a:picLocks noChangeAspect="1" noChangeArrowheads="1"/>
          </p:cNvPicPr>
          <p:nvPr/>
        </p:nvPicPr>
        <p:blipFill>
          <a:blip r:embed="rId4"/>
          <a:srcRect/>
          <a:stretch>
            <a:fillRect/>
          </a:stretch>
        </p:blipFill>
        <p:spPr bwMode="auto">
          <a:xfrm>
            <a:off x="0" y="4214818"/>
            <a:ext cx="4038600" cy="1914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8 Rectángulo"/>
          <p:cNvSpPr/>
          <p:nvPr/>
        </p:nvSpPr>
        <p:spPr>
          <a:xfrm>
            <a:off x="285720" y="214290"/>
            <a:ext cx="1500198"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p:cNvSpPr/>
          <p:nvPr/>
        </p:nvSpPr>
        <p:spPr>
          <a:xfrm>
            <a:off x="357158" y="1643050"/>
            <a:ext cx="2357454"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6" name="Picture 8" descr="SISTEMA TEGUMENTARIO"/>
          <p:cNvPicPr>
            <a:picLocks noChangeAspect="1" noChangeArrowheads="1"/>
          </p:cNvPicPr>
          <p:nvPr/>
        </p:nvPicPr>
        <p:blipFill>
          <a:blip r:embed="rId5"/>
          <a:srcRect/>
          <a:stretch>
            <a:fillRect/>
          </a:stretch>
        </p:blipFill>
        <p:spPr bwMode="auto">
          <a:xfrm>
            <a:off x="2357422" y="285728"/>
            <a:ext cx="1500198" cy="1201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12 Flecha derecha"/>
          <p:cNvSpPr/>
          <p:nvPr/>
        </p:nvSpPr>
        <p:spPr>
          <a:xfrm rot="1817249">
            <a:off x="1571131" y="650425"/>
            <a:ext cx="642942" cy="1721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Rectángulo"/>
          <p:cNvSpPr/>
          <p:nvPr/>
        </p:nvSpPr>
        <p:spPr>
          <a:xfrm>
            <a:off x="2500298" y="2214554"/>
            <a:ext cx="1500198"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14 Rectángulo"/>
          <p:cNvSpPr/>
          <p:nvPr/>
        </p:nvSpPr>
        <p:spPr>
          <a:xfrm>
            <a:off x="357158" y="3714752"/>
            <a:ext cx="3000396"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058" name="Picture 10" descr="Sistema circulatorio"/>
          <p:cNvPicPr>
            <a:picLocks noChangeAspect="1" noChangeArrowheads="1"/>
          </p:cNvPicPr>
          <p:nvPr/>
        </p:nvPicPr>
        <p:blipFill>
          <a:blip r:embed="rId6"/>
          <a:srcRect l="19898" t="4854" r="18877" b="5339"/>
          <a:stretch>
            <a:fillRect/>
          </a:stretch>
        </p:blipFill>
        <p:spPr bwMode="auto">
          <a:xfrm>
            <a:off x="6143636" y="2500306"/>
            <a:ext cx="1928826" cy="3568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1" name="20 Conector recto de flecha"/>
          <p:cNvCxnSpPr/>
          <p:nvPr/>
        </p:nvCxnSpPr>
        <p:spPr>
          <a:xfrm>
            <a:off x="2571736" y="5786454"/>
            <a:ext cx="857256"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23 CuadroTexto"/>
          <p:cNvSpPr txBox="1"/>
          <p:nvPr/>
        </p:nvSpPr>
        <p:spPr>
          <a:xfrm>
            <a:off x="2357422" y="6286520"/>
            <a:ext cx="521497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i="1" dirty="0" smtClean="0"/>
              <a:t>Vasos sanguíneos= venas, arterias y capilares</a:t>
            </a:r>
            <a:endParaRPr lang="es-CL" i="1" dirty="0"/>
          </a:p>
        </p:txBody>
      </p:sp>
      <p:cxnSp>
        <p:nvCxnSpPr>
          <p:cNvPr id="29" name="28 Conector recto de flecha"/>
          <p:cNvCxnSpPr>
            <a:stCxn id="14" idx="2"/>
          </p:cNvCxnSpPr>
          <p:nvPr/>
        </p:nvCxnSpPr>
        <p:spPr>
          <a:xfrm rot="16200000" flipH="1">
            <a:off x="3768322" y="1982380"/>
            <a:ext cx="1714512" cy="27503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5944891" cy="2062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6"/>
          <p:cNvPicPr>
            <a:picLocks noChangeAspect="1" noChangeArrowheads="1"/>
          </p:cNvPicPr>
          <p:nvPr/>
        </p:nvPicPr>
        <p:blipFill>
          <a:blip r:embed="rId3"/>
          <a:srcRect/>
          <a:stretch>
            <a:fillRect/>
          </a:stretch>
        </p:blipFill>
        <p:spPr bwMode="auto">
          <a:xfrm>
            <a:off x="0" y="2143116"/>
            <a:ext cx="5072066" cy="1928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Rectángulo"/>
          <p:cNvSpPr/>
          <p:nvPr/>
        </p:nvSpPr>
        <p:spPr>
          <a:xfrm>
            <a:off x="2357422" y="0"/>
            <a:ext cx="1214446" cy="285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Rectángulo"/>
          <p:cNvSpPr/>
          <p:nvPr/>
        </p:nvSpPr>
        <p:spPr>
          <a:xfrm>
            <a:off x="3143240" y="1142984"/>
            <a:ext cx="1857388"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362" name="Picture 2" descr="Cómo funciona el aparato digestivo? - Como Funciona Que"/>
          <p:cNvPicPr>
            <a:picLocks noChangeAspect="1" noChangeArrowheads="1"/>
          </p:cNvPicPr>
          <p:nvPr/>
        </p:nvPicPr>
        <p:blipFill>
          <a:blip r:embed="rId4" cstate="print"/>
          <a:srcRect/>
          <a:stretch>
            <a:fillRect/>
          </a:stretch>
        </p:blipFill>
        <p:spPr bwMode="auto">
          <a:xfrm>
            <a:off x="6929422" y="0"/>
            <a:ext cx="2214578" cy="28097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10 Conector recto de flecha"/>
          <p:cNvCxnSpPr/>
          <p:nvPr/>
        </p:nvCxnSpPr>
        <p:spPr>
          <a:xfrm>
            <a:off x="3786182" y="285728"/>
            <a:ext cx="2786082"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5366" name="Picture 6" descr="WEBQUEST - APARATO RESPIRATORIO"/>
          <p:cNvPicPr>
            <a:picLocks noChangeAspect="1" noChangeArrowheads="1"/>
          </p:cNvPicPr>
          <p:nvPr/>
        </p:nvPicPr>
        <p:blipFill>
          <a:blip r:embed="rId5"/>
          <a:srcRect/>
          <a:stretch>
            <a:fillRect/>
          </a:stretch>
        </p:blipFill>
        <p:spPr bwMode="auto">
          <a:xfrm>
            <a:off x="4214810" y="2786058"/>
            <a:ext cx="4929190" cy="407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18 Rectángulo"/>
          <p:cNvSpPr/>
          <p:nvPr/>
        </p:nvSpPr>
        <p:spPr>
          <a:xfrm>
            <a:off x="4357686" y="3143248"/>
            <a:ext cx="1214446" cy="2857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2" name="21 Rectángulo"/>
          <p:cNvSpPr/>
          <p:nvPr/>
        </p:nvSpPr>
        <p:spPr>
          <a:xfrm>
            <a:off x="4286248" y="4214818"/>
            <a:ext cx="857256"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3" name="22 Rectángulo"/>
          <p:cNvSpPr/>
          <p:nvPr/>
        </p:nvSpPr>
        <p:spPr>
          <a:xfrm>
            <a:off x="8001024" y="3500438"/>
            <a:ext cx="857256"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4" name="23 Rectángulo"/>
          <p:cNvSpPr/>
          <p:nvPr/>
        </p:nvSpPr>
        <p:spPr>
          <a:xfrm>
            <a:off x="8001024" y="3857628"/>
            <a:ext cx="857256"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24 Rectángulo"/>
          <p:cNvSpPr/>
          <p:nvPr/>
        </p:nvSpPr>
        <p:spPr>
          <a:xfrm>
            <a:off x="8072462" y="4214818"/>
            <a:ext cx="1071538"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cxnSp>
        <p:nvCxnSpPr>
          <p:cNvPr id="26" name="25 Conector recto de flecha"/>
          <p:cNvCxnSpPr/>
          <p:nvPr/>
        </p:nvCxnSpPr>
        <p:spPr>
          <a:xfrm>
            <a:off x="571472" y="3357562"/>
            <a:ext cx="3429024" cy="135732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0" y="0"/>
            <a:ext cx="5905500" cy="2419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88" name="Picture 4"/>
          <p:cNvPicPr>
            <a:picLocks noChangeAspect="1" noChangeArrowheads="1"/>
          </p:cNvPicPr>
          <p:nvPr/>
        </p:nvPicPr>
        <p:blipFill>
          <a:blip r:embed="rId3"/>
          <a:srcRect/>
          <a:stretch>
            <a:fillRect/>
          </a:stretch>
        </p:blipFill>
        <p:spPr bwMode="auto">
          <a:xfrm>
            <a:off x="0" y="4724400"/>
            <a:ext cx="601027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390" name="Picture 6" descr="EL APARATO EXCRETOR | El aparato excretor, Fisiología, Anatomia y ..."/>
          <p:cNvPicPr>
            <a:picLocks noChangeAspect="1" noChangeArrowheads="1"/>
          </p:cNvPicPr>
          <p:nvPr/>
        </p:nvPicPr>
        <p:blipFill>
          <a:blip r:embed="rId4"/>
          <a:srcRect/>
          <a:stretch>
            <a:fillRect/>
          </a:stretch>
        </p:blipFill>
        <p:spPr bwMode="auto">
          <a:xfrm>
            <a:off x="3571836" y="714356"/>
            <a:ext cx="5572164" cy="3697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8 Conector recto de flecha"/>
          <p:cNvCxnSpPr/>
          <p:nvPr/>
        </p:nvCxnSpPr>
        <p:spPr>
          <a:xfrm>
            <a:off x="2428860" y="1428736"/>
            <a:ext cx="785818" cy="2143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9 Rectángulo"/>
          <p:cNvSpPr/>
          <p:nvPr/>
        </p:nvSpPr>
        <p:spPr>
          <a:xfrm>
            <a:off x="5786446" y="928670"/>
            <a:ext cx="928694" cy="2857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10 Rectángulo"/>
          <p:cNvSpPr/>
          <p:nvPr/>
        </p:nvSpPr>
        <p:spPr>
          <a:xfrm>
            <a:off x="5000628" y="2857496"/>
            <a:ext cx="714380" cy="214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11 Rectángulo"/>
          <p:cNvSpPr/>
          <p:nvPr/>
        </p:nvSpPr>
        <p:spPr>
          <a:xfrm>
            <a:off x="6715140" y="2857496"/>
            <a:ext cx="714380" cy="214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Rectángulo"/>
          <p:cNvSpPr/>
          <p:nvPr/>
        </p:nvSpPr>
        <p:spPr>
          <a:xfrm>
            <a:off x="4500562" y="3571876"/>
            <a:ext cx="1143008" cy="2143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Rectángulo"/>
          <p:cNvSpPr/>
          <p:nvPr/>
        </p:nvSpPr>
        <p:spPr>
          <a:xfrm>
            <a:off x="5143504" y="4071942"/>
            <a:ext cx="847732" cy="276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6392" name="Picture 8" descr="Un vistazo a cómo se prepara el sistema inmunológico para combatir ..."/>
          <p:cNvPicPr>
            <a:picLocks noChangeAspect="1" noChangeArrowheads="1"/>
          </p:cNvPicPr>
          <p:nvPr/>
        </p:nvPicPr>
        <p:blipFill>
          <a:blip r:embed="rId5" cstate="print"/>
          <a:srcRect l="6340" t="10146" r="6804" b="18828"/>
          <a:stretch>
            <a:fillRect/>
          </a:stretch>
        </p:blipFill>
        <p:spPr bwMode="auto">
          <a:xfrm>
            <a:off x="2643174" y="5429264"/>
            <a:ext cx="2382192"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15 Flecha abajo"/>
          <p:cNvSpPr/>
          <p:nvPr/>
        </p:nvSpPr>
        <p:spPr>
          <a:xfrm>
            <a:off x="5143504" y="5143512"/>
            <a:ext cx="500066" cy="150019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16 Rectángulo"/>
          <p:cNvSpPr/>
          <p:nvPr/>
        </p:nvSpPr>
        <p:spPr>
          <a:xfrm>
            <a:off x="4000496" y="4714884"/>
            <a:ext cx="2000264"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Un vistazo a cómo se prepara el sistema inmunológico para combatir ..."/>
          <p:cNvPicPr>
            <a:picLocks noChangeAspect="1" noChangeArrowheads="1"/>
          </p:cNvPicPr>
          <p:nvPr/>
        </p:nvPicPr>
        <p:blipFill>
          <a:blip r:embed="rId2"/>
          <a:srcRect/>
          <a:stretch>
            <a:fillRect/>
          </a:stretch>
        </p:blipFill>
        <p:spPr bwMode="auto">
          <a:xfrm>
            <a:off x="214282" y="428604"/>
            <a:ext cx="8643998" cy="6215106"/>
          </a:xfrm>
          <a:prstGeom prst="rect">
            <a:avLst/>
          </a:prstGeom>
          <a:noFill/>
        </p:spPr>
      </p:pic>
      <p:sp>
        <p:nvSpPr>
          <p:cNvPr id="5" name="4 Rectángulo"/>
          <p:cNvSpPr/>
          <p:nvPr/>
        </p:nvSpPr>
        <p:spPr>
          <a:xfrm>
            <a:off x="4143372" y="4572008"/>
            <a:ext cx="4572000" cy="92333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r>
              <a:rPr lang="es-CL" dirty="0" smtClean="0">
                <a:hlinkClick r:id="rId3"/>
              </a:rPr>
              <a:t>https://www.clinicauandes.cl/noticia/2020/06/01/que-es-el-sistema-inmunologico-y-como-nos-protege-del-covid-19</a:t>
            </a:r>
            <a:endParaRPr lang="es-CL" dirty="0"/>
          </a:p>
        </p:txBody>
      </p:sp>
      <p:sp>
        <p:nvSpPr>
          <p:cNvPr id="7" name="6 Rectángulo"/>
          <p:cNvSpPr/>
          <p:nvPr/>
        </p:nvSpPr>
        <p:spPr>
          <a:xfrm>
            <a:off x="0" y="0"/>
            <a:ext cx="91440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CL" b="1" dirty="0" smtClean="0"/>
              <a:t>Para saber más: </a:t>
            </a:r>
          </a:p>
          <a:p>
            <a:r>
              <a:rPr lang="es-CL" b="1" dirty="0" smtClean="0"/>
              <a:t>“Qué </a:t>
            </a:r>
            <a:r>
              <a:rPr lang="es-CL" b="1" dirty="0"/>
              <a:t>es el sistema inmunológico y cómo nos protege del </a:t>
            </a:r>
            <a:r>
              <a:rPr lang="es-CL" b="1" dirty="0" smtClean="0"/>
              <a:t>Covid-19”</a:t>
            </a:r>
            <a:endParaRPr lang="es-CL" b="1" dirty="0"/>
          </a:p>
          <a:p>
            <a:r>
              <a:rPr lang="es-CL" dirty="0"/>
              <a:t>Tener una alimentación balanceada, buena salud mental y dormir lo adecuado puede fortalecer las defensas</a:t>
            </a:r>
            <a:r>
              <a:rPr lang="es-CL" dirty="0" smtClean="0"/>
              <a:t>. (Lee la siguiente noticia)</a:t>
            </a:r>
            <a:endParaRPr lang="es-CL" dirty="0"/>
          </a:p>
        </p:txBody>
      </p:sp>
      <p:cxnSp>
        <p:nvCxnSpPr>
          <p:cNvPr id="9" name="8 Conector recto de flecha"/>
          <p:cNvCxnSpPr/>
          <p:nvPr/>
        </p:nvCxnSpPr>
        <p:spPr>
          <a:xfrm rot="16200000" flipH="1">
            <a:off x="1893075" y="1893083"/>
            <a:ext cx="3071834" cy="18573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0" y="0"/>
            <a:ext cx="8215338" cy="29861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436" name="Picture 4" descr="La célula y las estructuras celulares: Eucariotas y Procariotas"/>
          <p:cNvPicPr>
            <a:picLocks noChangeAspect="1" noChangeArrowheads="1"/>
          </p:cNvPicPr>
          <p:nvPr/>
        </p:nvPicPr>
        <p:blipFill>
          <a:blip r:embed="rId3"/>
          <a:srcRect/>
          <a:stretch>
            <a:fillRect/>
          </a:stretch>
        </p:blipFill>
        <p:spPr bwMode="auto">
          <a:xfrm>
            <a:off x="1610211" y="2571744"/>
            <a:ext cx="7533789" cy="4286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Rectángulo"/>
          <p:cNvSpPr/>
          <p:nvPr/>
        </p:nvSpPr>
        <p:spPr>
          <a:xfrm>
            <a:off x="3214678" y="642918"/>
            <a:ext cx="4572000" cy="132343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CL" sz="1600" i="1" dirty="0" smtClean="0"/>
              <a:t>NO CONFUNDIRSE: El </a:t>
            </a:r>
            <a:r>
              <a:rPr lang="es-CL" sz="1600" i="1" dirty="0"/>
              <a:t>átomo es la unidad constituyente </a:t>
            </a:r>
            <a:r>
              <a:rPr lang="es-CL" sz="1600" b="1" i="1" dirty="0"/>
              <a:t>más pequeña de la materia </a:t>
            </a:r>
            <a:r>
              <a:rPr lang="es-CL" sz="1600" i="1" dirty="0"/>
              <a:t>que tiene las propiedades de un elemento químico.​ Cada sólido, líquido, gas y plasma se compone de átomos neutros o ionizados. Los átomos son microscópicos</a:t>
            </a:r>
          </a:p>
        </p:txBody>
      </p:sp>
      <p:sp>
        <p:nvSpPr>
          <p:cNvPr id="7" name="6 Flecha derecha"/>
          <p:cNvSpPr/>
          <p:nvPr/>
        </p:nvSpPr>
        <p:spPr>
          <a:xfrm>
            <a:off x="1643042" y="857232"/>
            <a:ext cx="142876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2887682"/>
            <a:ext cx="9144000"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dirty="0" smtClean="0"/>
              <a:t>Algunas diferencias: </a:t>
            </a:r>
          </a:p>
          <a:p>
            <a:pPr algn="just"/>
            <a:r>
              <a:rPr lang="es-CL" dirty="0" smtClean="0"/>
              <a:t>Una </a:t>
            </a:r>
            <a:r>
              <a:rPr lang="es-CL" dirty="0"/>
              <a:t>célula se puede decir que </a:t>
            </a:r>
            <a:r>
              <a:rPr lang="es-CL" b="1" dirty="0"/>
              <a:t>posee vida propia </a:t>
            </a:r>
            <a:r>
              <a:rPr lang="es-CL" dirty="0"/>
              <a:t>y son las encargada de realizar </a:t>
            </a:r>
            <a:r>
              <a:rPr lang="es-CL" b="1" dirty="0"/>
              <a:t>todas las funciones básicas de los organismos vivientes</a:t>
            </a:r>
            <a:r>
              <a:rPr lang="es-CL" dirty="0" smtClean="0"/>
              <a:t>.</a:t>
            </a:r>
          </a:p>
          <a:p>
            <a:pPr algn="just"/>
            <a:endParaRPr lang="es-CL" dirty="0" smtClean="0"/>
          </a:p>
          <a:p>
            <a:pPr algn="just"/>
            <a:r>
              <a:rPr lang="es-CL" b="1" dirty="0" smtClean="0"/>
              <a:t>Las</a:t>
            </a:r>
            <a:r>
              <a:rPr lang="es-CL" b="1" dirty="0"/>
              <a:t> células son de tamaño mas grande que los átom</a:t>
            </a:r>
            <a:r>
              <a:rPr lang="es-CL" dirty="0"/>
              <a:t>os</a:t>
            </a:r>
            <a:r>
              <a:rPr lang="es-CL" dirty="0" smtClean="0"/>
              <a:t>.</a:t>
            </a:r>
          </a:p>
          <a:p>
            <a:pPr algn="just"/>
            <a:endParaRPr lang="es-CL" dirty="0"/>
          </a:p>
          <a:p>
            <a:pPr algn="just"/>
            <a:r>
              <a:rPr lang="es-CL" dirty="0" smtClean="0"/>
              <a:t>Los </a:t>
            </a:r>
            <a:r>
              <a:rPr lang="es-CL" dirty="0"/>
              <a:t>átomos en conjunto forman a las moléculas ya que estos son las </a:t>
            </a:r>
            <a:r>
              <a:rPr lang="es-CL" dirty="0" smtClean="0"/>
              <a:t>partículas </a:t>
            </a:r>
            <a:r>
              <a:rPr lang="es-CL" b="1" dirty="0"/>
              <a:t>mas pequeña que posee cualquier elemento</a:t>
            </a:r>
            <a:r>
              <a:rPr lang="es-CL" b="1" dirty="0" smtClean="0"/>
              <a:t>.</a:t>
            </a:r>
          </a:p>
          <a:p>
            <a:pPr algn="just"/>
            <a:endParaRPr lang="es-CL" dirty="0"/>
          </a:p>
          <a:p>
            <a:pPr algn="just"/>
            <a:r>
              <a:rPr lang="es-CL" dirty="0" smtClean="0"/>
              <a:t>Los </a:t>
            </a:r>
            <a:r>
              <a:rPr lang="es-CL" dirty="0"/>
              <a:t>átomos pueden estar presentes tanto en </a:t>
            </a:r>
            <a:r>
              <a:rPr lang="es-CL" b="1" dirty="0"/>
              <a:t>materia viva </a:t>
            </a:r>
            <a:r>
              <a:rPr lang="es-CL" dirty="0"/>
              <a:t>como las </a:t>
            </a:r>
            <a:r>
              <a:rPr lang="es-CL" dirty="0" smtClean="0"/>
              <a:t>células </a:t>
            </a:r>
            <a:r>
              <a:rPr lang="es-CL" dirty="0"/>
              <a:t>bacterias, plantas, animales, entre </a:t>
            </a:r>
            <a:r>
              <a:rPr lang="es-CL" dirty="0" err="1"/>
              <a:t>otos</a:t>
            </a:r>
            <a:r>
              <a:rPr lang="es-CL" dirty="0"/>
              <a:t>, como en </a:t>
            </a:r>
            <a:r>
              <a:rPr lang="es-CL" b="1" dirty="0"/>
              <a:t>materia inerte </a:t>
            </a:r>
            <a:r>
              <a:rPr lang="es-CL" dirty="0"/>
              <a:t>como los metales, plásticos , entre otros</a:t>
            </a:r>
            <a:r>
              <a:rPr lang="es-CL" dirty="0" smtClean="0"/>
              <a:t>.</a:t>
            </a:r>
          </a:p>
          <a:p>
            <a:pPr algn="just"/>
            <a:endParaRPr lang="es-CL" dirty="0"/>
          </a:p>
          <a:p>
            <a:pPr algn="just"/>
            <a:r>
              <a:rPr lang="es-CL" dirty="0" smtClean="0"/>
              <a:t>El </a:t>
            </a:r>
            <a:r>
              <a:rPr lang="es-CL" dirty="0"/>
              <a:t>átomo mantiene su composición y propiedades, este </a:t>
            </a:r>
            <a:r>
              <a:rPr lang="es-CL" b="1" dirty="0"/>
              <a:t>no tiene un desarrollo evolutivo</a:t>
            </a:r>
            <a:r>
              <a:rPr lang="es-CL" dirty="0"/>
              <a:t> y no es posible modificar sus características básicas mediante procesos químicos naturales.</a:t>
            </a:r>
          </a:p>
        </p:txBody>
      </p:sp>
      <p:pic>
        <p:nvPicPr>
          <p:cNvPr id="5" name="Picture 2" descr="C:\Users\Paulina\Desktop\GIF\giphy (16).gif"/>
          <p:cNvPicPr>
            <a:picLocks noChangeAspect="1" noChangeArrowheads="1" noCrop="1"/>
          </p:cNvPicPr>
          <p:nvPr/>
        </p:nvPicPr>
        <p:blipFill>
          <a:blip r:embed="rId2" cstate="print"/>
          <a:srcRect/>
          <a:stretch>
            <a:fillRect/>
          </a:stretch>
        </p:blipFill>
        <p:spPr bwMode="auto">
          <a:xfrm>
            <a:off x="6072198" y="357165"/>
            <a:ext cx="3071802" cy="2303851"/>
          </a:xfrm>
          <a:prstGeom prst="rect">
            <a:avLst/>
          </a:prstGeom>
          <a:noFill/>
        </p:spPr>
      </p:pic>
      <p:pic>
        <p:nvPicPr>
          <p:cNvPr id="19458" name="Picture 2" descr="Diferencia entre Átomo Y Célula"/>
          <p:cNvPicPr>
            <a:picLocks noChangeAspect="1" noChangeArrowheads="1"/>
          </p:cNvPicPr>
          <p:nvPr/>
        </p:nvPicPr>
        <p:blipFill>
          <a:blip r:embed="rId3"/>
          <a:srcRect/>
          <a:stretch>
            <a:fillRect/>
          </a:stretch>
        </p:blipFill>
        <p:spPr bwMode="auto">
          <a:xfrm>
            <a:off x="1214414" y="0"/>
            <a:ext cx="4929190" cy="285749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1" y="0"/>
            <a:ext cx="6716491" cy="2643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Rectángulo"/>
          <p:cNvSpPr/>
          <p:nvPr/>
        </p:nvSpPr>
        <p:spPr>
          <a:xfrm>
            <a:off x="285720" y="3143248"/>
            <a:ext cx="4572000" cy="2862322"/>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s-CL" dirty="0"/>
              <a:t>Una célula explicado en términos simples es un saco lleno de un líquido espeso. Tienen formas y tamaños diferentes, la mayoría son tan pequeñas que no se pueden observar a simple vista. Para poder observarlos necesitamos la ayuda de un microscopio. </a:t>
            </a:r>
            <a:r>
              <a:rPr lang="es-CL" b="1" dirty="0"/>
              <a:t>En su interior se pueden distinguir partes más pequeñas. Su característica principal es que están vivas. Es decir, realizan las funciones de </a:t>
            </a:r>
            <a:r>
              <a:rPr lang="es-CL" b="1" u="sng" dirty="0"/>
              <a:t>nutrición, relación y reproducción</a:t>
            </a:r>
          </a:p>
        </p:txBody>
      </p:sp>
      <p:pic>
        <p:nvPicPr>
          <p:cNvPr id="20484" name="Picture 4" descr="http://3.bp.blogspot.com/-y0fm6oXs-xw/Vk9sJrUi4lI/AAAAAAAAAKs/xik61wOmDkI/s320/NUCLEO%2BC%2BANIMAL%2BM%2BELECTRONICO.jpg"/>
          <p:cNvPicPr>
            <a:picLocks noChangeAspect="1" noChangeArrowheads="1"/>
          </p:cNvPicPr>
          <p:nvPr/>
        </p:nvPicPr>
        <p:blipFill>
          <a:blip r:embed="rId3"/>
          <a:srcRect/>
          <a:stretch>
            <a:fillRect/>
          </a:stretch>
        </p:blipFill>
        <p:spPr bwMode="auto">
          <a:xfrm>
            <a:off x="5429256" y="3000372"/>
            <a:ext cx="2867025" cy="3048001"/>
          </a:xfrm>
          <a:prstGeom prst="rect">
            <a:avLst/>
          </a:prstGeom>
          <a:noFill/>
        </p:spPr>
      </p:pic>
      <p:sp>
        <p:nvSpPr>
          <p:cNvPr id="7" name="6 Rectángulo"/>
          <p:cNvSpPr/>
          <p:nvPr/>
        </p:nvSpPr>
        <p:spPr>
          <a:xfrm>
            <a:off x="4572000" y="6211669"/>
            <a:ext cx="4572000" cy="523220"/>
          </a:xfrm>
          <a:prstGeom prst="rect">
            <a:avLst/>
          </a:prstGeom>
        </p:spPr>
        <p:txBody>
          <a:bodyPr>
            <a:spAutoFit/>
          </a:bodyPr>
          <a:lstStyle/>
          <a:p>
            <a:pPr algn="ctr"/>
            <a:r>
              <a:rPr lang="es-CL" sz="1400" b="1" dirty="0"/>
              <a:t>Núcleo de una célula animal visto al microscopio electrónico</a:t>
            </a:r>
            <a:endParaRPr lang="es-CL"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285720" y="500042"/>
            <a:ext cx="8452136" cy="2928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Flecha derecha"/>
          <p:cNvSpPr/>
          <p:nvPr/>
        </p:nvSpPr>
        <p:spPr>
          <a:xfrm>
            <a:off x="4786314" y="1357298"/>
            <a:ext cx="71438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Flecha derecha"/>
          <p:cNvSpPr/>
          <p:nvPr/>
        </p:nvSpPr>
        <p:spPr>
          <a:xfrm>
            <a:off x="3929058" y="2571744"/>
            <a:ext cx="71438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7 Flecha derecha"/>
          <p:cNvSpPr/>
          <p:nvPr/>
        </p:nvSpPr>
        <p:spPr>
          <a:xfrm>
            <a:off x="5143504" y="3143248"/>
            <a:ext cx="714380" cy="214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CuadroTexto"/>
          <p:cNvSpPr txBox="1"/>
          <p:nvPr/>
        </p:nvSpPr>
        <p:spPr>
          <a:xfrm>
            <a:off x="5572132" y="1071546"/>
            <a:ext cx="357186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i="1" dirty="0" smtClean="0"/>
              <a:t>No todas las cosas se componen de células, solo los organismos vivos.</a:t>
            </a:r>
            <a:endParaRPr lang="es-CL" i="1" dirty="0"/>
          </a:p>
        </p:txBody>
      </p:sp>
      <p:sp>
        <p:nvSpPr>
          <p:cNvPr id="10" name="9 CuadroTexto"/>
          <p:cNvSpPr txBox="1"/>
          <p:nvPr/>
        </p:nvSpPr>
        <p:spPr>
          <a:xfrm>
            <a:off x="5929322" y="3071810"/>
            <a:ext cx="2928958"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CL" i="1" dirty="0" smtClean="0"/>
              <a:t>No , las células poseen orgánulos.</a:t>
            </a:r>
          </a:p>
          <a:p>
            <a:pPr algn="just"/>
            <a:r>
              <a:rPr lang="es-CL" i="1" dirty="0" smtClean="0"/>
              <a:t>Los tejidos son con un conjunto de células.</a:t>
            </a:r>
          </a:p>
          <a:p>
            <a:pPr algn="just"/>
            <a:r>
              <a:rPr lang="es-CL" i="1" dirty="0" smtClean="0"/>
              <a:t>Los órganos con un conjunto de tejidos.</a:t>
            </a:r>
            <a:endParaRPr lang="es-CL" i="1" dirty="0"/>
          </a:p>
        </p:txBody>
      </p:sp>
      <p:sp>
        <p:nvSpPr>
          <p:cNvPr id="11" name="10 CuadroTexto"/>
          <p:cNvSpPr txBox="1"/>
          <p:nvPr/>
        </p:nvSpPr>
        <p:spPr>
          <a:xfrm>
            <a:off x="4786314" y="2357430"/>
            <a:ext cx="435768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i="1" dirty="0" smtClean="0"/>
              <a:t>No , las procariotas no poseen núcleo.</a:t>
            </a:r>
            <a:endParaRPr lang="es-CL" i="1" dirty="0"/>
          </a:p>
        </p:txBody>
      </p:sp>
      <p:pic>
        <p:nvPicPr>
          <p:cNvPr id="21508" name="Picture 4" descr="La célula clase 1"/>
          <p:cNvPicPr>
            <a:picLocks noChangeAspect="1" noChangeArrowheads="1"/>
          </p:cNvPicPr>
          <p:nvPr/>
        </p:nvPicPr>
        <p:blipFill>
          <a:blip r:embed="rId3"/>
          <a:srcRect l="4395" t="6250" r="15038" b="6836"/>
          <a:stretch>
            <a:fillRect/>
          </a:stretch>
        </p:blipFill>
        <p:spPr bwMode="auto">
          <a:xfrm>
            <a:off x="0" y="3571876"/>
            <a:ext cx="5143504" cy="3286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13 Conector recto de flecha"/>
          <p:cNvCxnSpPr/>
          <p:nvPr/>
        </p:nvCxnSpPr>
        <p:spPr>
          <a:xfrm rot="5400000">
            <a:off x="-107189" y="2750339"/>
            <a:ext cx="1071570" cy="14287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theme/theme1.xml><?xml version="1.0" encoding="utf-8"?>
<a:theme xmlns:a="http://schemas.openxmlformats.org/drawingml/2006/main" name="Tema de Office">
  <a:themeElements>
    <a:clrScheme name="Personalizado 21">
      <a:dk1>
        <a:sysClr val="windowText" lastClr="000000"/>
      </a:dk1>
      <a:lt1>
        <a:srgbClr val="DBEEF3"/>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TotalTime>
  <Words>1035</Words>
  <Application>Microsoft Office PowerPoint</Application>
  <PresentationFormat>Presentación en pantalla (4:3)</PresentationFormat>
  <Paragraphs>75</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Paulina</dc:creator>
  <cp:lastModifiedBy>Paulina</cp:lastModifiedBy>
  <cp:revision>2</cp:revision>
  <dcterms:created xsi:type="dcterms:W3CDTF">2020-08-23T05:11:46Z</dcterms:created>
  <dcterms:modified xsi:type="dcterms:W3CDTF">2020-08-23T22:51:26Z</dcterms:modified>
</cp:coreProperties>
</file>