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7" r:id="rId7"/>
    <p:sldId id="262" r:id="rId8"/>
    <p:sldId id="263" r:id="rId9"/>
    <p:sldId id="264" r:id="rId10"/>
    <p:sldId id="265" r:id="rId11"/>
    <p:sldId id="266" r:id="rId1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15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719F3A-9CE3-47CE-B4ED-3E88C4EA2861}" type="datetimeFigureOut">
              <a:rPr lang="es-CL" smtClean="0"/>
              <a:pPr/>
              <a:t>30-08-2020</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35B39C08-034A-47C6-9896-A422190CF142}" type="slidenum">
              <a:rPr lang="es-CL" smtClean="0"/>
              <a:pPr/>
              <a:t>‹Nº›</a:t>
            </a:fld>
            <a:endParaRPr lang="es-C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19F3A-9CE3-47CE-B4ED-3E88C4EA2861}" type="datetimeFigureOut">
              <a:rPr lang="es-CL" smtClean="0"/>
              <a:pPr/>
              <a:t>30-08-2020</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B39C08-034A-47C6-9896-A422190CF142}" type="slidenum">
              <a:rPr lang="es-CL" smtClean="0"/>
              <a:pPr/>
              <a:t>‹Nº›</a:t>
            </a:fld>
            <a:endParaRPr lang="es-C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71480"/>
            <a:ext cx="657229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s-CL" sz="3600" b="1" dirty="0"/>
              <a:t>¿De qué se compone la materia?</a:t>
            </a:r>
            <a:endParaRPr lang="es-CL" sz="3600" dirty="0"/>
          </a:p>
        </p:txBody>
      </p:sp>
      <p:pic>
        <p:nvPicPr>
          <p:cNvPr id="29698" name="Picture 2"/>
          <p:cNvPicPr>
            <a:picLocks noChangeAspect="1" noChangeArrowheads="1"/>
          </p:cNvPicPr>
          <p:nvPr/>
        </p:nvPicPr>
        <p:blipFill>
          <a:blip r:embed="rId2"/>
          <a:srcRect/>
          <a:stretch>
            <a:fillRect/>
          </a:stretch>
        </p:blipFill>
        <p:spPr bwMode="auto">
          <a:xfrm>
            <a:off x="214282" y="1390765"/>
            <a:ext cx="8643998" cy="51815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4 CuadroTexto"/>
          <p:cNvSpPr txBox="1"/>
          <p:nvPr/>
        </p:nvSpPr>
        <p:spPr>
          <a:xfrm>
            <a:off x="7143768" y="0"/>
            <a:ext cx="2000232" cy="147732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s-CL" dirty="0" smtClean="0"/>
              <a:t>Copia el objetivo y título en tu cuaderno de ciencias, observa la imagen y piensa.</a:t>
            </a:r>
            <a:endParaRPr lang="es-CL" dirty="0"/>
          </a:p>
        </p:txBody>
      </p:sp>
      <p:pic>
        <p:nvPicPr>
          <p:cNvPr id="1026" name="Picture 2" descr="C:\Users\Paulina\Desktop\GIF\giphy (33).gif"/>
          <p:cNvPicPr>
            <a:picLocks noChangeAspect="1" noChangeArrowheads="1" noCrop="1"/>
          </p:cNvPicPr>
          <p:nvPr/>
        </p:nvPicPr>
        <p:blipFill>
          <a:blip r:embed="rId3"/>
          <a:srcRect/>
          <a:stretch>
            <a:fillRect/>
          </a:stretch>
        </p:blipFill>
        <p:spPr bwMode="auto">
          <a:xfrm rot="208500">
            <a:off x="5000628" y="1285860"/>
            <a:ext cx="2119306" cy="2119306"/>
          </a:xfrm>
          <a:prstGeom prst="rect">
            <a:avLst/>
          </a:prstGeom>
          <a:noFill/>
        </p:spPr>
      </p:pic>
      <p:sp>
        <p:nvSpPr>
          <p:cNvPr id="6" name="5 CuadroTexto"/>
          <p:cNvSpPr txBox="1"/>
          <p:nvPr/>
        </p:nvSpPr>
        <p:spPr>
          <a:xfrm>
            <a:off x="0" y="0"/>
            <a:ext cx="507206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CL" b="1" dirty="0" smtClean="0"/>
              <a:t>Objetivo: Reconocer de que se compone la materia.</a:t>
            </a:r>
            <a:endParaRPr lang="es-CL"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Rectángulo"/>
          <p:cNvSpPr>
            <a:spLocks noChangeArrowheads="1"/>
          </p:cNvSpPr>
          <p:nvPr/>
        </p:nvSpPr>
        <p:spPr bwMode="auto">
          <a:xfrm>
            <a:off x="0" y="0"/>
            <a:ext cx="6929454" cy="452431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sz="3200" b="1" dirty="0">
                <a:latin typeface="Calibri" pitchFamily="34" charset="0"/>
              </a:rPr>
              <a:t>Según la historia, la teoría atómica de Demócrito fue ignorada hasta que en 1589 </a:t>
            </a:r>
            <a:r>
              <a:rPr lang="es-CL" sz="3200" b="1" dirty="0">
                <a:solidFill>
                  <a:srgbClr val="FF0000"/>
                </a:solidFill>
                <a:latin typeface="Calibri" pitchFamily="34" charset="0"/>
              </a:rPr>
              <a:t>Galileo Galilei </a:t>
            </a:r>
            <a:r>
              <a:rPr lang="es-CL" sz="3200" b="1" dirty="0">
                <a:latin typeface="Calibri" pitchFamily="34" charset="0"/>
              </a:rPr>
              <a:t>la apoyó públicamente, rechazando la teoría de los cuatro elementos. Sin embargo, sus evidencias no fueron suficientes para recibir apoyo de sus pares y </a:t>
            </a:r>
            <a:r>
              <a:rPr lang="es-CL" sz="3200" b="1" dirty="0">
                <a:solidFill>
                  <a:srgbClr val="FF0000"/>
                </a:solidFill>
                <a:latin typeface="Calibri" pitchFamily="34" charset="0"/>
              </a:rPr>
              <a:t>solo se aceptó como válida en el siglo </a:t>
            </a:r>
            <a:r>
              <a:rPr lang="es-CL" sz="3200" b="1" dirty="0" smtClean="0">
                <a:solidFill>
                  <a:srgbClr val="FF0000"/>
                </a:solidFill>
                <a:latin typeface="Calibri" pitchFamily="34" charset="0"/>
              </a:rPr>
              <a:t>XVII  (EDAD MODERNA)</a:t>
            </a:r>
            <a:endParaRPr lang="es-CL" sz="3200" b="1" dirty="0">
              <a:solidFill>
                <a:srgbClr val="FF0000"/>
              </a:solidFill>
              <a:latin typeface="Calibri" pitchFamily="34" charset="0"/>
            </a:endParaRPr>
          </a:p>
        </p:txBody>
      </p:sp>
      <p:pic>
        <p:nvPicPr>
          <p:cNvPr id="5123" name="Picture 2" descr="Resultado de imagen para galileo galilei"/>
          <p:cNvPicPr>
            <a:picLocks noChangeAspect="1" noChangeArrowheads="1"/>
          </p:cNvPicPr>
          <p:nvPr/>
        </p:nvPicPr>
        <p:blipFill>
          <a:blip r:embed="rId2"/>
          <a:srcRect l="19672" r="22540"/>
          <a:stretch>
            <a:fillRect/>
          </a:stretch>
        </p:blipFill>
        <p:spPr bwMode="auto">
          <a:xfrm>
            <a:off x="7089386" y="500042"/>
            <a:ext cx="2054614" cy="22145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4 Rectángulo"/>
          <p:cNvSpPr/>
          <p:nvPr/>
        </p:nvSpPr>
        <p:spPr>
          <a:xfrm>
            <a:off x="7286644" y="2643182"/>
            <a:ext cx="1560042"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es-CL" b="1" dirty="0" smtClean="0">
                <a:latin typeface="Calibri" pitchFamily="34" charset="0"/>
              </a:rPr>
              <a:t>Galileo Galilei </a:t>
            </a:r>
            <a:endParaRPr lang="es-CL" dirty="0"/>
          </a:p>
        </p:txBody>
      </p:sp>
      <p:sp>
        <p:nvSpPr>
          <p:cNvPr id="6" name="5 CuadroTexto"/>
          <p:cNvSpPr txBox="1"/>
          <p:nvPr/>
        </p:nvSpPr>
        <p:spPr>
          <a:xfrm>
            <a:off x="0" y="6488668"/>
            <a:ext cx="3214678"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CL" dirty="0" smtClean="0"/>
              <a:t>Copia todo en tú cuaderno</a:t>
            </a:r>
            <a:endParaRPr lang="es-CL" dirty="0"/>
          </a:p>
        </p:txBody>
      </p:sp>
      <p:pic>
        <p:nvPicPr>
          <p:cNvPr id="3074" name="Picture 2" descr="Edades Históricas y Líneas del Tiempo | Ciencias Sociales Articulación"/>
          <p:cNvPicPr>
            <a:picLocks noChangeAspect="1" noChangeArrowheads="1"/>
          </p:cNvPicPr>
          <p:nvPr/>
        </p:nvPicPr>
        <p:blipFill>
          <a:blip r:embed="rId3"/>
          <a:srcRect/>
          <a:stretch>
            <a:fillRect/>
          </a:stretch>
        </p:blipFill>
        <p:spPr bwMode="auto">
          <a:xfrm>
            <a:off x="4267200" y="4000504"/>
            <a:ext cx="4876800" cy="2857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9" name="8 Conector recto de flecha"/>
          <p:cNvCxnSpPr/>
          <p:nvPr/>
        </p:nvCxnSpPr>
        <p:spPr>
          <a:xfrm>
            <a:off x="1714480" y="4429132"/>
            <a:ext cx="5286412" cy="7858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228598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L" sz="3200" b="1" dirty="0" smtClean="0"/>
              <a:t>ACTIVIDAD:</a:t>
            </a:r>
            <a:endParaRPr lang="es-CL" sz="3200" b="1" dirty="0"/>
          </a:p>
        </p:txBody>
      </p:sp>
      <p:sp>
        <p:nvSpPr>
          <p:cNvPr id="6" name="5 CuadroTexto"/>
          <p:cNvSpPr txBox="1"/>
          <p:nvPr/>
        </p:nvSpPr>
        <p:spPr>
          <a:xfrm>
            <a:off x="571472" y="857232"/>
            <a:ext cx="8143900" cy="532453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just"/>
            <a:r>
              <a:rPr lang="es-CL" sz="2000" dirty="0" smtClean="0"/>
              <a:t>Responde en tú cuaderno:</a:t>
            </a:r>
          </a:p>
          <a:p>
            <a:pPr algn="just"/>
            <a:endParaRPr lang="es-CL" sz="2000" dirty="0"/>
          </a:p>
          <a:p>
            <a:pPr algn="just"/>
            <a:r>
              <a:rPr lang="es-CL" sz="2000" dirty="0" smtClean="0"/>
              <a:t>1.- Nombra los estados de la materia estudiados (años anteriores) y escribe al menos 2 características que presenta cada uno.</a:t>
            </a:r>
          </a:p>
          <a:p>
            <a:pPr algn="just"/>
            <a:endParaRPr lang="es-CL" sz="2000" dirty="0"/>
          </a:p>
          <a:p>
            <a:pPr algn="just"/>
            <a:r>
              <a:rPr lang="es-CL" sz="2000" dirty="0" smtClean="0"/>
              <a:t>2.- ¿Qué diferencia  hay entre una célula y el átomo?</a:t>
            </a:r>
          </a:p>
          <a:p>
            <a:pPr algn="just"/>
            <a:endParaRPr lang="es-CL" sz="2000" dirty="0" smtClean="0"/>
          </a:p>
          <a:p>
            <a:pPr algn="just"/>
            <a:r>
              <a:rPr lang="es-CL" sz="2000" dirty="0" smtClean="0"/>
              <a:t>3.- ¿Qué diferencia hay entre la teoría atómica y la teoría </a:t>
            </a:r>
            <a:r>
              <a:rPr lang="es-CL" sz="2000" dirty="0"/>
              <a:t>d</a:t>
            </a:r>
            <a:r>
              <a:rPr lang="es-CL" sz="2000" dirty="0" smtClean="0"/>
              <a:t>e los cuatro elementos.?</a:t>
            </a:r>
          </a:p>
          <a:p>
            <a:pPr algn="just"/>
            <a:endParaRPr lang="es-CL" sz="2000" dirty="0" smtClean="0"/>
          </a:p>
          <a:p>
            <a:pPr algn="just"/>
            <a:r>
              <a:rPr lang="es-CL" sz="2000" dirty="0" smtClean="0"/>
              <a:t>4.- ¿Quién fue Galileo Galilei? Investiga.</a:t>
            </a:r>
          </a:p>
          <a:p>
            <a:pPr algn="just"/>
            <a:endParaRPr lang="es-CL" sz="2000" dirty="0"/>
          </a:p>
          <a:p>
            <a:pPr algn="just"/>
            <a:r>
              <a:rPr lang="es-CL" sz="2000" dirty="0"/>
              <a:t>5</a:t>
            </a:r>
            <a:r>
              <a:rPr lang="es-CL" sz="2000" dirty="0" smtClean="0"/>
              <a:t>.- Busca la siguiente información=</a:t>
            </a:r>
            <a:endParaRPr lang="es-CL" sz="2000" dirty="0"/>
          </a:p>
          <a:p>
            <a:pPr algn="just">
              <a:buFont typeface="Arial" pitchFamily="34" charset="0"/>
              <a:buChar char="•"/>
            </a:pPr>
            <a:r>
              <a:rPr lang="es-CL" sz="2000" dirty="0" smtClean="0"/>
              <a:t>Símbolo químico del átomo de hidrógeno:</a:t>
            </a:r>
          </a:p>
          <a:p>
            <a:pPr algn="just">
              <a:buFont typeface="Arial" pitchFamily="34" charset="0"/>
              <a:buChar char="•"/>
            </a:pPr>
            <a:r>
              <a:rPr lang="es-CL" sz="2000" dirty="0" smtClean="0"/>
              <a:t>Cantidad de protones:</a:t>
            </a:r>
          </a:p>
          <a:p>
            <a:pPr algn="just">
              <a:buFont typeface="Arial" pitchFamily="34" charset="0"/>
              <a:buChar char="•"/>
            </a:pPr>
            <a:r>
              <a:rPr lang="es-CL" sz="2000" dirty="0" smtClean="0"/>
              <a:t>Cantidad de electrones:</a:t>
            </a:r>
          </a:p>
          <a:p>
            <a:pPr algn="just">
              <a:buFont typeface="Arial" pitchFamily="34" charset="0"/>
              <a:buChar char="•"/>
            </a:pPr>
            <a:r>
              <a:rPr lang="es-CL" sz="2000" dirty="0" smtClean="0"/>
              <a:t>Representación: (dibujo)</a:t>
            </a:r>
            <a:endParaRPr lang="es-CL" sz="1600" dirty="0"/>
          </a:p>
        </p:txBody>
      </p:sp>
      <p:pic>
        <p:nvPicPr>
          <p:cNvPr id="7" name="Picture 2" descr="C:\Users\Paulina\Desktop\GIF\giphy (6).gif"/>
          <p:cNvPicPr>
            <a:picLocks noChangeAspect="1" noChangeArrowheads="1" noCrop="1"/>
          </p:cNvPicPr>
          <p:nvPr/>
        </p:nvPicPr>
        <p:blipFill>
          <a:blip r:embed="rId2"/>
          <a:srcRect/>
          <a:stretch>
            <a:fillRect/>
          </a:stretch>
        </p:blipFill>
        <p:spPr bwMode="auto">
          <a:xfrm>
            <a:off x="6286480" y="4000480"/>
            <a:ext cx="2857520" cy="2857520"/>
          </a:xfrm>
          <a:prstGeom prst="rect">
            <a:avLst/>
          </a:prstGeom>
          <a:noFill/>
        </p:spPr>
      </p:pic>
      <p:sp>
        <p:nvSpPr>
          <p:cNvPr id="8" name="7 CuadroTexto"/>
          <p:cNvSpPr txBox="1"/>
          <p:nvPr/>
        </p:nvSpPr>
        <p:spPr>
          <a:xfrm>
            <a:off x="6357950" y="0"/>
            <a:ext cx="2786050"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s-CL" dirty="0" smtClean="0"/>
              <a:t>Copia todo en tú cuaderno de ciencias y responde.</a:t>
            </a:r>
            <a:endParaRPr lang="es-C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5643570" cy="181588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sz="2800" dirty="0"/>
              <a:t>La materia está formada por partículas elementales </a:t>
            </a:r>
            <a:r>
              <a:rPr lang="es-CL" sz="2800" dirty="0" smtClean="0"/>
              <a:t>que constituyen </a:t>
            </a:r>
            <a:r>
              <a:rPr lang="es-CL" sz="2800" dirty="0"/>
              <a:t>todo lo que nos rodea e incluso a nosotros mismos.</a:t>
            </a:r>
          </a:p>
        </p:txBody>
      </p:sp>
      <p:pic>
        <p:nvPicPr>
          <p:cNvPr id="31746" name="Picture 2" descr="Niveles de organización de la materia: qué son, cuáles son y ejemplos -  Significados"/>
          <p:cNvPicPr>
            <a:picLocks noChangeAspect="1" noChangeArrowheads="1"/>
          </p:cNvPicPr>
          <p:nvPr/>
        </p:nvPicPr>
        <p:blipFill>
          <a:blip r:embed="rId2"/>
          <a:srcRect/>
          <a:stretch>
            <a:fillRect/>
          </a:stretch>
        </p:blipFill>
        <p:spPr bwMode="auto">
          <a:xfrm>
            <a:off x="1214414" y="1923721"/>
            <a:ext cx="6572296" cy="4934279"/>
          </a:xfrm>
          <a:prstGeom prst="rect">
            <a:avLst/>
          </a:prstGeom>
          <a:noFill/>
        </p:spPr>
      </p:pic>
      <p:sp>
        <p:nvSpPr>
          <p:cNvPr id="5" name="4 CuadroTexto"/>
          <p:cNvSpPr txBox="1"/>
          <p:nvPr/>
        </p:nvSpPr>
        <p:spPr>
          <a:xfrm>
            <a:off x="7143768" y="0"/>
            <a:ext cx="2000232"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s-CL" dirty="0" smtClean="0"/>
              <a:t>Copia la definición de materia en tú cuaderno.</a:t>
            </a:r>
            <a:endParaRPr lang="es-CL" dirty="0"/>
          </a:p>
        </p:txBody>
      </p:sp>
      <p:sp>
        <p:nvSpPr>
          <p:cNvPr id="6" name="5 CuadroTexto"/>
          <p:cNvSpPr txBox="1"/>
          <p:nvPr/>
        </p:nvSpPr>
        <p:spPr>
          <a:xfrm>
            <a:off x="7715240" y="1785926"/>
            <a:ext cx="142876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s-CL" dirty="0" smtClean="0"/>
              <a:t>Sólo observa</a:t>
            </a:r>
            <a:endParaRPr lang="es-CL" dirty="0"/>
          </a:p>
        </p:txBody>
      </p:sp>
      <p:sp>
        <p:nvSpPr>
          <p:cNvPr id="7" name="6 Flecha abajo"/>
          <p:cNvSpPr/>
          <p:nvPr/>
        </p:nvSpPr>
        <p:spPr>
          <a:xfrm rot="2473919" flipH="1">
            <a:off x="7035109" y="1899621"/>
            <a:ext cx="322320" cy="109216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46082" name="Picture 2" descr="El blogs de Chana: La Materia UDI 9"/>
          <p:cNvPicPr>
            <a:picLocks noChangeAspect="1" noChangeArrowheads="1"/>
          </p:cNvPicPr>
          <p:nvPr/>
        </p:nvPicPr>
        <p:blipFill>
          <a:blip r:embed="rId2"/>
          <a:srcRect/>
          <a:stretch>
            <a:fillRect/>
          </a:stretch>
        </p:blipFill>
        <p:spPr bwMode="auto">
          <a:xfrm>
            <a:off x="0" y="428604"/>
            <a:ext cx="9144000" cy="6429396"/>
          </a:xfrm>
          <a:prstGeom prst="rect">
            <a:avLst/>
          </a:prstGeom>
          <a:noFill/>
        </p:spPr>
      </p:pic>
      <p:sp>
        <p:nvSpPr>
          <p:cNvPr id="5" name="4 CuadroTexto"/>
          <p:cNvSpPr txBox="1"/>
          <p:nvPr/>
        </p:nvSpPr>
        <p:spPr>
          <a:xfrm>
            <a:off x="0" y="0"/>
            <a:ext cx="2285984" cy="46166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s-CL" sz="2400" b="1" dirty="0" smtClean="0"/>
              <a:t>RECORDEMOS:</a:t>
            </a:r>
            <a:endParaRPr lang="es-CL" sz="2400" b="1" dirty="0"/>
          </a:p>
        </p:txBody>
      </p:sp>
      <p:sp>
        <p:nvSpPr>
          <p:cNvPr id="6" name="5 CuadroTexto"/>
          <p:cNvSpPr txBox="1"/>
          <p:nvPr/>
        </p:nvSpPr>
        <p:spPr>
          <a:xfrm>
            <a:off x="3143240" y="0"/>
            <a:ext cx="6000760"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CL" dirty="0" smtClean="0"/>
              <a:t>      Lee el siguiente esquema ¿Recordaste algunos conceptos?</a:t>
            </a:r>
            <a:endParaRPr lang="es-C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9144000"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sz="2400" b="1" dirty="0"/>
              <a:t>Un átomo es la partícula más pequeña en la que </a:t>
            </a:r>
            <a:r>
              <a:rPr lang="es-CL" sz="2400" b="1" dirty="0" smtClean="0"/>
              <a:t>un elemento </a:t>
            </a:r>
            <a:r>
              <a:rPr lang="es-CL" sz="2400" b="1" dirty="0"/>
              <a:t>se puede dividir sin perder su naturaleza.</a:t>
            </a:r>
          </a:p>
          <a:p>
            <a:pPr algn="just"/>
            <a:r>
              <a:rPr lang="es-CL" sz="2400" dirty="0"/>
              <a:t>Los átomos son las partículas de las que se </a:t>
            </a:r>
            <a:r>
              <a:rPr lang="es-CL" sz="2400" dirty="0" smtClean="0"/>
              <a:t>compone </a:t>
            </a:r>
            <a:r>
              <a:rPr lang="es-CL" sz="2400" b="1" u="sng" dirty="0" smtClean="0">
                <a:solidFill>
                  <a:srgbClr val="FF0000"/>
                </a:solidFill>
              </a:rPr>
              <a:t>toda </a:t>
            </a:r>
            <a:r>
              <a:rPr lang="es-CL" sz="2400" b="1" u="sng" dirty="0">
                <a:solidFill>
                  <a:srgbClr val="FF0000"/>
                </a:solidFill>
              </a:rPr>
              <a:t>la materia</a:t>
            </a:r>
            <a:r>
              <a:rPr lang="es-CL" sz="2400" dirty="0"/>
              <a:t>, </a:t>
            </a:r>
            <a:r>
              <a:rPr lang="es-CL" sz="2400" b="1" u="sng" dirty="0">
                <a:solidFill>
                  <a:srgbClr val="FF0000"/>
                </a:solidFill>
              </a:rPr>
              <a:t>tanto viva como inerte</a:t>
            </a:r>
            <a:r>
              <a:rPr lang="es-CL" sz="2400" dirty="0"/>
              <a:t>, e incluso </a:t>
            </a:r>
            <a:r>
              <a:rPr lang="es-CL" sz="2400" dirty="0" smtClean="0"/>
              <a:t>los objetos </a:t>
            </a:r>
            <a:r>
              <a:rPr lang="es-CL" sz="2400" dirty="0"/>
              <a:t>que no ves a simple vista.</a:t>
            </a:r>
          </a:p>
          <a:p>
            <a:pPr algn="just"/>
            <a:r>
              <a:rPr lang="es-CL" sz="2400" dirty="0"/>
              <a:t>Si observaras un tejido vegetal mediante </a:t>
            </a:r>
            <a:r>
              <a:rPr lang="es-CL" sz="2400" dirty="0" smtClean="0"/>
              <a:t>un microscopio </a:t>
            </a:r>
            <a:r>
              <a:rPr lang="es-CL" sz="2400" dirty="0"/>
              <a:t>óptico, verías sus células, pero </a:t>
            </a:r>
            <a:r>
              <a:rPr lang="es-CL" sz="2400" dirty="0" smtClean="0"/>
              <a:t>no sus </a:t>
            </a:r>
            <a:r>
              <a:rPr lang="es-CL" sz="2400" dirty="0"/>
              <a:t>átomos porque son muy pequeños. ¡En </a:t>
            </a:r>
            <a:r>
              <a:rPr lang="es-CL" sz="2400" dirty="0" smtClean="0"/>
              <a:t>una cucharadita </a:t>
            </a:r>
            <a:r>
              <a:rPr lang="es-CL" sz="2400" dirty="0"/>
              <a:t>de agua hay unos quinientos </a:t>
            </a:r>
            <a:r>
              <a:rPr lang="es-CL" sz="2400" dirty="0" smtClean="0"/>
              <a:t>mil trillones </a:t>
            </a:r>
            <a:r>
              <a:rPr lang="es-CL" sz="2400" dirty="0"/>
              <a:t>de átomos!</a:t>
            </a:r>
          </a:p>
        </p:txBody>
      </p:sp>
      <p:pic>
        <p:nvPicPr>
          <p:cNvPr id="30722" name="Picture 2" descr="Epidermis De Cebolla Con Células Grandes Bajo Microscopio Foto de stock y  más banco de imágenes de Alimento - iStock"/>
          <p:cNvPicPr>
            <a:picLocks noChangeAspect="1" noChangeArrowheads="1"/>
          </p:cNvPicPr>
          <p:nvPr/>
        </p:nvPicPr>
        <p:blipFill>
          <a:blip r:embed="rId2" cstate="print"/>
          <a:srcRect/>
          <a:stretch>
            <a:fillRect/>
          </a:stretch>
        </p:blipFill>
        <p:spPr bwMode="auto">
          <a:xfrm>
            <a:off x="357158" y="3429000"/>
            <a:ext cx="3427350"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5 Flecha derecha"/>
          <p:cNvSpPr/>
          <p:nvPr/>
        </p:nvSpPr>
        <p:spPr>
          <a:xfrm>
            <a:off x="4071934" y="3929066"/>
            <a:ext cx="1643074" cy="7858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CuadroTexto"/>
          <p:cNvSpPr txBox="1"/>
          <p:nvPr/>
        </p:nvSpPr>
        <p:spPr>
          <a:xfrm>
            <a:off x="5857884" y="3500438"/>
            <a:ext cx="2928958" cy="203132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just"/>
            <a:r>
              <a:rPr lang="es-CL" dirty="0" smtClean="0"/>
              <a:t>Epidermis de una cebolla, vista al microscopio.</a:t>
            </a:r>
          </a:p>
          <a:p>
            <a:pPr algn="just"/>
            <a:r>
              <a:rPr lang="es-CL" dirty="0" smtClean="0"/>
              <a:t>Lo que se observa son células.</a:t>
            </a:r>
          </a:p>
          <a:p>
            <a:pPr algn="just"/>
            <a:r>
              <a:rPr lang="es-CL" b="1" dirty="0" smtClean="0">
                <a:solidFill>
                  <a:srgbClr val="FF0000"/>
                </a:solidFill>
              </a:rPr>
              <a:t>¡LOS ÁTOMOS SON MUCHO MÁS PEQUEÑOS QUE UNA CÉLULA!</a:t>
            </a:r>
            <a:endParaRPr lang="es-CL" b="1" dirty="0">
              <a:solidFill>
                <a:srgbClr val="FF0000"/>
              </a:solidFill>
            </a:endParaRPr>
          </a:p>
        </p:txBody>
      </p:sp>
      <p:sp>
        <p:nvSpPr>
          <p:cNvPr id="8" name="7 CuadroTexto"/>
          <p:cNvSpPr txBox="1"/>
          <p:nvPr/>
        </p:nvSpPr>
        <p:spPr>
          <a:xfrm>
            <a:off x="7143768" y="5934670"/>
            <a:ext cx="2000232"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s-CL" dirty="0" smtClean="0"/>
              <a:t>Copia todo en tú cuaderno de ciencias.</a:t>
            </a:r>
            <a:endParaRPr lang="es-CL" dirty="0"/>
          </a:p>
        </p:txBody>
      </p:sp>
      <p:pic>
        <p:nvPicPr>
          <p:cNvPr id="2050" name="Picture 2" descr="C:\Users\Paulina\Desktop\GIF\giphy (6).gif"/>
          <p:cNvPicPr>
            <a:picLocks noChangeAspect="1" noChangeArrowheads="1" noCrop="1"/>
          </p:cNvPicPr>
          <p:nvPr/>
        </p:nvPicPr>
        <p:blipFill>
          <a:blip r:embed="rId3" cstate="print"/>
          <a:srcRect/>
          <a:stretch>
            <a:fillRect/>
          </a:stretch>
        </p:blipFill>
        <p:spPr bwMode="auto">
          <a:xfrm>
            <a:off x="5786446" y="5572140"/>
            <a:ext cx="1285860" cy="128586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14282" y="1071546"/>
            <a:ext cx="5643602" cy="255454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CL" sz="2000" dirty="0" smtClean="0"/>
              <a:t>Hasta ahora quizás podrías </a:t>
            </a:r>
            <a:r>
              <a:rPr lang="es-CL" sz="2000" dirty="0"/>
              <a:t>confundir </a:t>
            </a:r>
            <a:r>
              <a:rPr lang="es-CL" sz="2000" b="1" dirty="0">
                <a:solidFill>
                  <a:srgbClr val="FF0000"/>
                </a:solidFill>
              </a:rPr>
              <a:t>“átomos” </a:t>
            </a:r>
            <a:r>
              <a:rPr lang="es-CL" sz="2000" dirty="0"/>
              <a:t>y </a:t>
            </a:r>
            <a:r>
              <a:rPr lang="es-CL" sz="2000" b="1" dirty="0">
                <a:solidFill>
                  <a:srgbClr val="FF0000"/>
                </a:solidFill>
              </a:rPr>
              <a:t>“células” </a:t>
            </a:r>
            <a:r>
              <a:rPr lang="es-CL" sz="2000" dirty="0"/>
              <a:t>ya que a menudo nos referimos a ambas como </a:t>
            </a:r>
            <a:r>
              <a:rPr lang="es-CL" sz="2000" b="1" u="sng" dirty="0">
                <a:solidFill>
                  <a:srgbClr val="FF0000"/>
                </a:solidFill>
              </a:rPr>
              <a:t>“elementos básicos”. </a:t>
            </a:r>
            <a:r>
              <a:rPr lang="es-CL" sz="2000" dirty="0" smtClean="0"/>
              <a:t> Es importante acarar que </a:t>
            </a:r>
            <a:r>
              <a:rPr lang="es-CL" sz="2000" dirty="0"/>
              <a:t>los átomos son los elementos básicos de toda la materia, incluidas las células, mientras que las células son los elementos básicos de la vida, o de las cosas vivas. Se necesitan millones de átomos para formar una sola célula.</a:t>
            </a:r>
          </a:p>
        </p:txBody>
      </p:sp>
      <p:sp>
        <p:nvSpPr>
          <p:cNvPr id="5" name="4 Rectángulo"/>
          <p:cNvSpPr/>
          <p:nvPr/>
        </p:nvSpPr>
        <p:spPr>
          <a:xfrm>
            <a:off x="4286248" y="3929066"/>
            <a:ext cx="4572000" cy="2554545"/>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algn="just"/>
            <a:r>
              <a:rPr lang="es-CL" sz="2000" dirty="0" smtClean="0"/>
              <a:t>También podrías pensar </a:t>
            </a:r>
            <a:r>
              <a:rPr lang="es-CL" sz="2000" dirty="0"/>
              <a:t>que los átomos son pequeños, pero que pueden verlos si usan un microscopio de luz normal. De hecho, los átomos no se pueden ver usando microscopía de luz, sino que tienen que visualizarse usando un método de alta resolución conocido como </a:t>
            </a:r>
            <a:r>
              <a:rPr lang="es-CL" sz="2000" b="1" u="sng" dirty="0">
                <a:solidFill>
                  <a:srgbClr val="FF0000"/>
                </a:solidFill>
              </a:rPr>
              <a:t>microscopía de fuerza atómica</a:t>
            </a:r>
            <a:r>
              <a:rPr lang="es-CL" sz="2000" dirty="0"/>
              <a:t>.</a:t>
            </a:r>
          </a:p>
        </p:txBody>
      </p:sp>
      <p:sp>
        <p:nvSpPr>
          <p:cNvPr id="6" name="5 CuadroTexto"/>
          <p:cNvSpPr txBox="1"/>
          <p:nvPr/>
        </p:nvSpPr>
        <p:spPr>
          <a:xfrm>
            <a:off x="0" y="214290"/>
            <a:ext cx="750099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CL" sz="2000" dirty="0" smtClean="0"/>
              <a:t>Es importante aclarar los siguientes puntos: </a:t>
            </a:r>
            <a:endParaRPr lang="es-CL" sz="2000" dirty="0"/>
          </a:p>
        </p:txBody>
      </p:sp>
      <p:sp>
        <p:nvSpPr>
          <p:cNvPr id="7" name="6 CuadroTexto"/>
          <p:cNvSpPr txBox="1"/>
          <p:nvPr/>
        </p:nvSpPr>
        <p:spPr>
          <a:xfrm>
            <a:off x="0" y="5934670"/>
            <a:ext cx="2000232"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s-CL" dirty="0" smtClean="0"/>
              <a:t>Copia todo en tú cuaderno de ciencias.</a:t>
            </a:r>
            <a:endParaRPr lang="es-CL" dirty="0"/>
          </a:p>
        </p:txBody>
      </p:sp>
      <p:pic>
        <p:nvPicPr>
          <p:cNvPr id="8" name="Picture 2" descr="C:\Users\Paulina\Desktop\GIF\giphy (6).gif"/>
          <p:cNvPicPr>
            <a:picLocks noChangeAspect="1" noChangeArrowheads="1" noCrop="1"/>
          </p:cNvPicPr>
          <p:nvPr/>
        </p:nvPicPr>
        <p:blipFill>
          <a:blip r:embed="rId2" cstate="print"/>
          <a:srcRect/>
          <a:stretch>
            <a:fillRect/>
          </a:stretch>
        </p:blipFill>
        <p:spPr bwMode="auto">
          <a:xfrm>
            <a:off x="1571604" y="5572140"/>
            <a:ext cx="1285860" cy="1285860"/>
          </a:xfrm>
          <a:prstGeom prst="rect">
            <a:avLst/>
          </a:prstGeom>
          <a:noFill/>
        </p:spPr>
      </p:pic>
      <p:pic>
        <p:nvPicPr>
          <p:cNvPr id="3074" name="Picture 2" descr="C:\Users\Paulina\Desktop\GIF\cientifico.gif"/>
          <p:cNvPicPr>
            <a:picLocks noChangeAspect="1" noChangeArrowheads="1" noCrop="1"/>
          </p:cNvPicPr>
          <p:nvPr/>
        </p:nvPicPr>
        <p:blipFill>
          <a:blip r:embed="rId3"/>
          <a:srcRect/>
          <a:stretch>
            <a:fillRect/>
          </a:stretch>
        </p:blipFill>
        <p:spPr bwMode="auto">
          <a:xfrm>
            <a:off x="6000760" y="1500174"/>
            <a:ext cx="2500310" cy="1875233"/>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fontScale="90000"/>
          </a:bodyPr>
          <a:lstStyle/>
          <a:p>
            <a:r>
              <a:rPr lang="es-CL" dirty="0" smtClean="0"/>
              <a:t>Observa el </a:t>
            </a:r>
            <a:r>
              <a:rPr lang="es-CL" dirty="0" smtClean="0"/>
              <a:t>video </a:t>
            </a:r>
            <a:r>
              <a:rPr lang="es-CL" dirty="0" smtClean="0"/>
              <a:t>“La partículas más diminutas”</a:t>
            </a:r>
            <a:endParaRPr lang="es-CL" dirty="0"/>
          </a:p>
        </p:txBody>
      </p:sp>
      <p:pic>
        <p:nvPicPr>
          <p:cNvPr id="1026" name="Picture 2"/>
          <p:cNvPicPr>
            <a:picLocks noChangeAspect="1" noChangeArrowheads="1"/>
          </p:cNvPicPr>
          <p:nvPr/>
        </p:nvPicPr>
        <p:blipFill>
          <a:blip r:embed="rId2"/>
          <a:srcRect/>
          <a:stretch>
            <a:fillRect/>
          </a:stretch>
        </p:blipFill>
        <p:spPr bwMode="auto">
          <a:xfrm>
            <a:off x="500034" y="1714488"/>
            <a:ext cx="3581401" cy="18084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6 CuadroTexto"/>
          <p:cNvSpPr txBox="1"/>
          <p:nvPr/>
        </p:nvSpPr>
        <p:spPr>
          <a:xfrm>
            <a:off x="4286248" y="1714488"/>
            <a:ext cx="4500594"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CL" dirty="0" smtClean="0"/>
              <a:t>El video se adjunta a este </a:t>
            </a:r>
            <a:r>
              <a:rPr lang="es-CL" dirty="0" err="1" smtClean="0"/>
              <a:t>power</a:t>
            </a:r>
            <a:r>
              <a:rPr lang="es-CL" dirty="0" smtClean="0"/>
              <a:t> </a:t>
            </a:r>
            <a:r>
              <a:rPr lang="es-CL" dirty="0" err="1" smtClean="0"/>
              <a:t>point</a:t>
            </a:r>
            <a:r>
              <a:rPr lang="es-CL" dirty="0" smtClean="0"/>
              <a:t>, descárgalo de la </a:t>
            </a:r>
            <a:r>
              <a:rPr lang="es-CL" dirty="0" smtClean="0"/>
              <a:t>página </a:t>
            </a:r>
            <a:r>
              <a:rPr lang="es-CL" dirty="0" smtClean="0"/>
              <a:t>de la escuela o también lo puedes encontrar en tú texto digital: </a:t>
            </a:r>
          </a:p>
          <a:p>
            <a:pPr algn="just"/>
            <a:r>
              <a:rPr lang="es-CL" b="1" dirty="0" smtClean="0"/>
              <a:t>UNIDAD 4:</a:t>
            </a:r>
            <a:r>
              <a:rPr lang="es-CL" dirty="0" smtClean="0"/>
              <a:t> “De </a:t>
            </a:r>
            <a:r>
              <a:rPr lang="es-CL" dirty="0" smtClean="0"/>
              <a:t>qué </a:t>
            </a:r>
            <a:r>
              <a:rPr lang="es-CL" dirty="0" smtClean="0"/>
              <a:t>modo afectan las propiedades de la materia a la vida en el planeta”</a:t>
            </a:r>
          </a:p>
          <a:p>
            <a:pPr algn="just"/>
            <a:r>
              <a:rPr lang="es-CL" b="1" dirty="0" smtClean="0"/>
              <a:t>Concepto 4.3: </a:t>
            </a:r>
            <a:r>
              <a:rPr lang="es-CL" dirty="0" smtClean="0"/>
              <a:t>Estructura atómica y elemento.</a:t>
            </a:r>
          </a:p>
          <a:p>
            <a:pPr algn="just"/>
            <a:r>
              <a:rPr lang="es-CL" b="1" dirty="0" smtClean="0"/>
              <a:t>Explorar, pagina 1.</a:t>
            </a:r>
            <a:endParaRPr lang="es-CL" dirty="0"/>
          </a:p>
        </p:txBody>
      </p:sp>
      <p:pic>
        <p:nvPicPr>
          <p:cNvPr id="1027" name="Picture 3"/>
          <p:cNvPicPr>
            <a:picLocks noChangeAspect="1" noChangeArrowheads="1"/>
          </p:cNvPicPr>
          <p:nvPr/>
        </p:nvPicPr>
        <p:blipFill>
          <a:blip r:embed="rId3"/>
          <a:srcRect/>
          <a:stretch>
            <a:fillRect/>
          </a:stretch>
        </p:blipFill>
        <p:spPr bwMode="auto">
          <a:xfrm>
            <a:off x="5143504" y="4500570"/>
            <a:ext cx="3058284" cy="2005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9 Conector recto de flecha"/>
          <p:cNvCxnSpPr/>
          <p:nvPr/>
        </p:nvCxnSpPr>
        <p:spPr>
          <a:xfrm rot="16200000" flipH="1">
            <a:off x="5965041" y="4321975"/>
            <a:ext cx="1071570" cy="42862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Gráfico que muestra, en orden, los tamaños relativos de objetos que van de  los átomos a las proteínas, de los vi… | Procariontes, Microrganismos,  Célula procarionte"/>
          <p:cNvPicPr>
            <a:picLocks noChangeAspect="1" noChangeArrowheads="1"/>
          </p:cNvPicPr>
          <p:nvPr/>
        </p:nvPicPr>
        <p:blipFill>
          <a:blip r:embed="rId2"/>
          <a:srcRect/>
          <a:stretch>
            <a:fillRect/>
          </a:stretch>
        </p:blipFill>
        <p:spPr bwMode="auto">
          <a:xfrm>
            <a:off x="0" y="1214422"/>
            <a:ext cx="9144000" cy="5038726"/>
          </a:xfrm>
          <a:prstGeom prst="rect">
            <a:avLst/>
          </a:prstGeom>
          <a:noFill/>
        </p:spPr>
      </p:pic>
      <p:sp>
        <p:nvSpPr>
          <p:cNvPr id="6" name="5 CuadroTexto"/>
          <p:cNvSpPr txBox="1"/>
          <p:nvPr/>
        </p:nvSpPr>
        <p:spPr>
          <a:xfrm>
            <a:off x="0" y="0"/>
            <a:ext cx="807246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CL" dirty="0" smtClean="0"/>
              <a:t>Para que te hagas una idea, en relación al tamaño de algunos elementos: </a:t>
            </a:r>
            <a:endParaRPr lang="es-CL" dirty="0"/>
          </a:p>
        </p:txBody>
      </p:sp>
      <p:sp>
        <p:nvSpPr>
          <p:cNvPr id="7" name="6 Rectángulo"/>
          <p:cNvSpPr/>
          <p:nvPr/>
        </p:nvSpPr>
        <p:spPr>
          <a:xfrm>
            <a:off x="0" y="3000372"/>
            <a:ext cx="714348" cy="13573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 name="4 CuadroTexto"/>
          <p:cNvSpPr txBox="1"/>
          <p:nvPr/>
        </p:nvSpPr>
        <p:spPr>
          <a:xfrm>
            <a:off x="7715240" y="500042"/>
            <a:ext cx="1428760" cy="369332"/>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s-CL" dirty="0" smtClean="0"/>
              <a:t>Sólo observa</a:t>
            </a:r>
            <a:endParaRPr lang="es-C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Rectángulo"/>
          <p:cNvSpPr>
            <a:spLocks noChangeArrowheads="1"/>
          </p:cNvSpPr>
          <p:nvPr/>
        </p:nvSpPr>
        <p:spPr bwMode="auto">
          <a:xfrm>
            <a:off x="0" y="0"/>
            <a:ext cx="8429625" cy="5238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r>
              <a:rPr lang="es-CL" sz="2800" b="1" dirty="0">
                <a:latin typeface="Calibri" pitchFamily="34" charset="0"/>
              </a:rPr>
              <a:t>¿Quiénes fueron los primeros en hablar del átomo? </a:t>
            </a:r>
          </a:p>
        </p:txBody>
      </p:sp>
      <p:sp>
        <p:nvSpPr>
          <p:cNvPr id="5" name="4 Rectángulo"/>
          <p:cNvSpPr/>
          <p:nvPr/>
        </p:nvSpPr>
        <p:spPr>
          <a:xfrm>
            <a:off x="0" y="2643182"/>
            <a:ext cx="5429255"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fontAlgn="auto">
              <a:spcBef>
                <a:spcPts val="0"/>
              </a:spcBef>
              <a:spcAft>
                <a:spcPts val="0"/>
              </a:spcAft>
              <a:defRPr/>
            </a:pPr>
            <a:r>
              <a:rPr lang="es-CL" sz="2000" b="1" dirty="0">
                <a:latin typeface="+mn-lt"/>
                <a:cs typeface="+mn-cs"/>
              </a:rPr>
              <a:t>A esas partículas las llamaron </a:t>
            </a:r>
            <a:r>
              <a:rPr lang="es-CL" sz="2000" b="1" u="sng" dirty="0">
                <a:latin typeface="+mn-lt"/>
                <a:cs typeface="+mn-cs"/>
              </a:rPr>
              <a:t>átomos</a:t>
            </a:r>
            <a:r>
              <a:rPr lang="es-CL" sz="2000" b="1" dirty="0">
                <a:latin typeface="+mn-lt"/>
                <a:cs typeface="+mn-cs"/>
              </a:rPr>
              <a:t> (del griego a = sin, tomos = división), y así surgió la teoría atómica</a:t>
            </a:r>
            <a:r>
              <a:rPr lang="es-CL" sz="2000" dirty="0">
                <a:latin typeface="+mn-lt"/>
                <a:cs typeface="+mn-cs"/>
              </a:rPr>
              <a:t>. </a:t>
            </a:r>
          </a:p>
        </p:txBody>
      </p:sp>
      <p:sp>
        <p:nvSpPr>
          <p:cNvPr id="3076" name="5 Rectángulo"/>
          <p:cNvSpPr>
            <a:spLocks noChangeArrowheads="1"/>
          </p:cNvSpPr>
          <p:nvPr/>
        </p:nvSpPr>
        <p:spPr bwMode="auto">
          <a:xfrm>
            <a:off x="1" y="857232"/>
            <a:ext cx="5429256" cy="1631216"/>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CL" sz="2000" b="1" dirty="0">
                <a:latin typeface="Calibri" pitchFamily="34" charset="0"/>
              </a:rPr>
              <a:t>Los filósofos griegos </a:t>
            </a:r>
            <a:r>
              <a:rPr lang="es-CL" sz="2000" b="1" u="sng" dirty="0" err="1">
                <a:latin typeface="Calibri" pitchFamily="34" charset="0"/>
              </a:rPr>
              <a:t>Leucipo</a:t>
            </a:r>
            <a:r>
              <a:rPr lang="es-CL" sz="2000" b="1" dirty="0">
                <a:latin typeface="Calibri" pitchFamily="34" charset="0"/>
              </a:rPr>
              <a:t> y su discípulo </a:t>
            </a:r>
            <a:r>
              <a:rPr lang="es-CL" sz="2000" b="1" u="sng" dirty="0">
                <a:latin typeface="Calibri" pitchFamily="34" charset="0"/>
              </a:rPr>
              <a:t>Demócrito</a:t>
            </a:r>
            <a:r>
              <a:rPr lang="es-CL" sz="2000" b="1" dirty="0">
                <a:latin typeface="Calibri" pitchFamily="34" charset="0"/>
              </a:rPr>
              <a:t> fueron los primeros en considerar que la materia debía estar formada por diminutas partículas indivisibles</a:t>
            </a:r>
            <a:r>
              <a:rPr lang="es-CL" sz="2000" b="1" dirty="0" smtClean="0">
                <a:latin typeface="Calibri" pitchFamily="34" charset="0"/>
              </a:rPr>
              <a:t>. (</a:t>
            </a:r>
            <a:r>
              <a:rPr lang="es-CL" sz="2000" b="1" dirty="0"/>
              <a:t>alrededor del año 400 a. </a:t>
            </a:r>
            <a:r>
              <a:rPr lang="es-CL" sz="2000" b="1" dirty="0" smtClean="0"/>
              <a:t>c)</a:t>
            </a:r>
            <a:endParaRPr lang="es-CL" sz="2000" b="1" dirty="0">
              <a:latin typeface="Calibri" pitchFamily="34" charset="0"/>
            </a:endParaRPr>
          </a:p>
        </p:txBody>
      </p:sp>
      <p:sp>
        <p:nvSpPr>
          <p:cNvPr id="3077" name="6 Rectángulo"/>
          <p:cNvSpPr>
            <a:spLocks noChangeArrowheads="1"/>
          </p:cNvSpPr>
          <p:nvPr/>
        </p:nvSpPr>
        <p:spPr bwMode="auto">
          <a:xfrm>
            <a:off x="0" y="4643446"/>
            <a:ext cx="3571868" cy="1631216"/>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CL" sz="2000" b="1" dirty="0">
                <a:latin typeface="Calibri" pitchFamily="34" charset="0"/>
              </a:rPr>
              <a:t>Aristóteles, rechazó la idea de que la materia estaba formada por partículas indivisibles (los átomos), planteando la llamada </a:t>
            </a:r>
            <a:r>
              <a:rPr lang="es-CL" sz="2000" b="1" u="sng" dirty="0">
                <a:latin typeface="Calibri" pitchFamily="34" charset="0"/>
              </a:rPr>
              <a:t>teoría de los cuatro elementos</a:t>
            </a:r>
            <a:r>
              <a:rPr lang="es-CL" sz="2000" b="1" dirty="0">
                <a:latin typeface="Calibri" pitchFamily="34" charset="0"/>
              </a:rPr>
              <a:t>. </a:t>
            </a:r>
          </a:p>
        </p:txBody>
      </p:sp>
      <p:pic>
        <p:nvPicPr>
          <p:cNvPr id="17410" name="Picture 2" descr="Demócrito - Wikipedia, la enciclopedia libre"/>
          <p:cNvPicPr>
            <a:picLocks noChangeAspect="1" noChangeArrowheads="1"/>
          </p:cNvPicPr>
          <p:nvPr/>
        </p:nvPicPr>
        <p:blipFill>
          <a:blip r:embed="rId2" cstate="print"/>
          <a:srcRect t="8190" b="9907"/>
          <a:stretch>
            <a:fillRect/>
          </a:stretch>
        </p:blipFill>
        <p:spPr bwMode="auto">
          <a:xfrm>
            <a:off x="7358082" y="2143116"/>
            <a:ext cx="1357322" cy="150813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6 Rectángulo"/>
          <p:cNvSpPr/>
          <p:nvPr/>
        </p:nvSpPr>
        <p:spPr>
          <a:xfrm>
            <a:off x="7786678" y="3357562"/>
            <a:ext cx="1357322"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CL" sz="1400" i="1" dirty="0"/>
              <a:t>Busto de bronce identificado con Demócrito</a:t>
            </a:r>
          </a:p>
        </p:txBody>
      </p:sp>
      <p:pic>
        <p:nvPicPr>
          <p:cNvPr id="17412" name="Picture 4" descr="Pinacoteca Querini Stampalia - Leucippus - Luca Giordano.jpg"/>
          <p:cNvPicPr>
            <a:picLocks noChangeAspect="1" noChangeArrowheads="1"/>
          </p:cNvPicPr>
          <p:nvPr/>
        </p:nvPicPr>
        <p:blipFill>
          <a:blip r:embed="rId3"/>
          <a:srcRect t="19187" r="9524"/>
          <a:stretch>
            <a:fillRect/>
          </a:stretch>
        </p:blipFill>
        <p:spPr bwMode="auto">
          <a:xfrm>
            <a:off x="5786446" y="928670"/>
            <a:ext cx="1357322" cy="15044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414" name="Picture 6" descr="Aristotle Altemps Inv8575.jpg"/>
          <p:cNvPicPr>
            <a:picLocks noChangeAspect="1" noChangeArrowheads="1"/>
          </p:cNvPicPr>
          <p:nvPr/>
        </p:nvPicPr>
        <p:blipFill>
          <a:blip r:embed="rId4"/>
          <a:srcRect/>
          <a:stretch>
            <a:fillRect/>
          </a:stretch>
        </p:blipFill>
        <p:spPr bwMode="auto">
          <a:xfrm>
            <a:off x="3643306" y="4643446"/>
            <a:ext cx="1443321" cy="19288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9 Rectángulo"/>
          <p:cNvSpPr/>
          <p:nvPr/>
        </p:nvSpPr>
        <p:spPr>
          <a:xfrm>
            <a:off x="4429124" y="6334780"/>
            <a:ext cx="1643074" cy="52322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CL" sz="1400" i="1" dirty="0"/>
              <a:t>Busto de Aristóteles en Roma</a:t>
            </a:r>
          </a:p>
        </p:txBody>
      </p:sp>
      <p:sp>
        <p:nvSpPr>
          <p:cNvPr id="11" name="10 Rectángulo"/>
          <p:cNvSpPr/>
          <p:nvPr/>
        </p:nvSpPr>
        <p:spPr>
          <a:xfrm>
            <a:off x="7072330" y="1000108"/>
            <a:ext cx="1000132" cy="73866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CL" sz="1400" i="1" dirty="0"/>
              <a:t>Retrato idealizado de </a:t>
            </a:r>
            <a:r>
              <a:rPr lang="es-CL" sz="1400" i="1" dirty="0" err="1"/>
              <a:t>Leucipo</a:t>
            </a:r>
            <a:endParaRPr lang="es-CL" sz="1400" i="1" dirty="0"/>
          </a:p>
        </p:txBody>
      </p:sp>
      <p:sp>
        <p:nvSpPr>
          <p:cNvPr id="12" name="11 CuadroTexto"/>
          <p:cNvSpPr txBox="1"/>
          <p:nvPr/>
        </p:nvSpPr>
        <p:spPr>
          <a:xfrm>
            <a:off x="7143768" y="5934670"/>
            <a:ext cx="2000232" cy="92333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s-CL" dirty="0" smtClean="0"/>
              <a:t>Copia todo en tú cuaderno de ciencias.</a:t>
            </a:r>
            <a:endParaRPr lang="es-CL"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srcRect/>
          <a:stretch>
            <a:fillRect/>
          </a:stretch>
        </p:blipFill>
        <p:spPr bwMode="auto">
          <a:xfrm>
            <a:off x="0" y="0"/>
            <a:ext cx="5375275" cy="3786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9" name="Picture 4"/>
          <p:cNvPicPr>
            <a:picLocks noChangeAspect="1" noChangeArrowheads="1"/>
          </p:cNvPicPr>
          <p:nvPr/>
        </p:nvPicPr>
        <p:blipFill>
          <a:blip r:embed="rId3"/>
          <a:srcRect/>
          <a:stretch>
            <a:fillRect/>
          </a:stretch>
        </p:blipFill>
        <p:spPr bwMode="auto">
          <a:xfrm>
            <a:off x="4000500" y="3090863"/>
            <a:ext cx="5143500" cy="3767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3 CuadroTexto"/>
          <p:cNvSpPr txBox="1"/>
          <p:nvPr/>
        </p:nvSpPr>
        <p:spPr>
          <a:xfrm>
            <a:off x="6929454" y="0"/>
            <a:ext cx="2214546" cy="369332"/>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r>
              <a:rPr lang="es-CL" dirty="0" smtClean="0"/>
              <a:t>Sólo lee con atención</a:t>
            </a:r>
            <a:endParaRPr lang="es-CL" dirty="0"/>
          </a:p>
        </p:txBody>
      </p:sp>
      <p:pic>
        <p:nvPicPr>
          <p:cNvPr id="5" name="Picture 2" descr="C:\Users\Paulina\Desktop\GIF\giphy (6).gif"/>
          <p:cNvPicPr>
            <a:picLocks noChangeAspect="1" noChangeArrowheads="1" noCrop="1"/>
          </p:cNvPicPr>
          <p:nvPr/>
        </p:nvPicPr>
        <p:blipFill>
          <a:blip r:embed="rId4" cstate="print"/>
          <a:srcRect/>
          <a:stretch>
            <a:fillRect/>
          </a:stretch>
        </p:blipFill>
        <p:spPr bwMode="auto">
          <a:xfrm>
            <a:off x="5786446" y="5572140"/>
            <a:ext cx="1285860" cy="128586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Personalizado 25">
      <a:dk1>
        <a:sysClr val="windowText" lastClr="000000"/>
      </a:dk1>
      <a:lt1>
        <a:srgbClr val="B7DDE8"/>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719</Words>
  <Application>Microsoft Office PowerPoint</Application>
  <PresentationFormat>Presentación en pantalla (4:3)</PresentationFormat>
  <Paragraphs>55</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Tema de Office</vt:lpstr>
      <vt:lpstr>Diapositiva 1</vt:lpstr>
      <vt:lpstr>Diapositiva 2</vt:lpstr>
      <vt:lpstr>Diapositiva 3</vt:lpstr>
      <vt:lpstr>Diapositiva 4</vt:lpstr>
      <vt:lpstr>Diapositiva 5</vt:lpstr>
      <vt:lpstr>Observa el video “La partículas más diminutas”</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Paulina</dc:creator>
  <cp:lastModifiedBy>Paulina</cp:lastModifiedBy>
  <cp:revision>3</cp:revision>
  <dcterms:created xsi:type="dcterms:W3CDTF">2020-08-26T22:02:45Z</dcterms:created>
  <dcterms:modified xsi:type="dcterms:W3CDTF">2020-08-31T03:36:01Z</dcterms:modified>
</cp:coreProperties>
</file>