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58" r:id="rId5"/>
    <p:sldId id="262" r:id="rId6"/>
    <p:sldId id="259" r:id="rId7"/>
    <p:sldId id="268" r:id="rId8"/>
    <p:sldId id="270" r:id="rId9"/>
    <p:sldId id="265" r:id="rId10"/>
    <p:sldId id="266" r:id="rId11"/>
    <p:sldId id="269" r:id="rId12"/>
    <p:sldId id="271" r:id="rId13"/>
    <p:sldId id="272" r:id="rId14"/>
  </p:sldIdLst>
  <p:sldSz cx="7200900" cy="9144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390" y="-462"/>
      </p:cViewPr>
      <p:guideLst>
        <p:guide orient="horz" pos="2880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72009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51435" y="93008"/>
            <a:ext cx="7098030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020128" y="4267200"/>
            <a:ext cx="504063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9559" y="1932406"/>
            <a:ext cx="7104461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9559" y="1862295"/>
            <a:ext cx="7104461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9559" y="3968865"/>
            <a:ext cx="7104461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60045" y="2007909"/>
            <a:ext cx="648081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220653" y="366190"/>
            <a:ext cx="1584198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090" y="366189"/>
            <a:ext cx="4380548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720090" y="1930400"/>
            <a:ext cx="6120765" cy="6096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72009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51435" y="93008"/>
            <a:ext cx="7098030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8822" y="1270001"/>
            <a:ext cx="6120765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8822" y="3397252"/>
            <a:ext cx="6120765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0079" y="8229600"/>
            <a:ext cx="3150394" cy="6096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54663" y="3169107"/>
            <a:ext cx="7098143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54453" y="3121968"/>
            <a:ext cx="7098353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3792" y="3291840"/>
            <a:ext cx="7099014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214" y="8278368"/>
            <a:ext cx="360045" cy="609600"/>
          </a:xfrm>
        </p:spPr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720090" y="1930400"/>
            <a:ext cx="2952369" cy="6096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885486" y="1930400"/>
            <a:ext cx="2952369" cy="6096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90" y="364067"/>
            <a:ext cx="6120765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0090" y="1930400"/>
            <a:ext cx="2940368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900487" y="1930400"/>
            <a:ext cx="2940368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720090" y="2997200"/>
            <a:ext cx="2940368" cy="51816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3900487" y="2997200"/>
            <a:ext cx="2940368" cy="51816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72009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50407" y="93007"/>
            <a:ext cx="7098030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90" y="364067"/>
            <a:ext cx="6120765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20090" y="2133600"/>
            <a:ext cx="1500188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340292" y="2133600"/>
            <a:ext cx="4500563" cy="59944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90" y="6534067"/>
            <a:ext cx="576072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20090" y="7261100"/>
            <a:ext cx="576072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0090" y="8229600"/>
            <a:ext cx="3060383" cy="6096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214" y="8278368"/>
            <a:ext cx="360045" cy="609600"/>
          </a:xfrm>
        </p:spPr>
        <p:txBody>
          <a:bodyPr/>
          <a:lstStyle/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53791" y="6244740"/>
            <a:ext cx="7092887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53952" y="6200634"/>
            <a:ext cx="7092728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53952" y="6364299"/>
            <a:ext cx="7092727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3793" y="88901"/>
            <a:ext cx="708897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72009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50407" y="93007"/>
            <a:ext cx="7098030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720090" y="366184"/>
            <a:ext cx="6120765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720090" y="1930400"/>
            <a:ext cx="612076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860608" y="8255000"/>
            <a:ext cx="1950244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939570-C32A-4EB5-AE2A-B29577AC0B76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20090" y="8229600"/>
            <a:ext cx="312039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14" y="8280400"/>
            <a:ext cx="360045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F0EA57-8825-4541-A8E3-ECA77EBD61D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rnan.martinez@laprovidenciarecoleta.cl" TargetMode="External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DswH2LS0-T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Objetivo: Demostrar que comprenden el concepto de razón de manera concreta, pictórica y simbólica, en forma manual y/o usando software educativo.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Razones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314302" y="1214414"/>
            <a:ext cx="6286524" cy="76438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s-CL" sz="2400" b="1" dirty="0" smtClean="0"/>
              <a:t>Resolvamos un </a:t>
            </a:r>
            <a:r>
              <a:rPr lang="es-CL" sz="2400" b="1" dirty="0" smtClean="0"/>
              <a:t>segundo ejemplo</a:t>
            </a:r>
            <a:r>
              <a:rPr lang="es-CL" sz="2400" b="1" dirty="0" smtClean="0"/>
              <a:t>:</a:t>
            </a:r>
            <a:endParaRPr lang="es-CL" sz="2400" dirty="0" smtClean="0"/>
          </a:p>
          <a:p>
            <a:r>
              <a:rPr lang="es-CL" sz="2400" dirty="0" smtClean="0"/>
              <a:t>Las edades de un padre y su hijo están en la razón </a:t>
            </a:r>
            <a:r>
              <a:rPr lang="es-CL" sz="2400" b="1" dirty="0" smtClean="0"/>
              <a:t>5:2</a:t>
            </a:r>
            <a:r>
              <a:rPr lang="es-CL" sz="2400" dirty="0" smtClean="0"/>
              <a:t>. Si la suma de sus edades es 63. </a:t>
            </a:r>
            <a:r>
              <a:rPr lang="es-CL" sz="2400" i="1" dirty="0" smtClean="0"/>
              <a:t>¿Cuál es la edad del padre</a:t>
            </a:r>
            <a:r>
              <a:rPr lang="es-CL" sz="2400" i="1" dirty="0" smtClean="0"/>
              <a:t>?</a:t>
            </a:r>
          </a:p>
          <a:p>
            <a:pPr>
              <a:buNone/>
            </a:pPr>
            <a:endParaRPr lang="es-CL" sz="2400" i="1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pPr lvl="1">
              <a:buNone/>
            </a:pPr>
            <a:r>
              <a:rPr lang="es-CL" sz="2000" dirty="0" smtClean="0"/>
              <a:t>R:  La </a:t>
            </a:r>
            <a:r>
              <a:rPr lang="es-CL" sz="2000" dirty="0" smtClean="0"/>
              <a:t>edad del padre es 45 años.</a:t>
            </a:r>
          </a:p>
          <a:p>
            <a:r>
              <a:rPr lang="es-CL" sz="2400" i="1" dirty="0" smtClean="0"/>
              <a:t>¿Cuál es la edad del </a:t>
            </a:r>
            <a:r>
              <a:rPr lang="es-CL" sz="2400" i="1" dirty="0" smtClean="0"/>
              <a:t>hijo?</a:t>
            </a:r>
          </a:p>
          <a:p>
            <a:pPr>
              <a:buNone/>
            </a:pPr>
            <a:r>
              <a:rPr lang="es-CL" sz="2400" dirty="0" smtClean="0"/>
              <a:t>                   </a:t>
            </a:r>
            <a:r>
              <a:rPr lang="es-CL" sz="2400" dirty="0" smtClean="0"/>
              <a:t>45 </a:t>
            </a:r>
            <a:r>
              <a:rPr lang="es-CL" sz="2400" dirty="0" smtClean="0"/>
              <a:t>+  x  </a:t>
            </a:r>
            <a:r>
              <a:rPr lang="es-CL" sz="2400" dirty="0" smtClean="0"/>
              <a:t>= </a:t>
            </a:r>
            <a:r>
              <a:rPr lang="es-CL" sz="2400" dirty="0" smtClean="0"/>
              <a:t>63</a:t>
            </a:r>
          </a:p>
          <a:p>
            <a:pPr>
              <a:buNone/>
            </a:pPr>
            <a:r>
              <a:rPr lang="es-CL" sz="2400" dirty="0" smtClean="0"/>
              <a:t>	</a:t>
            </a:r>
            <a:r>
              <a:rPr lang="es-CL" sz="2400" dirty="0" smtClean="0"/>
              <a:t>	       45 + 18 = 63</a:t>
            </a:r>
          </a:p>
          <a:p>
            <a:pPr lvl="1">
              <a:buNone/>
            </a:pPr>
            <a:r>
              <a:rPr lang="es-CL" sz="2000" dirty="0" smtClean="0"/>
              <a:t>R:  El hijo tiene 18 años</a:t>
            </a:r>
            <a:endParaRPr lang="es-CL" sz="20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00054" y="2862884"/>
          <a:ext cx="5357850" cy="320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949"/>
                <a:gridCol w="2088901"/>
              </a:tblGrid>
              <a:tr h="40069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Pasos a seguir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0069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Primero sumamos las razones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5 + 2 = 7</a:t>
                      </a:r>
                      <a:endParaRPr lang="es-ES" sz="20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Luego, dividimos el</a:t>
                      </a:r>
                      <a:r>
                        <a:rPr lang="es-MX" sz="2000" baseline="0" dirty="0" smtClean="0"/>
                        <a:t> total de la suma de sus edades (63 años) por 7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63: 7= 9</a:t>
                      </a:r>
                      <a:endParaRPr lang="es-ES" sz="20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 continuación multiplicamos el antecedente (5) por 9</a:t>
                      </a:r>
                      <a:r>
                        <a:rPr lang="es-MX" sz="2000" baseline="0" dirty="0" smtClean="0"/>
                        <a:t>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5 • 9 = 45</a:t>
                      </a:r>
                      <a:endParaRPr lang="es-ES" sz="20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Finalmente multiplicamos el consecuente (2) por 9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2 • 9 = 18</a:t>
                      </a:r>
                      <a:endParaRPr lang="es-ES" sz="2000" dirty="0" smtClean="0"/>
                    </a:p>
                    <a:p>
                      <a:pPr algn="ctr"/>
                      <a:endParaRPr lang="es-E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3: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s-MX" dirty="0" smtClean="0"/>
              <a:t>	Resuelve</a:t>
            </a:r>
            <a:r>
              <a:rPr lang="es-MX" dirty="0" smtClean="0"/>
              <a:t>, en tu cuaderno, los siguientes problemas</a:t>
            </a:r>
            <a:endParaRPr lang="es-MX" dirty="0" smtClean="0"/>
          </a:p>
          <a:p>
            <a:pPr marL="514350" indent="-514350">
              <a:buFont typeface="+mj-lt"/>
              <a:buAutoNum type="alphaUcPeriod"/>
            </a:pPr>
            <a:r>
              <a:rPr lang="es-MX" dirty="0" smtClean="0"/>
              <a:t>En una canasta hay un total de 50 huevos, de los cuales 18 son de color y el resto son blancos. ¿Cuál es la razón entre los huevos de color y los huevos blancos?</a:t>
            </a:r>
          </a:p>
          <a:p>
            <a:pPr marL="514350" indent="-514350">
              <a:buFont typeface="+mj-lt"/>
              <a:buAutoNum type="alphaUcPeriod"/>
            </a:pPr>
            <a:r>
              <a:rPr lang="es-MX" dirty="0" smtClean="0"/>
              <a:t>La cantidad de asistentes que apoyan al equipo “Los patriotas” y los que apoyan al equipo “Los realistas” están en la razón 2 es a 3. si el total de asistentes es 20, ¿cuántos apoyan a cada equipo.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Actividad 4: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3: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616" y="214282"/>
            <a:ext cx="6312239" cy="1205420"/>
          </a:xfrm>
        </p:spPr>
        <p:txBody>
          <a:bodyPr/>
          <a:lstStyle/>
          <a:p>
            <a:pPr algn="r"/>
            <a:r>
              <a:rPr lang="es-MX" dirty="0" smtClean="0"/>
              <a:t>Actividad 5: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178" y="1357290"/>
            <a:ext cx="6383677" cy="1212840"/>
          </a:xfrm>
        </p:spPr>
        <p:txBody>
          <a:bodyPr/>
          <a:lstStyle/>
          <a:p>
            <a:r>
              <a:rPr lang="es-MX" dirty="0" smtClean="0"/>
              <a:t>Resuelve la página 35 del cuaderno de ejercicios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3: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5899" t="16232" r="42557" b="11461"/>
          <a:stretch>
            <a:fillRect/>
          </a:stretch>
        </p:blipFill>
        <p:spPr bwMode="auto">
          <a:xfrm>
            <a:off x="298264" y="1714480"/>
            <a:ext cx="5373887" cy="692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 redondeado"/>
          <p:cNvSpPr/>
          <p:nvPr/>
        </p:nvSpPr>
        <p:spPr>
          <a:xfrm>
            <a:off x="0" y="8358206"/>
            <a:ext cx="3529012" cy="785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Enviar  esta actividad al correo</a:t>
            </a:r>
            <a:endParaRPr lang="es-ES" dirty="0"/>
          </a:p>
        </p:txBody>
      </p:sp>
      <p:pic>
        <p:nvPicPr>
          <p:cNvPr id="8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/>
          <a:srcRect l="11628" t="7693" r="12790" b="3845"/>
          <a:stretch>
            <a:fillRect/>
          </a:stretch>
        </p:blipFill>
        <p:spPr bwMode="auto">
          <a:xfrm>
            <a:off x="2743194" y="8429644"/>
            <a:ext cx="785818" cy="69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Envía la fotografía de las actividades con este símbolo al correo correspondiente.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6°A</a:t>
            </a:r>
            <a:r>
              <a:rPr lang="es-MX" dirty="0" smtClean="0">
                <a:sym typeface="Wingdings" pitchFamily="2" charset="2"/>
              </a:rPr>
              <a:t> </a:t>
            </a:r>
            <a:r>
              <a:rPr lang="es-MX" dirty="0" smtClean="0">
                <a:sym typeface="Wingdings" pitchFamily="2" charset="2"/>
                <a:hlinkClick r:id="rId2"/>
              </a:rPr>
              <a:t>lorena.ureta@laprovidenciarecoleta.cl</a:t>
            </a:r>
            <a:endParaRPr lang="es-MX" dirty="0" smtClean="0">
              <a:sym typeface="Wingdings" pitchFamily="2" charset="2"/>
            </a:endParaRPr>
          </a:p>
          <a:p>
            <a:r>
              <a:rPr lang="es-MX" dirty="0" smtClean="0">
                <a:sym typeface="Wingdings" pitchFamily="2" charset="2"/>
              </a:rPr>
              <a:t>6°B  </a:t>
            </a:r>
            <a:r>
              <a:rPr lang="es-MX" dirty="0" smtClean="0">
                <a:sym typeface="Wingdings" pitchFamily="2" charset="2"/>
                <a:hlinkClick r:id="rId3"/>
              </a:rPr>
              <a:t>hernan.martinez@laprovidenciarecoleta.cl</a:t>
            </a:r>
            <a:endParaRPr lang="es-MX" dirty="0" smtClean="0">
              <a:sym typeface="Wingdings" pitchFamily="2" charset="2"/>
            </a:endParaRPr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43128" y="2857512"/>
            <a:ext cx="2643206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5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 cstate="print"/>
          <a:srcRect l="11628" t="7693" r="12790" b="3845"/>
          <a:stretch>
            <a:fillRect/>
          </a:stretch>
        </p:blipFill>
        <p:spPr bwMode="auto">
          <a:xfrm>
            <a:off x="4171954" y="2928950"/>
            <a:ext cx="543550" cy="4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>
          <a:xfrm>
            <a:off x="540068" y="203200"/>
            <a:ext cx="5410676" cy="1416051"/>
          </a:xfrm>
        </p:spPr>
        <p:txBody>
          <a:bodyPr/>
          <a:lstStyle/>
          <a:p>
            <a:r>
              <a:rPr lang="es-CL" dirty="0" smtClean="0"/>
              <a:t>¿Qué es una razón?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CL" dirty="0" smtClean="0"/>
              <a:t>Una razón es una comparación de dos cantidades por </a:t>
            </a:r>
            <a:r>
              <a:rPr lang="es-CL" dirty="0" smtClean="0"/>
              <a:t>cociente (mediante la división).</a:t>
            </a:r>
            <a:endParaRPr lang="es-CL" dirty="0" smtClean="0"/>
          </a:p>
          <a:p>
            <a:pPr>
              <a:defRPr/>
            </a:pPr>
            <a:r>
              <a:rPr lang="es-CL" dirty="0" smtClean="0"/>
              <a:t>Se puede escribir de las siguientes formas</a:t>
            </a:r>
            <a:r>
              <a:rPr lang="es-CL" dirty="0" smtClean="0"/>
              <a:t>:</a:t>
            </a:r>
          </a:p>
          <a:p>
            <a:pPr>
              <a:buNone/>
              <a:defRPr/>
            </a:pPr>
            <a:r>
              <a:rPr lang="es-CL" dirty="0" smtClean="0"/>
              <a:t>            , </a:t>
            </a:r>
            <a:r>
              <a:rPr lang="es-CL" sz="3600" dirty="0" smtClean="0">
                <a:solidFill>
                  <a:srgbClr val="FF0000"/>
                </a:solidFill>
                <a:latin typeface="Edwardian Script ITC" pitchFamily="66" charset="0"/>
              </a:rPr>
              <a:t>a </a:t>
            </a:r>
            <a:r>
              <a:rPr lang="es-CL" dirty="0" smtClean="0"/>
              <a:t>: </a:t>
            </a:r>
            <a:r>
              <a:rPr lang="es-CL" sz="3600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s-CL" dirty="0" smtClean="0"/>
              <a:t>  o “</a:t>
            </a:r>
            <a:r>
              <a:rPr lang="es-CL" sz="3600" dirty="0" smtClean="0">
                <a:solidFill>
                  <a:srgbClr val="FF0000"/>
                </a:solidFill>
                <a:latin typeface="Edwardian Script ITC" pitchFamily="66" charset="0"/>
              </a:rPr>
              <a:t>a</a:t>
            </a:r>
            <a:r>
              <a:rPr lang="es-CL" dirty="0" smtClean="0"/>
              <a:t> es a </a:t>
            </a:r>
            <a:r>
              <a:rPr lang="es-CL" sz="3600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s-CL" dirty="0" smtClean="0"/>
              <a:t>”</a:t>
            </a:r>
            <a:endParaRPr lang="es-CL" dirty="0" smtClean="0"/>
          </a:p>
          <a:p>
            <a:pPr>
              <a:defRPr/>
            </a:pPr>
            <a:endParaRPr lang="es-CL" dirty="0" smtClean="0"/>
          </a:p>
          <a:p>
            <a:pPr>
              <a:defRPr/>
            </a:pPr>
            <a:r>
              <a:rPr lang="es-CL" dirty="0" smtClean="0"/>
              <a:t>Ejemplo:</a:t>
            </a:r>
          </a:p>
          <a:p>
            <a:pPr>
              <a:defRPr/>
            </a:pPr>
            <a:endParaRPr lang="es-CL" dirty="0" smtClean="0"/>
          </a:p>
          <a:p>
            <a:pPr>
              <a:defRPr/>
            </a:pPr>
            <a:endParaRPr lang="es-CL" dirty="0" smtClean="0"/>
          </a:p>
          <a:p>
            <a:pPr>
              <a:defRPr/>
            </a:pPr>
            <a:endParaRPr lang="es-CL" dirty="0" smtClean="0"/>
          </a:p>
          <a:p>
            <a:pPr>
              <a:defRPr/>
            </a:pPr>
            <a:endParaRPr lang="es-CL" dirty="0" smtClean="0"/>
          </a:p>
          <a:p>
            <a:pPr>
              <a:buNone/>
              <a:defRPr/>
            </a:pPr>
            <a:r>
              <a:rPr lang="es-CL" dirty="0" smtClean="0"/>
              <a:t>	Se </a:t>
            </a:r>
            <a:r>
              <a:rPr lang="es-CL" dirty="0" smtClean="0"/>
              <a:t>lee: “ 1 es a 4” ó “ 1 de cada 4</a:t>
            </a:r>
            <a:r>
              <a:rPr lang="es-CL" dirty="0" smtClean="0"/>
              <a:t>”</a:t>
            </a:r>
          </a:p>
          <a:p>
            <a:pPr>
              <a:defRPr/>
            </a:pPr>
            <a:endParaRPr lang="es-CL" dirty="0" smtClean="0"/>
          </a:p>
          <a:p>
            <a:pPr algn="just">
              <a:buNone/>
            </a:pPr>
            <a:endParaRPr lang="es-CL" dirty="0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omic Sans MS" pitchFamily="66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432" y="5000628"/>
            <a:ext cx="2190274" cy="149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9989" y="-71470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1: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7200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7310" y="3557584"/>
            <a:ext cx="133350" cy="514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40067" y="203200"/>
            <a:ext cx="6042006" cy="1320800"/>
          </a:xfrm>
        </p:spPr>
        <p:txBody>
          <a:bodyPr>
            <a:normAutofit fontScale="90000"/>
          </a:bodyPr>
          <a:lstStyle/>
          <a:p>
            <a:r>
              <a:rPr lang="es-CL" smtClean="0"/>
              <a:t>En las razones encontramos: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El término </a:t>
            </a:r>
            <a:r>
              <a:rPr lang="es-CL" i="1" dirty="0" smtClean="0"/>
              <a:t>a</a:t>
            </a:r>
            <a:r>
              <a:rPr lang="es-CL" dirty="0" smtClean="0"/>
              <a:t> es el </a:t>
            </a:r>
            <a:r>
              <a:rPr lang="es-CL" b="1" dirty="0" smtClean="0"/>
              <a:t>antecedente</a:t>
            </a:r>
            <a:r>
              <a:rPr lang="es-CL" dirty="0" smtClean="0"/>
              <a:t> de la razón y el </a:t>
            </a:r>
            <a:r>
              <a:rPr lang="es-CL" i="1" dirty="0" smtClean="0"/>
              <a:t>b</a:t>
            </a:r>
            <a:r>
              <a:rPr lang="es-CL" dirty="0" smtClean="0"/>
              <a:t>, el </a:t>
            </a:r>
            <a:r>
              <a:rPr lang="es-CL" b="1" dirty="0" smtClean="0"/>
              <a:t>consecuente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algn="just">
              <a:buNone/>
            </a:pPr>
            <a:r>
              <a:rPr lang="es-MX" dirty="0" smtClean="0"/>
              <a:t>	Una </a:t>
            </a:r>
            <a:r>
              <a:rPr lang="es-MX" dirty="0" smtClean="0"/>
              <a:t>razón se puede escribir como una fracción, </a:t>
            </a:r>
            <a:r>
              <a:rPr lang="es-MX" dirty="0" smtClean="0"/>
              <a:t>y aunque </a:t>
            </a:r>
            <a:r>
              <a:rPr lang="es-MX" dirty="0" smtClean="0"/>
              <a:t>no son lo </a:t>
            </a:r>
            <a:r>
              <a:rPr lang="es-MX" dirty="0" smtClean="0"/>
              <a:t>mismo tienen algunas cosas es común. </a:t>
            </a:r>
            <a:r>
              <a:rPr lang="es-MX" dirty="0" smtClean="0"/>
              <a:t>Observa el video.</a:t>
            </a:r>
          </a:p>
          <a:p>
            <a:pPr lvl="1" algn="ctr">
              <a:buNone/>
            </a:pPr>
            <a:r>
              <a:rPr lang="es-ES" sz="2200" dirty="0" smtClean="0">
                <a:hlinkClick r:id="rId2"/>
              </a:rPr>
              <a:t>https</a:t>
            </a:r>
            <a:r>
              <a:rPr lang="es-ES" sz="2200" dirty="0" smtClean="0">
                <a:hlinkClick r:id="rId2"/>
              </a:rPr>
              <a:t>://www.youtube.com/watch?v=DswH2LS0-TQ</a:t>
            </a:r>
            <a:endParaRPr lang="es-ES" sz="2200" dirty="0" smtClean="0"/>
          </a:p>
          <a:p>
            <a:endParaRPr lang="es-CL" dirty="0" smtClean="0"/>
          </a:p>
        </p:txBody>
      </p:sp>
      <p:pic>
        <p:nvPicPr>
          <p:cNvPr id="10244" name="Picture 2" descr="razÃ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14" y="3286116"/>
            <a:ext cx="329291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9989" y="-32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1: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0318" y="628123"/>
            <a:ext cx="3689195" cy="872043"/>
          </a:xfrm>
        </p:spPr>
        <p:txBody>
          <a:bodyPr>
            <a:normAutofit/>
          </a:bodyPr>
          <a:lstStyle/>
          <a:p>
            <a:pPr algn="r"/>
            <a:r>
              <a:rPr lang="es-MX" dirty="0" smtClean="0"/>
              <a:t>Ejemplo1: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14302" y="1738293"/>
            <a:ext cx="6661593" cy="3333773"/>
          </a:xfrm>
        </p:spPr>
        <p:txBody>
          <a:bodyPr>
            <a:normAutofit/>
          </a:bodyPr>
          <a:lstStyle/>
          <a:p>
            <a:r>
              <a:rPr lang="es-MX" dirty="0" smtClean="0"/>
              <a:t>Una costurera debe comprar telas para confeccionar unos vestidos para Javiera Carrera . Para ello necesita 3 metros de tela de color celeste, y 2 metros de tela de color azul oscuro. </a:t>
            </a:r>
          </a:p>
          <a:p>
            <a:r>
              <a:rPr lang="es-MX" dirty="0" smtClean="0"/>
              <a:t>La razón entre las cantidades de tela celeste y azul oscuro es </a:t>
            </a:r>
            <a:r>
              <a:rPr lang="es-MX" dirty="0" smtClean="0">
                <a:solidFill>
                  <a:srgbClr val="C00000"/>
                </a:solidFill>
              </a:rPr>
              <a:t>3: 2</a:t>
            </a:r>
          </a:p>
          <a:p>
            <a:pPr lvl="1">
              <a:buNone/>
            </a:pPr>
            <a:r>
              <a:rPr lang="es-MX" dirty="0" smtClean="0"/>
              <a:t>			Se lee </a:t>
            </a:r>
            <a:r>
              <a:rPr lang="es-MX" dirty="0" smtClean="0">
                <a:solidFill>
                  <a:srgbClr val="C00000"/>
                </a:solidFill>
              </a:rPr>
              <a:t>“3 es a 2”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2031" t="31944" r="50781" b="33334"/>
          <a:stretch>
            <a:fillRect/>
          </a:stretch>
        </p:blipFill>
        <p:spPr bwMode="auto">
          <a:xfrm>
            <a:off x="53580" y="5786446"/>
            <a:ext cx="2475300" cy="321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28034" y="5933370"/>
          <a:ext cx="384425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50"/>
                <a:gridCol w="768850"/>
                <a:gridCol w="768850"/>
                <a:gridCol w="768850"/>
                <a:gridCol w="768850"/>
              </a:tblGrid>
              <a:tr h="494453">
                <a:tc>
                  <a:txBody>
                    <a:bodyPr/>
                    <a:lstStyle/>
                    <a:p>
                      <a:endParaRPr lang="es-ES" sz="2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72009" marR="72009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72009" marR="72009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72009" marR="72009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72009" marR="72009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72009" marR="72009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446865" y="5076114"/>
            <a:ext cx="309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Tela celeste                         Tela azul</a:t>
            </a:r>
            <a:endParaRPr lang="es-ES" dirty="0"/>
          </a:p>
        </p:txBody>
      </p:sp>
      <p:sp>
        <p:nvSpPr>
          <p:cNvPr id="10" name="9 Abrir llave"/>
          <p:cNvSpPr/>
          <p:nvPr/>
        </p:nvSpPr>
        <p:spPr>
          <a:xfrm rot="5400000">
            <a:off x="3766994" y="4565774"/>
            <a:ext cx="428637" cy="230655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brir llave"/>
          <p:cNvSpPr/>
          <p:nvPr/>
        </p:nvSpPr>
        <p:spPr>
          <a:xfrm rot="5400000">
            <a:off x="5655938" y="4935767"/>
            <a:ext cx="476253" cy="1518951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Abrir llave"/>
          <p:cNvSpPr/>
          <p:nvPr/>
        </p:nvSpPr>
        <p:spPr>
          <a:xfrm rot="16200000">
            <a:off x="4526469" y="4806441"/>
            <a:ext cx="428637" cy="382550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121954" y="7060188"/>
            <a:ext cx="253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 metros de tela</a:t>
            </a:r>
            <a:endParaRPr lang="es-ES" dirty="0"/>
          </a:p>
        </p:txBody>
      </p:sp>
      <p:pic>
        <p:nvPicPr>
          <p:cNvPr id="14" name="13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1: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528880" y="203201"/>
            <a:ext cx="4000528" cy="1130300"/>
          </a:xfrm>
        </p:spPr>
        <p:txBody>
          <a:bodyPr/>
          <a:lstStyle/>
          <a:p>
            <a:pPr algn="r"/>
            <a:r>
              <a:rPr lang="es-CL" dirty="0" smtClean="0"/>
              <a:t>Ejemplo 2:</a:t>
            </a:r>
            <a:endParaRPr lang="es-CL" dirty="0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242864" y="1500166"/>
            <a:ext cx="6715172" cy="6096000"/>
          </a:xfrm>
        </p:spPr>
        <p:txBody>
          <a:bodyPr/>
          <a:lstStyle/>
          <a:p>
            <a:r>
              <a:rPr lang="es-CL" dirty="0" smtClean="0"/>
              <a:t>En una sala de clases hay 10 mujeres y 18 hombres. </a:t>
            </a:r>
            <a:r>
              <a:rPr lang="es-CL" i="1" dirty="0" smtClean="0"/>
              <a:t>¿Qué razón representa el número de mujeres y de hombres?</a:t>
            </a:r>
          </a:p>
          <a:p>
            <a:pPr>
              <a:buNone/>
            </a:pPr>
            <a:r>
              <a:rPr lang="es-CL" dirty="0" smtClean="0"/>
              <a:t>	</a:t>
            </a:r>
            <a:r>
              <a:rPr lang="es-CL" sz="2400" dirty="0" smtClean="0"/>
              <a:t>La </a:t>
            </a:r>
            <a:r>
              <a:rPr lang="es-CL" sz="2400" dirty="0" smtClean="0"/>
              <a:t>razón entre el número de </a:t>
            </a:r>
            <a:r>
              <a:rPr lang="es-CL" sz="2400" b="1" dirty="0" smtClean="0"/>
              <a:t>mujeres </a:t>
            </a:r>
            <a:r>
              <a:rPr lang="es-CL" sz="2400" dirty="0" smtClean="0"/>
              <a:t>y el número de </a:t>
            </a:r>
            <a:r>
              <a:rPr lang="es-CL" sz="2400" b="1" dirty="0" smtClean="0"/>
              <a:t>hombres </a:t>
            </a:r>
            <a:r>
              <a:rPr lang="es-CL" sz="2400" dirty="0" smtClean="0"/>
              <a:t>es de</a:t>
            </a:r>
            <a:r>
              <a:rPr lang="es-CL" sz="2400" dirty="0" smtClean="0"/>
              <a:t>:</a:t>
            </a:r>
            <a:r>
              <a:rPr lang="es-CL" sz="2400" b="1" dirty="0" smtClean="0"/>
              <a:t>	“10 es a 18</a:t>
            </a:r>
            <a:r>
              <a:rPr lang="es-CL" sz="2400" b="1" dirty="0" smtClean="0"/>
              <a:t>”</a:t>
            </a:r>
            <a:endParaRPr lang="es-CL" b="1" dirty="0" smtClean="0"/>
          </a:p>
          <a:p>
            <a:pPr>
              <a:buFontTx/>
              <a:buNone/>
            </a:pPr>
            <a:endParaRPr lang="es-CL" sz="1400" b="1" dirty="0" smtClean="0"/>
          </a:p>
          <a:p>
            <a:pPr>
              <a:buFontTx/>
              <a:buNone/>
            </a:pPr>
            <a:r>
              <a:rPr lang="es-CL" dirty="0" smtClean="0"/>
              <a:t>También podemos encontrar otras razones:</a:t>
            </a:r>
          </a:p>
          <a:p>
            <a:r>
              <a:rPr lang="es-CL" i="1" dirty="0" smtClean="0"/>
              <a:t>La razón entre el número de mujeres y el total:</a:t>
            </a:r>
          </a:p>
          <a:p>
            <a:pPr algn="ctr">
              <a:buFontTx/>
              <a:buNone/>
            </a:pPr>
            <a:r>
              <a:rPr lang="es-CL" b="1" dirty="0" smtClean="0"/>
              <a:t>10 es a 28</a:t>
            </a:r>
          </a:p>
          <a:p>
            <a:r>
              <a:rPr lang="es-CL" i="1" dirty="0" smtClean="0"/>
              <a:t>La razón entre el número de hombres y el total:</a:t>
            </a:r>
          </a:p>
          <a:p>
            <a:pPr algn="ctr">
              <a:buFontTx/>
              <a:buNone/>
            </a:pPr>
            <a:r>
              <a:rPr lang="es-CL" b="1" dirty="0" smtClean="0"/>
              <a:t>18 es a 28</a:t>
            </a:r>
          </a:p>
          <a:p>
            <a:r>
              <a:rPr lang="es-CL" i="1" dirty="0" smtClean="0"/>
              <a:t>La razón entre hombres y mujeres:</a:t>
            </a:r>
            <a:endParaRPr lang="es-CL" i="1" dirty="0" smtClean="0"/>
          </a:p>
          <a:p>
            <a:pPr algn="ctr">
              <a:buFontTx/>
              <a:buNone/>
            </a:pPr>
            <a:r>
              <a:rPr lang="es-CL" b="1" dirty="0" smtClean="0"/>
              <a:t>18 es a 10</a:t>
            </a:r>
            <a:endParaRPr lang="es-CL" b="1" dirty="0" smtClean="0"/>
          </a:p>
        </p:txBody>
      </p:sp>
      <p:pic>
        <p:nvPicPr>
          <p:cNvPr id="5" name="Picture 2" descr="Imágenes, fotos de stock y vectores sobre Maestra+en+clase | Shutterstock"/>
          <p:cNvPicPr>
            <a:picLocks noChangeAspect="1" noChangeArrowheads="1"/>
          </p:cNvPicPr>
          <p:nvPr/>
        </p:nvPicPr>
        <p:blipFill>
          <a:blip r:embed="rId2"/>
          <a:srcRect b="6071"/>
          <a:stretch>
            <a:fillRect/>
          </a:stretch>
        </p:blipFill>
        <p:spPr bwMode="auto">
          <a:xfrm>
            <a:off x="1957376" y="6786578"/>
            <a:ext cx="2702526" cy="21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1: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6004" y="785786"/>
            <a:ext cx="4454851" cy="1000132"/>
          </a:xfrm>
        </p:spPr>
        <p:txBody>
          <a:bodyPr/>
          <a:lstStyle/>
          <a:p>
            <a:pPr algn="r"/>
            <a:r>
              <a:rPr lang="es-MX" dirty="0" smtClean="0"/>
              <a:t>Actividad 1: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Resuelve en tu cuaderno la siguiente actividad.</a:t>
            </a: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3671888" y="7407495"/>
            <a:ext cx="33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00B0F0"/>
                </a:solidFill>
              </a:rPr>
              <a:t>Texto de estudiante – página </a:t>
            </a:r>
            <a:r>
              <a:rPr lang="es-MX" sz="1400" dirty="0" smtClean="0">
                <a:solidFill>
                  <a:srgbClr val="00B0F0"/>
                </a:solidFill>
              </a:rPr>
              <a:t>72 </a:t>
            </a:r>
            <a:r>
              <a:rPr lang="es-MX" sz="1400" dirty="0" smtClean="0">
                <a:solidFill>
                  <a:srgbClr val="00B0F0"/>
                </a:solidFill>
              </a:rPr>
              <a:t>– ejercicio </a:t>
            </a:r>
            <a:r>
              <a:rPr lang="es-MX" sz="1400" dirty="0" smtClean="0">
                <a:solidFill>
                  <a:srgbClr val="00B0F0"/>
                </a:solidFill>
              </a:rPr>
              <a:t>1 y 2 </a:t>
            </a:r>
            <a:endParaRPr lang="es-ES" sz="1400" dirty="0">
              <a:solidFill>
                <a:srgbClr val="00B0F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21749" t="30251" r="38821" b="21052"/>
          <a:stretch>
            <a:fillRect/>
          </a:stretch>
        </p:blipFill>
        <p:spPr bwMode="auto">
          <a:xfrm>
            <a:off x="242864" y="2714612"/>
            <a:ext cx="6736364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2: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0" y="8358206"/>
            <a:ext cx="3529012" cy="785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Enviar  esta actividad al correo</a:t>
            </a:r>
            <a:endParaRPr lang="es-ES" dirty="0"/>
          </a:p>
        </p:txBody>
      </p:sp>
      <p:pic>
        <p:nvPicPr>
          <p:cNvPr id="10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/>
          <a:srcRect l="11628" t="7693" r="12790" b="3845"/>
          <a:stretch>
            <a:fillRect/>
          </a:stretch>
        </p:blipFill>
        <p:spPr bwMode="auto">
          <a:xfrm>
            <a:off x="2743194" y="8429644"/>
            <a:ext cx="785818" cy="69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6004" y="428596"/>
            <a:ext cx="4454851" cy="1000132"/>
          </a:xfrm>
        </p:spPr>
        <p:txBody>
          <a:bodyPr/>
          <a:lstStyle/>
          <a:p>
            <a:pPr algn="r"/>
            <a:r>
              <a:rPr lang="es-MX" dirty="0" smtClean="0"/>
              <a:t>Actividad 2: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7181" y="1428728"/>
            <a:ext cx="6840855" cy="69294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MX" dirty="0" smtClean="0"/>
              <a:t>	Escribe las siguientes razones para cada situación y según ello responde:</a:t>
            </a:r>
          </a:p>
          <a:p>
            <a:pPr marL="788670" lvl="1" indent="-514350">
              <a:buFont typeface="+mj-lt"/>
              <a:buAutoNum type="alphaUcPeriod"/>
            </a:pPr>
            <a:r>
              <a:rPr lang="es-MX" dirty="0" smtClean="0"/>
              <a:t>Unos alumnos registraron el número de pasajeros que llevaban dos buses con diferentes destinos de la empresa </a:t>
            </a:r>
            <a:r>
              <a:rPr lang="es-MX" dirty="0" err="1" smtClean="0"/>
              <a:t>O´higgins</a:t>
            </a:r>
            <a:r>
              <a:rPr lang="es-MX" dirty="0" smtClean="0"/>
              <a:t>-bus en la siguiente tabla:</a:t>
            </a:r>
          </a:p>
          <a:p>
            <a:pPr marL="788670" lvl="1" indent="-514350">
              <a:buFont typeface="+mj-lt"/>
              <a:buAutoNum type="alphaUcPeriod"/>
            </a:pPr>
            <a:endParaRPr lang="es-MX" dirty="0" smtClean="0"/>
          </a:p>
          <a:p>
            <a:pPr marL="788670" lvl="1" indent="-514350">
              <a:buFont typeface="+mj-lt"/>
              <a:buAutoNum type="alphaUcPeriod"/>
            </a:pPr>
            <a:endParaRPr lang="es-MX" dirty="0" smtClean="0"/>
          </a:p>
          <a:p>
            <a:pPr marL="788670" lvl="1" indent="-514350">
              <a:buFont typeface="+mj-lt"/>
              <a:buAutoNum type="alphaUcPeriod"/>
            </a:pPr>
            <a:endParaRPr lang="es-MX" dirty="0" smtClean="0"/>
          </a:p>
          <a:p>
            <a:pPr marL="788670" lvl="1" indent="-514350">
              <a:buFont typeface="+mj-lt"/>
              <a:buAutoNum type="alphaUcPeriod"/>
            </a:pPr>
            <a:endParaRPr lang="es-MX" dirty="0" smtClean="0"/>
          </a:p>
          <a:p>
            <a:pPr marL="788670" lvl="1" indent="-514350"/>
            <a:r>
              <a:rPr lang="es-MX" dirty="0" smtClean="0"/>
              <a:t>En el recorrido de Bus Santiago-Linares la razón entre el número de pasajeros y el número de asientos es: ________________________</a:t>
            </a:r>
          </a:p>
          <a:p>
            <a:pPr marL="788670" lvl="1" indent="-514350"/>
            <a:r>
              <a:rPr lang="es-MX" dirty="0" smtClean="0"/>
              <a:t>En el recorrido del Bus Santiago-Rancagua la razón entre el número de pasajeros y el número de asiento es: ________________________</a:t>
            </a:r>
          </a:p>
          <a:p>
            <a:pPr marL="788670" lvl="1" indent="-514350"/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>
              <a:buNone/>
            </a:pPr>
            <a:endParaRPr lang="es-MX" dirty="0" smtClean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2: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00053" y="3786182"/>
          <a:ext cx="607223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77"/>
                <a:gridCol w="2024077"/>
                <a:gridCol w="20240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Bus Santiago - Linares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Bus Santiago - Rancagua</a:t>
                      </a:r>
                      <a:endParaRPr lang="es-E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N° de pasajeros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N° de asiento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6004" y="428596"/>
            <a:ext cx="4454851" cy="1000132"/>
          </a:xfrm>
        </p:spPr>
        <p:txBody>
          <a:bodyPr/>
          <a:lstStyle/>
          <a:p>
            <a:pPr algn="r"/>
            <a:r>
              <a:rPr lang="es-MX" dirty="0" smtClean="0"/>
              <a:t>Actividad 3: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7181" y="1428728"/>
            <a:ext cx="6840855" cy="69294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MX" dirty="0" smtClean="0"/>
              <a:t>	En </a:t>
            </a:r>
            <a:r>
              <a:rPr lang="es-MX" dirty="0" smtClean="0"/>
              <a:t>la siguiente figura: </a:t>
            </a:r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r>
              <a:rPr lang="es-MX" dirty="0" smtClean="0"/>
              <a:t>La </a:t>
            </a:r>
            <a:r>
              <a:rPr lang="es-MX" dirty="0" smtClean="0"/>
              <a:t>razón entre los rectángulos rojos y blancos es…………………………………… </a:t>
            </a:r>
            <a:endParaRPr lang="es-MX" dirty="0" smtClean="0"/>
          </a:p>
          <a:p>
            <a:pPr marL="788670" lvl="1" indent="-514350">
              <a:buNone/>
            </a:pPr>
            <a:endParaRPr lang="es-MX" dirty="0" smtClean="0"/>
          </a:p>
          <a:p>
            <a:pPr marL="788670" lvl="1" indent="-514350"/>
            <a:r>
              <a:rPr lang="es-MX" dirty="0" smtClean="0"/>
              <a:t>La </a:t>
            </a:r>
            <a:r>
              <a:rPr lang="es-MX" dirty="0" smtClean="0"/>
              <a:t>razón entre los rectángulos blancos y el total de rectángulos es …………………………………… </a:t>
            </a:r>
            <a:endParaRPr lang="es-MX" dirty="0" smtClean="0"/>
          </a:p>
          <a:p>
            <a:pPr marL="788670" lvl="1" indent="-514350"/>
            <a:endParaRPr lang="es-MX" dirty="0" smtClean="0"/>
          </a:p>
          <a:p>
            <a:pPr marL="788670" lvl="1" indent="-514350"/>
            <a:r>
              <a:rPr lang="es-MX" dirty="0" smtClean="0"/>
              <a:t>Hay </a:t>
            </a:r>
            <a:r>
              <a:rPr lang="es-MX" dirty="0" smtClean="0"/>
              <a:t>que pintar ………………… rectángulos blancos para que queden en la misma razón los rectángulos blancos y rojos ……………</a:t>
            </a:r>
            <a:endParaRPr lang="es-MX" dirty="0" smtClean="0"/>
          </a:p>
          <a:p>
            <a:pPr marL="788670" lvl="1" indent="-514350">
              <a:buNone/>
            </a:pPr>
            <a:endParaRPr lang="es-MX" dirty="0" smtClean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2: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41284" t="31546" r="42114" b="59600"/>
          <a:stretch>
            <a:fillRect/>
          </a:stretch>
        </p:blipFill>
        <p:spPr bwMode="auto">
          <a:xfrm>
            <a:off x="1100120" y="2143108"/>
            <a:ext cx="48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 redondeado"/>
          <p:cNvSpPr/>
          <p:nvPr/>
        </p:nvSpPr>
        <p:spPr>
          <a:xfrm>
            <a:off x="0" y="8358206"/>
            <a:ext cx="3529012" cy="785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Enviar  esta actividad al correo</a:t>
            </a:r>
            <a:endParaRPr lang="es-ES" dirty="0"/>
          </a:p>
        </p:txBody>
      </p:sp>
      <p:pic>
        <p:nvPicPr>
          <p:cNvPr id="11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/>
          <a:srcRect l="11628" t="7693" r="12790" b="3845"/>
          <a:stretch>
            <a:fillRect/>
          </a:stretch>
        </p:blipFill>
        <p:spPr bwMode="auto">
          <a:xfrm>
            <a:off x="2743194" y="8429644"/>
            <a:ext cx="785818" cy="69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222373" y="1785918"/>
            <a:ext cx="6807101" cy="6858048"/>
          </a:xfrm>
        </p:spPr>
        <p:txBody>
          <a:bodyPr>
            <a:normAutofit/>
          </a:bodyPr>
          <a:lstStyle/>
          <a:p>
            <a:r>
              <a:rPr lang="es-CL" sz="2400" dirty="0" smtClean="0"/>
              <a:t>Necesitamos </a:t>
            </a:r>
            <a:r>
              <a:rPr lang="es-CL" sz="2400" dirty="0" smtClean="0"/>
              <a:t>cortar una cuerda de 40 metros en la razón </a:t>
            </a:r>
            <a:r>
              <a:rPr lang="es-CL" sz="2400" b="1" dirty="0" smtClean="0"/>
              <a:t>3:7</a:t>
            </a:r>
            <a:r>
              <a:rPr lang="es-CL" sz="2400" dirty="0" smtClean="0"/>
              <a:t>. ¿Cuánto debe medir cada pedazo de la cuerda?</a:t>
            </a:r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Un </a:t>
            </a:r>
            <a:r>
              <a:rPr lang="es-CL" sz="2400" dirty="0" smtClean="0"/>
              <a:t>pedazo debe medir 12 metros y el otro 28 metros.</a:t>
            </a:r>
            <a:br>
              <a:rPr lang="es-CL" sz="2400" dirty="0" smtClean="0"/>
            </a:br>
            <a:r>
              <a:rPr lang="es-CL" sz="2400" dirty="0" smtClean="0"/>
              <a:t>12 metros + 28 metros = 40 metros</a:t>
            </a:r>
            <a:r>
              <a:rPr lang="es-CL" sz="2400" dirty="0" smtClean="0"/>
              <a:t>.</a:t>
            </a:r>
            <a:endParaRPr lang="es-CL" sz="24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9989" y="-14331"/>
            <a:ext cx="2428892" cy="728679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Sesión 3:</a:t>
            </a:r>
            <a:endParaRPr kumimoji="0" lang="es-E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42930" y="2786050"/>
          <a:ext cx="5357850" cy="442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949"/>
                <a:gridCol w="2088901"/>
              </a:tblGrid>
              <a:tr h="400697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Pasos a seguir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00697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Primero sumamos las razones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 + 7 = 10</a:t>
                      </a:r>
                      <a:endParaRPr lang="es-ES" sz="24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Luego, dividimos el</a:t>
                      </a:r>
                      <a:r>
                        <a:rPr lang="es-MX" sz="2400" baseline="0" dirty="0" smtClean="0"/>
                        <a:t> total de la cuerda (40 metros) por 10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40 : 10 = 4</a:t>
                      </a:r>
                      <a:endParaRPr lang="es-ES" sz="24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 continuación multiplicamos el antecedente por</a:t>
                      </a:r>
                      <a:r>
                        <a:rPr lang="es-MX" sz="2400" baseline="0" dirty="0" smtClean="0"/>
                        <a:t> 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 • 4 = 12</a:t>
                      </a:r>
                      <a:endParaRPr lang="es-ES" sz="2400" dirty="0"/>
                    </a:p>
                  </a:txBody>
                  <a:tcPr anchor="ctr"/>
                </a:tc>
              </a:tr>
              <a:tr h="691614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Finalmente multiplicamos el consecuente por 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7 • 4 = 28</a:t>
                      </a:r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178" y="774704"/>
            <a:ext cx="6181152" cy="1011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b="1" dirty="0" smtClean="0">
                <a:latin typeface="+mn-lt"/>
                <a:ea typeface="+mn-ea"/>
                <a:cs typeface="+mn-cs"/>
              </a:rPr>
              <a:t>Trabajemos con las razones</a:t>
            </a:r>
            <a:r>
              <a:rPr lang="es-CL" b="1" dirty="0" smtClean="0">
                <a:latin typeface="+mn-lt"/>
                <a:ea typeface="+mn-ea"/>
                <a:cs typeface="+mn-cs"/>
              </a:rPr>
              <a:t>:</a:t>
            </a:r>
            <a:endParaRPr lang="es-CL" dirty="0" smtClean="0"/>
          </a:p>
        </p:txBody>
      </p:sp>
      <p:pic>
        <p:nvPicPr>
          <p:cNvPr id="7" name="6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24" y="850109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495</TotalTime>
  <Words>448</Words>
  <Application>Microsoft Office PowerPoint</Application>
  <PresentationFormat>Personalizado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Equidad</vt:lpstr>
      <vt:lpstr>Razones</vt:lpstr>
      <vt:lpstr>¿Qué es una razón?</vt:lpstr>
      <vt:lpstr>En las razones encontramos:</vt:lpstr>
      <vt:lpstr>Ejemplo1:</vt:lpstr>
      <vt:lpstr>Ejemplo 2:</vt:lpstr>
      <vt:lpstr>Actividad 1: </vt:lpstr>
      <vt:lpstr>Actividad 2: </vt:lpstr>
      <vt:lpstr>Actividad 3: </vt:lpstr>
      <vt:lpstr>Trabajemos con las razones:</vt:lpstr>
      <vt:lpstr>Diapositiva 10</vt:lpstr>
      <vt:lpstr>Actividad 4:</vt:lpstr>
      <vt:lpstr>Actividad 5:</vt:lpstr>
      <vt:lpstr>Diapositiva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MEDIACION ESCOLAR</dc:creator>
  <cp:lastModifiedBy>MEDIACION ESCOLAR</cp:lastModifiedBy>
  <cp:revision>27</cp:revision>
  <dcterms:created xsi:type="dcterms:W3CDTF">2020-08-29T16:22:18Z</dcterms:created>
  <dcterms:modified xsi:type="dcterms:W3CDTF">2020-08-30T00:38:01Z</dcterms:modified>
</cp:coreProperties>
</file>