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4" name="línea" descr="Gráfico de líneas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orma lib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8" name="Forma lib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9" name="Forma lib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0" name="Forma lib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1" name="Forma lib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2" name="Forma lib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3" name="Forma lib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4" name="Forma lib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5" name="Forma lib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6" name="Forma lib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7" name="Forma lib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8" name="Forma lib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9" name="Forma lib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0" name="Forma lib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1" name="Forma lib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2" name="Forma lib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3" name="Forma lib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4" name="Forma lib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5" name="Forma lib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6" name="Forma lib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7" name="Forma lib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8" name="Forma lib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9" name="Forma lib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0" name="Forma lib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1" name="Forma lib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2" name="Forma lib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3" name="Forma lib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4" name="Forma lib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5" name="Forma lib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6" name="Forma lib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7" name="Forma lib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8" name="Forma lib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9" name="Forma lib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0" name="Forma lib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1" name="Forma lib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2" name="Forma lib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3" name="Forma lib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4" name="Forma lib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5" name="Forma lib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6" name="Forma lib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7" name="Forma lib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8" name="Forma lib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9" name="Forma lib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0" name="Forma lib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1" name="Forma lib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2" name="Forma lib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3" name="Forma lib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4" name="Forma lib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5" name="Forma lib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6" name="Forma lib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7" name="Forma lib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8" name="Forma lib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9" name="Forma lib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0" name="Forma lib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1" name="Forma lib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2" name="Forma lib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3" name="Forma lib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4" name="Forma lib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5" name="Forma lib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6" name="Forma lib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7" name="Forma lib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8" name="Forma lib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9" name="Forma lib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0" name="Forma lib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1" name="Forma lib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2" name="Forma lib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3" name="Forma lib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4" name="Forma lib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5" name="Forma lib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6" name="Forma lib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7" name="Forma lib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8" name="Forma lib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9" name="Forma lib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0" name="Forma lib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1" name="Forma lib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2" name="Forma lib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3" name="Forma lib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4" name="Forma lib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5" name="Forma lib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6" name="Forma lib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7" name="Forma lib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8" name="Forma lib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9" name="Forma lib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0" name="Forma lib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1" name="Forma lib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2" name="Forma lib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3" name="Forma lib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4" name="Forma lib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5" name="Forma lib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6" name="Forma lib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7" name="Forma lib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8" name="Forma lib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9" name="Forma lib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0" name="Forma lib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1" name="Forma lib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2" name="Forma lib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3" name="Forma lib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4" name="Forma lib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5" name="Forma lib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6" name="Forma lib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7" name="Forma lib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8" name="Forma lib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9" name="Forma lib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0" name="Forma lib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1" name="Forma lib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2" name="Forma lib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3" name="Forma lib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4" name="Forma lib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5" name="Forma lib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6" name="Forma lib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7" name="Forma lib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8" name="Forma lib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9" name="Forma lib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0" name="Forma lib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1" name="Forma lib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2" name="Forma lib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3" name="Forma lib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4" name="Forma lib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5" name="Forma lib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6" name="Forma lib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7" name="Forma lib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8" name="Forma lib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9" name="Forma lib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2107" y="5105400"/>
            <a:ext cx="6859786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=""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7" name="línea" descr="Gráfico de líneas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8" name="Forma libre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9" name="Forma libre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0" name="Forma libre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1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2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3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4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5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4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5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6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7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8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9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0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1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2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3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4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5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6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7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8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9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0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1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2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3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4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5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6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7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8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9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0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1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2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3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4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5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6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7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8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9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0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1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2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3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4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5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6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7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8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9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0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1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2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3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4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5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6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7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8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9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80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81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249B2D-07EC-4881-9887-EFD98E3A45C1}" type="datetimeFigureOut">
              <a:rPr lang="es-ES" smtClean="0"/>
              <a:pPr/>
              <a:t>23/08/2020</a:t>
            </a:fld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587C58D-9478-4854-AE9D-CC14D8FFAAA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73233" y="274639"/>
            <a:ext cx="1028968" cy="5901747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7" name="línea" descr="Gráfico de líneas"/>
          <p:cNvGrpSpPr/>
          <p:nvPr/>
        </p:nvGrpSpPr>
        <p:grpSpPr bwMode="invGray">
          <a:xfrm rot="5400000">
            <a:off x="4338754" y="3480593"/>
            <a:ext cx="6492240" cy="48019"/>
            <a:chOff x="1522413" y="1514475"/>
            <a:chExt cx="10569575" cy="64008"/>
          </a:xfrm>
        </p:grpSpPr>
        <p:sp>
          <p:nvSpPr>
            <p:cNvPr id="8" name="Forma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9" name="Forma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0" name="Forma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1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2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3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4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5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4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5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6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7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8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9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0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1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2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3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4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5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6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7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8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39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0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1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2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3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4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5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6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7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8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49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0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1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2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3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4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5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6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7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8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59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0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1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2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3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4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5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6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7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8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69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0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1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2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3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4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5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6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7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8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79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80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81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456128" y="277814"/>
            <a:ext cx="6859787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249B2D-07EC-4881-9887-EFD98E3A45C1}" type="datetimeFigureOut">
              <a:rPr lang="es-ES" smtClean="0"/>
              <a:pPr/>
              <a:t>23/08/2020</a:t>
            </a:fld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587C58D-9478-4854-AE9D-CC14D8FFAAA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7" name="línea" descr="Gráfico de líneas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8" name="Forma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9" name="Forma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0" name="Forma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1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2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3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4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5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6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7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8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9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0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1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2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3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4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5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6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7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8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9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0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1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2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3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4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5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6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7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8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9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0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1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2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3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4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5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6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7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8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9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0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1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2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3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4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5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6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7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8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9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0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1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2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3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4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5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6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7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8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9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0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1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2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3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4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5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6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7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8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9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40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41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249B2D-07EC-4881-9887-EFD98E3A45C1}" type="datetimeFigureOut">
              <a:rPr lang="es-ES" smtClean="0"/>
              <a:pPr/>
              <a:t>23/08/2020</a:t>
            </a:fld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587C58D-9478-4854-AE9D-CC14D8FFAAA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6859786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7" name="línea" descr="Gráfico de líneas"/>
          <p:cNvGrpSpPr/>
          <p:nvPr/>
        </p:nvGrpSpPr>
        <p:grpSpPr bwMode="invGray">
          <a:xfrm>
            <a:off x="1188982" y="4724400"/>
            <a:ext cx="6475638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orma libre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7" name="Forma libre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8" name="Forma libre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9" name="Forma libre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0" name="Forma libre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1" name="Forma libre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2" name="Forma libre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3" name="Forma libre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4" name="Forma libre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5" name="Forma libre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6" name="Forma libre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7" name="Forma libre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8" name="Forma libre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9" name="Forma libre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0" name="Forma libre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1" name="Forma libre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2" name="Forma libre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3" name="Forma libre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4" name="Forma libre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5" name="Forma libre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6" name="Forma libre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7" name="Forma libre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8" name="Forma libre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9" name="Forma libre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0" name="Forma libre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1" name="Forma libre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2" name="Forma libre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3" name="Forma libre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4" name="Forma libre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5" name="Forma libre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6" name="Forma libre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7" name="Forma libre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8" name="Forma libre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9" name="Forma libre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0" name="Forma libre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1" name="Forma libre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2" name="Forma libre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3" name="Forma libre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4" name="Forma libre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5" name="Forma libre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6" name="Forma libre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7" name="Forma libre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8" name="Forma libre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9" name="Forma libre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0" name="Forma libre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1" name="Forma libre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2" name="Forma libre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3" name="Forma libre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4" name="Forma libre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5" name="Forma libre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6" name="Forma libre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7" name="Forma libre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8" name="Forma libre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9" name="Forma libre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0" name="Forma libre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1" name="Forma libre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2" name="Forma libre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3" name="Forma libre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4" name="Forma libre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5" name="Forma libre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6" name="Forma libre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7" name="Forma libre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8" name="Forma libre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9" name="Forma libre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0" name="Forma libre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1" name="Forma libre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2" name="Forma libre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3" name="Forma libre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4" name="Forma libre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5" name="Forma libre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6" name="Forma libre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7" name="Forma libre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8" name="Forma libre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9" name="Forma libre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0" name="Forma libre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1" name="Forma libre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2" name="Forma libre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3" name="Forma libre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4" name="Forma libre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5" name="Forma libre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6" name="Forma libre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7" name="Forma libre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8" name="Forma libre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9" name="Forma libre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0" name="Forma libre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1" name="Forma libre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2" name="Forma libre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3" name="Forma libre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4" name="Forma libre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5" name="Forma libre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6" name="Forma libre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7" name="Forma libre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8" name="Forma libre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9" name="Forma libre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0" name="Forma libre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1" name="Forma libre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2" name="Forma libre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3" name="Forma libre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4" name="Forma libre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5" name="Forma libre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6" name="Forma libre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7" name="Forma libre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8" name="Forma libre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59" name="Forma libre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0" name="Forma libre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1" name="Forma libre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2" name="Forma libre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3" name="Forma libre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4" name="Forma libre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5" name="Forma libre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6" name="Forma libre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7" name="Forma libre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8" name="Forma libre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69" name="Forma libre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0" name="Forma libre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1" name="Forma libre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2" name="Forma libre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3" name="Forma libre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4" name="Forma libre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5" name="Forma libre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6" name="Forma libre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7" name="Forma libre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78" name="Forma libre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42107" y="5102526"/>
            <a:ext cx="6859786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249B2D-07EC-4881-9887-EFD98E3A45C1}" type="datetimeFigureOut">
              <a:rPr lang="es-ES" smtClean="0"/>
              <a:pPr/>
              <a:t>23/08/2020</a:t>
            </a:fld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587C58D-9478-4854-AE9D-CC14D8FFAAA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8" name="línea" descr="Gráfico de líneas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9" name="Forma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0" name="Forma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1" name="Forma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2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3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4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5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6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7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8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9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0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1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2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3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4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5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6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7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8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9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0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1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2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3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4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5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6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7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8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9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0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1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2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3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4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5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6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7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8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9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0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1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2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3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4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5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6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7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8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9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0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1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2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3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4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5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6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7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8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9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0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1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2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3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4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5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6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7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8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9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0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1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2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5563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4686332" y="1905000"/>
            <a:ext cx="331556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249B2D-07EC-4881-9887-EFD98E3A45C1}" type="datetimeFigureOut">
              <a:rPr lang="es-ES" smtClean="0"/>
              <a:pPr/>
              <a:t>23/08/2020</a:t>
            </a:fld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587C58D-9478-4854-AE9D-CC14D8FFAAA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6" name="línea" descr="Gráfico de líneas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61" name="Forma libre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2" name="Forma libre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3" name="Forma libre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4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5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6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7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8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9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0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1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2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3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4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5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6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7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8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9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0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1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2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3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4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5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6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7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8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9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0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1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2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3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4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5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6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7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8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9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0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1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2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3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4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5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6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7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8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9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0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1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2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3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4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5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6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7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8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9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0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1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2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3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4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5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6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7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8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9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0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1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2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3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4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142107" y="2819400"/>
            <a:ext cx="3313277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4688616" y="1905000"/>
            <a:ext cx="3313277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249B2D-07EC-4881-9887-EFD98E3A45C1}" type="datetimeFigureOut">
              <a:rPr lang="es-ES" smtClean="0"/>
              <a:pPr/>
              <a:t>23/08/2020</a:t>
            </a:fld>
            <a:endParaRPr lang="es-ES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587C58D-9478-4854-AE9D-CC14D8FFAAA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5" name="Marcador de posición de contenido 3"/>
          <p:cNvSpPr>
            <a:spLocks noGrp="1"/>
          </p:cNvSpPr>
          <p:nvPr>
            <p:ph sz="half" idx="13"/>
          </p:nvPr>
        </p:nvSpPr>
        <p:spPr>
          <a:xfrm>
            <a:off x="4686329" y="2819401"/>
            <a:ext cx="3313277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=""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6" name="línea" descr="Gráfico de líneas"/>
          <p:cNvGrpSpPr/>
          <p:nvPr/>
        </p:nvGrpSpPr>
        <p:grpSpPr bwMode="invGray">
          <a:xfrm>
            <a:off x="1142108" y="1514475"/>
            <a:ext cx="7929246" cy="64008"/>
            <a:chOff x="1522413" y="1514475"/>
            <a:chExt cx="10569575" cy="64008"/>
          </a:xfrm>
        </p:grpSpPr>
        <p:sp>
          <p:nvSpPr>
            <p:cNvPr id="157" name="Forma libre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58" name="Forma libre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59" name="Forma libre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0" name="Forma libre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1" name="Forma libre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2" name="Forma libre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3" name="Forma libre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4" name="Forma libre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5" name="Forma libre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6" name="Forma libre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7" name="Forma libre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8" name="Forma libre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69" name="Forma libre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0" name="Forma libre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1" name="Forma libre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2" name="Forma libre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3" name="Forma libre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4" name="Forma libre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5" name="Forma libre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6" name="Forma libre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7" name="Forma libre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8" name="Forma libre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79" name="Forma libre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0" name="Forma libre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1" name="Forma libre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2" name="Forma libre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3" name="Forma libre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4" name="Forma libre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5" name="Forma libre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6" name="Forma libre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7" name="Forma libre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8" name="Forma libre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89" name="Forma libre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0" name="Forma libre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1" name="Forma libre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2" name="Forma libre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3" name="Forma libre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4" name="Forma libre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5" name="Forma libre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6" name="Forma libre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7" name="Forma libre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8" name="Forma libre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199" name="Forma libre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0" name="Forma libre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1" name="Forma libre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2" name="Forma libre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3" name="Forma libre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4" name="Forma libre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5" name="Forma libre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6" name="Forma libre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7" name="Forma libre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8" name="Forma libre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09" name="Forma libre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0" name="Forma libre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1" name="Forma libre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2" name="Forma libre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3" name="Forma libre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4" name="Forma libre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5" name="Forma libre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6" name="Forma libre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7" name="Forma libre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8" name="Forma libre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19" name="Forma libre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0" name="Forma libre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1" name="Forma libre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2" name="Forma libre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3" name="Forma libre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4" name="Forma libre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5" name="Forma libre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6" name="Forma libre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7" name="Forma libre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8" name="Forma libre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29" name="Forma libre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  <p:sp>
          <p:nvSpPr>
            <p:cNvPr id="230" name="Forma libre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>
                <a:ln>
                  <a:noFill/>
                </a:ln>
              </a:endParaRPr>
            </a:p>
          </p:txBody>
        </p:sp>
      </p:grp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249B2D-07EC-4881-9887-EFD98E3A45C1}" type="datetimeFigureOut">
              <a:rPr lang="es-ES" smtClean="0"/>
              <a:pPr/>
              <a:t>23/08/2020</a:t>
            </a:fld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587C58D-9478-4854-AE9D-CC14D8FFAAA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249B2D-07EC-4881-9887-EFD98E3A45C1}" type="datetimeFigureOut">
              <a:rPr lang="es-ES" smtClean="0"/>
              <a:pPr/>
              <a:t>23/08/2020</a:t>
            </a:fld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587C58D-9478-4854-AE9D-CC14D8FFAAA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3533436" y="1905000"/>
            <a:ext cx="4253068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 dirty="0"/>
          </a:p>
        </p:txBody>
      </p:sp>
      <p:grpSp>
        <p:nvGrpSpPr>
          <p:cNvPr id="8" name="marco" descr="Gráfico de cuadro"/>
          <p:cNvGrpSpPr/>
          <p:nvPr/>
        </p:nvGrpSpPr>
        <p:grpSpPr bwMode="invGray">
          <a:xfrm>
            <a:off x="3314242" y="1630822"/>
            <a:ext cx="4719500" cy="4575885"/>
            <a:chOff x="4417839" y="1630821"/>
            <a:chExt cx="6291028" cy="4575885"/>
          </a:xfrm>
        </p:grpSpPr>
        <p:grpSp>
          <p:nvGrpSpPr>
            <p:cNvPr id="9" name="Grupo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0" name="Grupo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orma libre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bre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bre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11" name="Grupo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orma libre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bre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bre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12" name="Grupo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13" name="Grupo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orma libre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bre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bre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14" name="Grupo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orma libre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bre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bre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249B2D-07EC-4881-9887-EFD98E3A45C1}" type="datetimeFigureOut">
              <a:rPr lang="es-ES" smtClean="0"/>
              <a:pPr/>
              <a:t>23/08/2020</a:t>
            </a:fld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587C58D-9478-4854-AE9D-CC14D8FFAAA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quiera agregar."/>
          <p:cNvSpPr>
            <a:spLocks noGrp="1"/>
          </p:cNvSpPr>
          <p:nvPr>
            <p:ph type="pic" idx="1"/>
          </p:nvPr>
        </p:nvSpPr>
        <p:spPr>
          <a:xfrm>
            <a:off x="1309719" y="1884311"/>
            <a:ext cx="4253068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8" name="marco" descr="Gráfico de cuadro"/>
          <p:cNvGrpSpPr/>
          <p:nvPr/>
        </p:nvGrpSpPr>
        <p:grpSpPr bwMode="invGray">
          <a:xfrm flipH="1">
            <a:off x="1085908" y="1630822"/>
            <a:ext cx="4719500" cy="4575885"/>
            <a:chOff x="4417839" y="1630821"/>
            <a:chExt cx="6291028" cy="4575885"/>
          </a:xfrm>
        </p:grpSpPr>
        <p:grpSp>
          <p:nvGrpSpPr>
            <p:cNvPr id="9" name="Grupo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10" name="Grupo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orma libre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orma libre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orma libre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11" name="Grupo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orma libre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orma libre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orma libre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12" name="Grupo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13" name="Grupo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orma libre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orma libre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orma libre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orma libre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orma libre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orma libre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orma libre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orma libre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orma libre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orma libre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orma libre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orma libre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orma libre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orma libre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orma libre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orma libre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orma libre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orma libre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orma libre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orma libre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orma libre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orma libre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orma libre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orma libre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orma libre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orma libre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orma libre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orma libre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orma libre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orma libre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orma libre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orma libre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orma libre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orma libre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orma libre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orma libre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orma libre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orma libre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orma libre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orma libre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orma libre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orma libre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orma libre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orma libre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orma libre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orma libre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orma libre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orma libre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orma libre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orma libre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orma libre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orma libre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orma libre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orma libre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orma libre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orma libre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orma libre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orma libre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orma libre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orma libre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orma libre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orma libre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orma libre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orma libre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orma libre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orma libre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orma libre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orma libre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orma libre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orma libre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orma libre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orma libre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orma libre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orma libre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14" name="Grupo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orma libre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orma libre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orma libre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orma libre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orma libre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orma libre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orma libre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orma libre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orma libre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orma libre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orma libre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orma libre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orma libre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orma libre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orma libre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orma libre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orma libre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orma libre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orma libre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orma libre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orma libre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orma libre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orma libre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orma libre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orma libre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orma libre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orma libre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orma libre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orma libre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orma libre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orma libre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orma libre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orma libre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orma libre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orma libre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orma libre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orma libre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orma libre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orma libre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orma libre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orma libre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orma libre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orma libre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orma libre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orma libre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orma libre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orma libre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orma libre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orma libre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orma libre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orma libre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orma libre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orma libre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orma libre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orma libre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orma libre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orma libre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orma libre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orma libre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orma libre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orma libre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orma libre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orma libre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orma libre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orma libre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orma libre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orma libre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orma libre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orma libre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orma libre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orma libre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orma libre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orma libre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orma libre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es-ES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5931014" y="3411748"/>
            <a:ext cx="2057936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249B2D-07EC-4881-9887-EFD98E3A45C1}" type="datetimeFigureOut">
              <a:rPr lang="es-ES" smtClean="0"/>
              <a:pPr/>
              <a:t>23/08/2020</a:t>
            </a:fld>
            <a:endParaRPr lang="es-E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587C58D-9478-4854-AE9D-CC14D8FFAAA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42108" y="274638"/>
            <a:ext cx="6859785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dirty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42108" y="1905000"/>
            <a:ext cx="6859786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142107" y="6400801"/>
            <a:ext cx="474468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6058287" y="6400801"/>
            <a:ext cx="93313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49B2D-07EC-4881-9887-EFD98E3A45C1}" type="datetimeFigureOut">
              <a:rPr lang="es-ES" smtClean="0"/>
              <a:pPr/>
              <a:t>23/08/2020</a:t>
            </a:fld>
            <a:endParaRPr lang="es-ES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144419" y="6400801"/>
            <a:ext cx="857475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C58D-9478-4854-AE9D-CC14D8FFAAA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G7hR83CzEx2qWxKH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HoWdrCQVHx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 i="1" u="sng" cap="all" dirty="0" smtClean="0">
                <a:solidFill>
                  <a:schemeClr val="accent1">
                    <a:lumMod val="75000"/>
                  </a:schemeClr>
                </a:solidFill>
              </a:rPr>
              <a:t>Retroalimentación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14348" y="5105400"/>
            <a:ext cx="8143931" cy="1066800"/>
          </a:xfrm>
        </p:spPr>
        <p:txBody>
          <a:bodyPr>
            <a:noAutofit/>
          </a:bodyPr>
          <a:lstStyle/>
          <a:p>
            <a:r>
              <a:rPr lang="es-MX" sz="2000" dirty="0" smtClean="0"/>
              <a:t>Revisa las actividades que realizaste la semana pasada y compara tus respuestas con las que se presentan en este </a:t>
            </a:r>
            <a:r>
              <a:rPr lang="es-MX" sz="2000" dirty="0" err="1" smtClean="0"/>
              <a:t>Powerpoint</a:t>
            </a:r>
            <a:r>
              <a:rPr lang="es-MX" sz="2000" dirty="0" smtClean="0"/>
              <a:t>.</a:t>
            </a:r>
          </a:p>
          <a:p>
            <a:r>
              <a:rPr lang="es-MX" sz="2000" dirty="0" smtClean="0"/>
              <a:t>Si tuviste algún error, corrige en tu cuaderno guiándote por la explicación.</a:t>
            </a:r>
            <a:endParaRPr lang="es-ES" sz="2000" dirty="0" smtClean="0"/>
          </a:p>
          <a:p>
            <a:endParaRPr lang="es-ES" sz="2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Sesión 3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Objetivo:</a:t>
            </a:r>
            <a:endParaRPr lang="es-ES" dirty="0"/>
          </a:p>
          <a:p>
            <a:r>
              <a:rPr lang="es-CL" dirty="0" smtClean="0"/>
              <a:t>Reflexionar sobre los contenidos trabajados y el aprendizaje logrado</a:t>
            </a:r>
            <a:endParaRPr lang="es-ES" dirty="0"/>
          </a:p>
          <a:p>
            <a:endParaRPr lang="es-ES" dirty="0"/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Autoevaluación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i="1" dirty="0" smtClean="0"/>
              <a:t>Esta parte del proceso es muy importante ya que tendrás la oportunidad de establecer nuevas metas y analizar por ti mismo/a como avanzas en tu aprendizaje y qué puedes hacer para mejorar.</a:t>
            </a:r>
          </a:p>
          <a:p>
            <a:r>
              <a:rPr lang="es-CL" i="1" dirty="0" smtClean="0"/>
              <a:t>Debes responder a </a:t>
            </a:r>
            <a:r>
              <a:rPr lang="es-CL" i="1" dirty="0" smtClean="0"/>
              <a:t>conciencia, </a:t>
            </a:r>
            <a:r>
              <a:rPr lang="es-CL" i="1" dirty="0" smtClean="0"/>
              <a:t>de manera clara y completa.</a:t>
            </a:r>
          </a:p>
          <a:p>
            <a:r>
              <a:rPr lang="es-CL" i="1" dirty="0" smtClean="0"/>
              <a:t>La autoevaluación está en el siguiente link: </a:t>
            </a:r>
          </a:p>
          <a:p>
            <a:pPr algn="ctr">
              <a:buNone/>
            </a:pPr>
            <a:r>
              <a:rPr lang="es-CL" i="1" dirty="0" smtClean="0">
                <a:hlinkClick r:id="rId2"/>
              </a:rPr>
              <a:t>https://forms.gle/G7hR83CzEx2qWxKHA</a:t>
            </a:r>
            <a:endParaRPr lang="es-CL" i="1" dirty="0" smtClean="0"/>
          </a:p>
          <a:p>
            <a:endParaRPr lang="es-CL" i="1" dirty="0" smtClean="0"/>
          </a:p>
          <a:p>
            <a:r>
              <a:rPr lang="es-CL" i="1" dirty="0" smtClean="0"/>
              <a:t>Es muy importante que escribas de manera correcta </a:t>
            </a:r>
            <a:r>
              <a:rPr lang="es-CL" i="1" dirty="0" smtClean="0"/>
              <a:t>tu correo cuando se solicite </a:t>
            </a:r>
            <a:r>
              <a:rPr lang="es-CL" i="1" dirty="0" smtClean="0"/>
              <a:t>en </a:t>
            </a:r>
            <a:r>
              <a:rPr lang="es-CL" i="1" dirty="0" smtClean="0"/>
              <a:t>un </a:t>
            </a:r>
            <a:r>
              <a:rPr lang="es-CL" i="1" dirty="0" smtClean="0"/>
              <a:t>formulario.</a:t>
            </a:r>
            <a:endParaRPr lang="es-ES" i="1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Sesión 1</a:t>
            </a:r>
            <a:endParaRPr lang="es-E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Objetivo:</a:t>
            </a:r>
            <a:endParaRPr lang="es-ES" dirty="0"/>
          </a:p>
          <a:p>
            <a:r>
              <a:rPr lang="es-MX" dirty="0" smtClean="0"/>
              <a:t>Usar </a:t>
            </a:r>
            <a:r>
              <a:rPr lang="es-MX" dirty="0"/>
              <a:t>el redondeo para estimar sumas, diferencias y </a:t>
            </a:r>
            <a:r>
              <a:rPr lang="es-MX" dirty="0" smtClean="0"/>
              <a:t>productos</a:t>
            </a:r>
            <a:endParaRPr lang="es-E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4071942"/>
            <a:ext cx="8786874" cy="2786058"/>
          </a:xfrm>
        </p:spPr>
        <p:txBody>
          <a:bodyPr>
            <a:normAutofit fontScale="92500" lnSpcReduction="10000"/>
          </a:bodyPr>
          <a:lstStyle/>
          <a:p>
            <a:r>
              <a:rPr lang="es-CL" sz="2400" dirty="0" smtClean="0"/>
              <a:t>Para redondear </a:t>
            </a:r>
            <a:r>
              <a:rPr lang="es-CL" sz="2400" u="sng" dirty="0" smtClean="0">
                <a:solidFill>
                  <a:srgbClr val="FF0000"/>
                </a:solidFill>
              </a:rPr>
              <a:t>1.</a:t>
            </a:r>
            <a:r>
              <a:rPr lang="es-CL" sz="2400" dirty="0" smtClean="0"/>
              <a:t>228 a la </a:t>
            </a:r>
            <a:r>
              <a:rPr lang="es-CL" sz="2400" u="sng" dirty="0" smtClean="0">
                <a:solidFill>
                  <a:srgbClr val="FF0000"/>
                </a:solidFill>
              </a:rPr>
              <a:t>unidad de mil</a:t>
            </a:r>
            <a:r>
              <a:rPr lang="es-CL" sz="2400" dirty="0" smtClean="0"/>
              <a:t> mas cercana nos fijamos en el dígito que está a la derecha del que vamos a redondear, es decir el 2, como el 2 es menor que 5 conservamos el dígito ubicado en la UM y todos los que están a su derecha se convierten en ceros, es decir nos quedaría en 1.000.</a:t>
            </a:r>
          </a:p>
          <a:p>
            <a:r>
              <a:rPr lang="es-CL" sz="2400" dirty="0" smtClean="0"/>
              <a:t>Seguimos el mismo proceso para el </a:t>
            </a:r>
            <a:r>
              <a:rPr lang="es-CL" sz="2400" u="sng" dirty="0" smtClean="0">
                <a:solidFill>
                  <a:srgbClr val="FF0000"/>
                </a:solidFill>
              </a:rPr>
              <a:t>5</a:t>
            </a:r>
            <a:r>
              <a:rPr lang="es-CL" sz="2400" dirty="0" smtClean="0"/>
              <a:t>7. En este caso el dígito que se encuentra a la derecha de la </a:t>
            </a:r>
            <a:r>
              <a:rPr lang="es-CL" sz="2400" u="sng" dirty="0" smtClean="0">
                <a:solidFill>
                  <a:srgbClr val="FF0000"/>
                </a:solidFill>
              </a:rPr>
              <a:t>decena</a:t>
            </a:r>
            <a:r>
              <a:rPr lang="es-CL" sz="2400" dirty="0" smtClean="0"/>
              <a:t> es mayor que 5, por lo tanto agregamos una unidad en la centena y el resto queda en cero. Es decir quedaría en 60.</a:t>
            </a:r>
            <a:endParaRPr lang="es-E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5781" t="23611" r="26562" b="9027"/>
          <a:stretch>
            <a:fillRect/>
          </a:stretch>
        </p:blipFill>
        <p:spPr bwMode="auto">
          <a:xfrm>
            <a:off x="1785923" y="0"/>
            <a:ext cx="4980635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4643438" y="1885882"/>
            <a:ext cx="1138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1.000</a:t>
            </a:r>
            <a:endParaRPr lang="es-E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024517" y="2385948"/>
            <a:ext cx="618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60</a:t>
            </a:r>
            <a:endParaRPr lang="es-E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85918" y="3357562"/>
            <a:ext cx="1138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1.000</a:t>
            </a:r>
            <a:endParaRPr lang="es-E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428992" y="3357562"/>
            <a:ext cx="618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60</a:t>
            </a:r>
            <a:endParaRPr lang="es-E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500562" y="335756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60.000</a:t>
            </a:r>
            <a:endParaRPr lang="es-E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339973"/>
          </a:xfrm>
        </p:spPr>
        <p:txBody>
          <a:bodyPr>
            <a:normAutofit fontScale="92500" lnSpcReduction="20000"/>
          </a:bodyPr>
          <a:lstStyle/>
          <a:p>
            <a:r>
              <a:rPr lang="es-CL" dirty="0" smtClean="0"/>
              <a:t>Primero redondeamos cada número a la </a:t>
            </a:r>
            <a:r>
              <a:rPr lang="es-CL" b="1" dirty="0" smtClean="0">
                <a:solidFill>
                  <a:schemeClr val="accent6">
                    <a:lumMod val="75000"/>
                  </a:schemeClr>
                </a:solidFill>
              </a:rPr>
              <a:t>decena</a:t>
            </a:r>
            <a:r>
              <a:rPr lang="es-CL" dirty="0" smtClean="0"/>
              <a:t> más cercana, para ello debemos  fijarnos en el dígito que está a la derecha del </a:t>
            </a:r>
            <a:r>
              <a:rPr lang="es-CL" dirty="0" smtClean="0"/>
              <a:t>dígito </a:t>
            </a:r>
            <a:r>
              <a:rPr lang="es-CL" dirty="0" smtClean="0"/>
              <a:t>ubicado en </a:t>
            </a:r>
            <a:r>
              <a:rPr lang="es-CL" dirty="0" smtClean="0"/>
              <a:t>la decena. Luego de haber redondeado multiplicas los nuevos factores.</a:t>
            </a:r>
          </a:p>
          <a:p>
            <a:endParaRPr lang="es-CL" dirty="0" smtClean="0"/>
          </a:p>
          <a:p>
            <a:r>
              <a:rPr lang="es-CL" dirty="0" smtClean="0"/>
              <a:t>Observa el video: </a:t>
            </a:r>
            <a:r>
              <a:rPr lang="es-ES" dirty="0" smtClean="0">
                <a:hlinkClick r:id="rId2"/>
              </a:rPr>
              <a:t>https://www.youtube.com/watch?v=HoWdrCQVHxU</a:t>
            </a:r>
            <a:endParaRPr lang="es-CL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9375" t="24305" r="14453" b="20139"/>
          <a:stretch>
            <a:fillRect/>
          </a:stretch>
        </p:blipFill>
        <p:spPr bwMode="auto">
          <a:xfrm>
            <a:off x="226156" y="-24"/>
            <a:ext cx="8775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2071670" y="2143116"/>
            <a:ext cx="1138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60 </a:t>
            </a:r>
            <a:r>
              <a:rPr lang="es-CL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• 40</a:t>
            </a:r>
            <a:endParaRPr lang="es-ES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071670" y="2600262"/>
            <a:ext cx="1138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90 </a:t>
            </a:r>
            <a:r>
              <a:rPr lang="es-CL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• 10</a:t>
            </a:r>
            <a:endParaRPr lang="es-E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224070" y="3100328"/>
            <a:ext cx="1138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610 </a:t>
            </a:r>
            <a:r>
              <a:rPr lang="es-CL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• 30</a:t>
            </a:r>
            <a:endParaRPr lang="es-E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215206" y="2143116"/>
            <a:ext cx="1138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560 </a:t>
            </a:r>
            <a:r>
              <a:rPr lang="es-CL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• 50</a:t>
            </a:r>
            <a:endParaRPr lang="es-E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358082" y="2643182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1700</a:t>
            </a:r>
            <a:r>
              <a:rPr lang="es-CL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• </a:t>
            </a:r>
            <a:r>
              <a:rPr lang="es-CL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20</a:t>
            </a:r>
            <a:endParaRPr lang="es-E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286644" y="3071810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 </a:t>
            </a:r>
            <a:r>
              <a:rPr lang="es-CL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• 2.250</a:t>
            </a:r>
            <a:endParaRPr lang="es-E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9375" t="24305" r="14453" b="20139"/>
          <a:stretch>
            <a:fillRect/>
          </a:stretch>
        </p:blipFill>
        <p:spPr bwMode="auto">
          <a:xfrm>
            <a:off x="226156" y="1357298"/>
            <a:ext cx="8775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CuadroTexto"/>
          <p:cNvSpPr txBox="1"/>
          <p:nvPr/>
        </p:nvSpPr>
        <p:spPr>
          <a:xfrm>
            <a:off x="2071670" y="3500438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60 </a:t>
            </a:r>
            <a:r>
              <a:rPr lang="es-CL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• 40 = 2.400 </a:t>
            </a:r>
            <a:endParaRPr lang="es-ES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071670" y="3957584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90 </a:t>
            </a:r>
            <a:r>
              <a:rPr lang="es-CL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• 10 = 900</a:t>
            </a:r>
            <a:endParaRPr lang="es-ES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224070" y="4457650"/>
            <a:ext cx="2776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610 </a:t>
            </a:r>
            <a:r>
              <a:rPr lang="es-CL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• 30 = 18.300</a:t>
            </a:r>
            <a:endParaRPr lang="es-ES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l="52061" t="57812" r="14453" b="20139"/>
          <a:stretch>
            <a:fillRect/>
          </a:stretch>
        </p:blipFill>
        <p:spPr bwMode="auto">
          <a:xfrm>
            <a:off x="214314" y="4857760"/>
            <a:ext cx="3857620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11 CuadroTexto"/>
          <p:cNvSpPr txBox="1"/>
          <p:nvPr/>
        </p:nvSpPr>
        <p:spPr>
          <a:xfrm>
            <a:off x="2143108" y="481484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560 </a:t>
            </a:r>
            <a:r>
              <a:rPr lang="es-CL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• 50 = 28.000 </a:t>
            </a:r>
            <a:endParaRPr lang="es-ES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285984" y="5243468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1700 </a:t>
            </a:r>
            <a:r>
              <a:rPr lang="es-CL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• 20 = 34.000</a:t>
            </a:r>
            <a:endParaRPr lang="es-ES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214546" y="5672096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40 </a:t>
            </a:r>
            <a:r>
              <a:rPr lang="es-CL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• 2.250 = 90.000</a:t>
            </a:r>
            <a:endParaRPr lang="es-ES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000628" y="3357562"/>
            <a:ext cx="3929090" cy="285752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Ejemplo:</a:t>
            </a:r>
          </a:p>
          <a:p>
            <a:endParaRPr lang="es-MX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MX" sz="2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</a:t>
            </a:r>
            <a:r>
              <a:rPr lang="es-MX" sz="2800" dirty="0" smtClean="0">
                <a:ln w="18415" cmpd="sng">
                  <a:noFill/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</a:p>
          <a:p>
            <a:pPr marL="342900" indent="-342900">
              <a:buAutoNum type="alphaUcPeriod" startAt="4"/>
            </a:pPr>
            <a:r>
              <a:rPr lang="es-MX" sz="2800" u="sng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5 6 0</a:t>
            </a:r>
            <a:r>
              <a:rPr lang="es-MX" sz="2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• </a:t>
            </a:r>
            <a:r>
              <a:rPr lang="es-MX" sz="2800" dirty="0" smtClean="0">
                <a:ln w="18415" cmpd="sng">
                  <a:noFill/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es-MX" sz="28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</a:t>
            </a:r>
            <a:r>
              <a:rPr lang="es-MX" sz="2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/>
            <a:r>
              <a:rPr lang="es-MX" sz="2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     </a:t>
            </a:r>
            <a:r>
              <a:rPr lang="es-MX" sz="2800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0 0 0</a:t>
            </a:r>
          </a:p>
          <a:p>
            <a:pPr marL="342900" indent="-342900"/>
            <a:r>
              <a:rPr lang="es-MX" sz="2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MX" sz="2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s-MX" sz="2800" u="sng" dirty="0" smtClean="0">
                <a:ln w="18415" cmpd="sng">
                  <a:noFill/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8 0 0__</a:t>
            </a:r>
          </a:p>
          <a:p>
            <a:pPr marL="342900" indent="-342900"/>
            <a:r>
              <a:rPr lang="es-MX" sz="2800" dirty="0" smtClean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2 8.0 0 0       </a:t>
            </a:r>
            <a:endParaRPr lang="es-MX" dirty="0" smtClean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s-ES" dirty="0">
              <a:ln w="18415" cmpd="sng">
                <a:noFill/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42844" y="142852"/>
            <a:ext cx="71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latin typeface="Times New Roman" pitchFamily="18" charset="0"/>
                <a:cs typeface="Times New Roman" pitchFamily="18" charset="0"/>
              </a:rPr>
              <a:t>Una vez que cada factor esté redondeado a la decena los </a:t>
            </a:r>
            <a:r>
              <a:rPr lang="es-CL" sz="2800" dirty="0" smtClean="0">
                <a:latin typeface="Times New Roman" pitchFamily="18" charset="0"/>
                <a:cs typeface="Times New Roman" pitchFamily="18" charset="0"/>
              </a:rPr>
              <a:t>factores </a:t>
            </a:r>
            <a:r>
              <a:rPr lang="es-CL" sz="2800" dirty="0" smtClean="0">
                <a:latin typeface="Times New Roman" pitchFamily="18" charset="0"/>
                <a:cs typeface="Times New Roman" pitchFamily="18" charset="0"/>
              </a:rPr>
              <a:t>y productos serían</a:t>
            </a:r>
            <a:r>
              <a:rPr lang="es-CL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s-E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7 Flecha curvada hacia la izquierda"/>
          <p:cNvSpPr/>
          <p:nvPr/>
        </p:nvSpPr>
        <p:spPr>
          <a:xfrm>
            <a:off x="7572396" y="857232"/>
            <a:ext cx="1357322" cy="3714776"/>
          </a:xfrm>
          <a:prstGeom prst="curved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Sesión 2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Objetivo:</a:t>
            </a:r>
            <a:endParaRPr lang="es-ES" dirty="0"/>
          </a:p>
          <a:p>
            <a:r>
              <a:rPr lang="es-MX" dirty="0"/>
              <a:t>Resolver operaciones combinadas que involucren las 4 operaciones y paréntesis</a:t>
            </a:r>
            <a:endParaRPr lang="es-ES" dirty="0"/>
          </a:p>
          <a:p>
            <a:endParaRPr lang="es-E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7483"/>
            <a:ext cx="8229600" cy="1597005"/>
          </a:xfrm>
        </p:spPr>
        <p:txBody>
          <a:bodyPr/>
          <a:lstStyle/>
          <a:p>
            <a:r>
              <a:rPr lang="es-CL" dirty="0" smtClean="0"/>
              <a:t>A continuación se muestra la resolución de cada ejercicio para que los compares con tus </a:t>
            </a:r>
            <a:r>
              <a:rPr lang="es-CL" dirty="0" smtClean="0"/>
              <a:t>resultados. Corrige en tu cuaderno si es necesario.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7344" t="24305" r="31640" b="15972"/>
          <a:stretch>
            <a:fillRect/>
          </a:stretch>
        </p:blipFill>
        <p:spPr bwMode="auto">
          <a:xfrm>
            <a:off x="2000232" y="1857364"/>
            <a:ext cx="5713958" cy="46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42910" y="142852"/>
            <a:ext cx="3714776" cy="2857519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AutoNum type="alphaUcPeriod"/>
            </a:pPr>
            <a:r>
              <a:rPr lang="es-MX" dirty="0" smtClean="0"/>
              <a:t>(</a:t>
            </a:r>
            <a:r>
              <a:rPr lang="es-MX" dirty="0"/>
              <a:t>23 – 15 ) : 2 </a:t>
            </a:r>
            <a:endParaRPr lang="es-MX" dirty="0" smtClean="0"/>
          </a:p>
          <a:p>
            <a:pPr marL="514350" indent="-514350">
              <a:lnSpc>
                <a:spcPct val="150000"/>
              </a:lnSpc>
              <a:buNone/>
            </a:pPr>
            <a:r>
              <a:rPr lang="es-MX" dirty="0" smtClean="0"/>
              <a:t>             7         : 2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s-MX" dirty="0" smtClean="0"/>
              <a:t>                   14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86314" y="142853"/>
            <a:ext cx="3714776" cy="2857520"/>
          </a:xfr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s-CL" dirty="0" smtClean="0"/>
              <a:t>B. </a:t>
            </a:r>
            <a:r>
              <a:rPr lang="es-MX" dirty="0"/>
              <a:t>[ (45 : 5) + 123 ] • </a:t>
            </a:r>
            <a:r>
              <a:rPr lang="es-MX" dirty="0" smtClean="0"/>
              <a:t>9</a:t>
            </a:r>
          </a:p>
          <a:p>
            <a:pPr>
              <a:lnSpc>
                <a:spcPct val="150000"/>
              </a:lnSpc>
              <a:buNone/>
            </a:pPr>
            <a:r>
              <a:rPr lang="es-MX" dirty="0" smtClean="0"/>
              <a:t>    [      9       + 123 ] • 9</a:t>
            </a:r>
          </a:p>
          <a:p>
            <a:pPr>
              <a:lnSpc>
                <a:spcPct val="150000"/>
              </a:lnSpc>
              <a:buNone/>
            </a:pPr>
            <a:r>
              <a:rPr lang="es-MX" dirty="0" smtClean="0"/>
              <a:t>                132           • 9</a:t>
            </a:r>
          </a:p>
          <a:p>
            <a:pPr>
              <a:lnSpc>
                <a:spcPct val="150000"/>
              </a:lnSpc>
              <a:buNone/>
            </a:pPr>
            <a:r>
              <a:rPr lang="es-MX" dirty="0" smtClean="0"/>
              <a:t>                        1.188</a:t>
            </a:r>
            <a:endParaRPr lang="es-ES" dirty="0"/>
          </a:p>
        </p:txBody>
      </p:sp>
      <p:sp>
        <p:nvSpPr>
          <p:cNvPr id="5" name="4 Cerrar llave"/>
          <p:cNvSpPr/>
          <p:nvPr/>
        </p:nvSpPr>
        <p:spPr>
          <a:xfrm rot="5400000">
            <a:off x="1821638" y="178571"/>
            <a:ext cx="285752" cy="135732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" name="5 Cerrar llave"/>
          <p:cNvSpPr/>
          <p:nvPr/>
        </p:nvSpPr>
        <p:spPr>
          <a:xfrm rot="5400000">
            <a:off x="2321703" y="821513"/>
            <a:ext cx="285752" cy="1357322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6 Cerrar llave"/>
          <p:cNvSpPr/>
          <p:nvPr/>
        </p:nvSpPr>
        <p:spPr>
          <a:xfrm rot="5400000">
            <a:off x="5822165" y="392885"/>
            <a:ext cx="285752" cy="928694"/>
          </a:xfrm>
          <a:prstGeom prst="rightBrac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7 Cerrar llave"/>
          <p:cNvSpPr/>
          <p:nvPr/>
        </p:nvSpPr>
        <p:spPr>
          <a:xfrm rot="5400000">
            <a:off x="6286512" y="571480"/>
            <a:ext cx="285752" cy="2000264"/>
          </a:xfrm>
          <a:prstGeom prst="rightBrac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9" name="8 Cerrar llave"/>
          <p:cNvSpPr/>
          <p:nvPr/>
        </p:nvSpPr>
        <p:spPr>
          <a:xfrm rot="5400000">
            <a:off x="7072330" y="1285860"/>
            <a:ext cx="285752" cy="2000264"/>
          </a:xfrm>
          <a:prstGeom prst="rightBrac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0" name="3 Marcador de contenido"/>
          <p:cNvSpPr txBox="1">
            <a:spLocks/>
          </p:cNvSpPr>
          <p:nvPr/>
        </p:nvSpPr>
        <p:spPr>
          <a:xfrm>
            <a:off x="642910" y="3286124"/>
            <a:ext cx="3714776" cy="2857520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es-CL" sz="2800" dirty="0"/>
              <a:t>C</a:t>
            </a:r>
            <a:r>
              <a:rPr kumimoji="0" lang="es-C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es-MX" sz="2800" dirty="0"/>
              <a:t>65 • [ 3 + 15 • 4 </a:t>
            </a:r>
            <a:r>
              <a:rPr lang="es-MX" sz="2800" dirty="0" smtClean="0"/>
              <a:t>]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es-MX" sz="2800" dirty="0" smtClean="0"/>
              <a:t>    65 • [ 3 +     60    ]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es-MX" sz="2800" dirty="0" smtClean="0"/>
              <a:t>    65 •          63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4.095     </a:t>
            </a: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Cerrar llave"/>
          <p:cNvSpPr/>
          <p:nvPr/>
        </p:nvSpPr>
        <p:spPr>
          <a:xfrm rot="5400000">
            <a:off x="2821769" y="3536157"/>
            <a:ext cx="285752" cy="928694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2" name="11 Cerrar llave"/>
          <p:cNvSpPr/>
          <p:nvPr/>
        </p:nvSpPr>
        <p:spPr>
          <a:xfrm rot="5400000">
            <a:off x="2500298" y="3929066"/>
            <a:ext cx="285752" cy="1571636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3" name="12 Cerrar llave"/>
          <p:cNvSpPr/>
          <p:nvPr/>
        </p:nvSpPr>
        <p:spPr>
          <a:xfrm rot="5400000">
            <a:off x="1785918" y="4429132"/>
            <a:ext cx="285752" cy="1857388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4" name="3 Marcador de contenido"/>
          <p:cNvSpPr txBox="1">
            <a:spLocks/>
          </p:cNvSpPr>
          <p:nvPr/>
        </p:nvSpPr>
        <p:spPr>
          <a:xfrm>
            <a:off x="4786314" y="3286124"/>
            <a:ext cx="3714776" cy="2857520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kumimoji="0" lang="es-C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D. </a:t>
            </a:r>
            <a:r>
              <a:rPr lang="es-MX" sz="2800" dirty="0"/>
              <a:t>3 • (20 • 5 – 4 • 2 ) </a:t>
            </a:r>
            <a:endParaRPr lang="es-MX" sz="2800" dirty="0" smtClean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es-MX" sz="2800" dirty="0" smtClean="0"/>
              <a:t>     3 • (  100   – 4 • 2 )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es-CL" sz="2800" dirty="0" smtClean="0"/>
              <a:t>     </a:t>
            </a:r>
            <a:r>
              <a:rPr lang="es-MX" sz="2800" dirty="0" smtClean="0"/>
              <a:t>3 • (  100   –     8  )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lang="es-MX" sz="2800" dirty="0" smtClean="0"/>
              <a:t>3 •            92        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es-MX" sz="2800" dirty="0" smtClean="0"/>
              <a:t>                  276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endParaRPr lang="es-MX" sz="2800" dirty="0" smtClean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14 Cerrar llave"/>
          <p:cNvSpPr/>
          <p:nvPr/>
        </p:nvSpPr>
        <p:spPr>
          <a:xfrm rot="5400000">
            <a:off x="6000760" y="3429000"/>
            <a:ext cx="214314" cy="785818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6" name="15 Cerrar llave"/>
          <p:cNvSpPr/>
          <p:nvPr/>
        </p:nvSpPr>
        <p:spPr>
          <a:xfrm rot="5400000">
            <a:off x="6929454" y="3929066"/>
            <a:ext cx="285752" cy="857256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7" name="16 Cerrar llave"/>
          <p:cNvSpPr/>
          <p:nvPr/>
        </p:nvSpPr>
        <p:spPr>
          <a:xfrm rot="5400000">
            <a:off x="6393669" y="4107661"/>
            <a:ext cx="285752" cy="1643074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8" name="17 Cerrar llave"/>
          <p:cNvSpPr/>
          <p:nvPr/>
        </p:nvSpPr>
        <p:spPr>
          <a:xfrm rot="5400000">
            <a:off x="6143636" y="4357694"/>
            <a:ext cx="285752" cy="2286016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contenido"/>
          <p:cNvSpPr txBox="1">
            <a:spLocks/>
          </p:cNvSpPr>
          <p:nvPr/>
        </p:nvSpPr>
        <p:spPr>
          <a:xfrm>
            <a:off x="428596" y="285728"/>
            <a:ext cx="3714776" cy="2857520"/>
          </a:xfrm>
          <a:prstGeom prst="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457200" lvl="0" indent="-457200">
              <a:lnSpc>
                <a:spcPct val="150000"/>
              </a:lnSpc>
              <a:spcBef>
                <a:spcPct val="20000"/>
              </a:spcBef>
              <a:buAutoNum type="alphaUcPeriod" startAt="5"/>
            </a:pPr>
            <a:r>
              <a:rPr lang="es-MX" sz="2400" dirty="0" smtClean="0"/>
              <a:t>45 </a:t>
            </a:r>
            <a:r>
              <a:rPr lang="es-MX" sz="2400" dirty="0"/>
              <a:t>: 5 + 123 • 9</a:t>
            </a:r>
            <a:r>
              <a:rPr lang="es-MX" sz="2400" dirty="0" smtClean="0"/>
              <a:t> 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</a:pPr>
            <a:r>
              <a:rPr lang="es-MX" sz="2400" dirty="0" smtClean="0"/>
              <a:t>         9   + 123 • 9 </a:t>
            </a:r>
          </a:p>
          <a:p>
            <a:pPr marL="514350" lvl="0" indent="-514350">
              <a:lnSpc>
                <a:spcPct val="150000"/>
              </a:lnSpc>
              <a:spcBef>
                <a:spcPct val="20000"/>
              </a:spcBef>
            </a:pPr>
            <a:r>
              <a:rPr lang="es-MX" sz="2400" dirty="0" smtClean="0"/>
              <a:t>         9   +   1.107</a:t>
            </a:r>
          </a:p>
          <a:p>
            <a:pPr marL="514350" lvl="0" indent="-514350">
              <a:lnSpc>
                <a:spcPct val="150000"/>
              </a:lnSpc>
              <a:spcBef>
                <a:spcPct val="20000"/>
              </a:spcBef>
            </a:pPr>
            <a:r>
              <a:rPr lang="es-MX" sz="2400" dirty="0" smtClean="0"/>
              <a:t>              1.116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2 Cerrar llave"/>
          <p:cNvSpPr/>
          <p:nvPr/>
        </p:nvSpPr>
        <p:spPr>
          <a:xfrm rot="5400000">
            <a:off x="1214414" y="571480"/>
            <a:ext cx="214314" cy="785818"/>
          </a:xfrm>
          <a:prstGeom prst="righ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3 Cerrar llave"/>
          <p:cNvSpPr/>
          <p:nvPr/>
        </p:nvSpPr>
        <p:spPr>
          <a:xfrm rot="5400000">
            <a:off x="2035951" y="964389"/>
            <a:ext cx="285752" cy="1071570"/>
          </a:xfrm>
          <a:prstGeom prst="righ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" name="5 Cerrar llave"/>
          <p:cNvSpPr/>
          <p:nvPr/>
        </p:nvSpPr>
        <p:spPr>
          <a:xfrm rot="5400000">
            <a:off x="1678761" y="1321580"/>
            <a:ext cx="285752" cy="1643074"/>
          </a:xfrm>
          <a:prstGeom prst="rightBrace">
            <a:avLst/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3 Marcador de contenido"/>
          <p:cNvSpPr txBox="1">
            <a:spLocks/>
          </p:cNvSpPr>
          <p:nvPr/>
        </p:nvSpPr>
        <p:spPr>
          <a:xfrm>
            <a:off x="4643438" y="285728"/>
            <a:ext cx="3714776" cy="2857520"/>
          </a:xfrm>
          <a:prstGeom prst="rect">
            <a:avLst/>
          </a:prstGeom>
          <a:ln w="28575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kumimoji="0" lang="es-C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        </a:t>
            </a:r>
            <a:r>
              <a:rPr lang="es-MX" sz="2800" dirty="0" smtClean="0"/>
              <a:t>(</a:t>
            </a:r>
            <a:r>
              <a:rPr lang="es-MX" sz="2800" dirty="0"/>
              <a:t>51 + 27 ) • 18 – 9 </a:t>
            </a:r>
            <a:endParaRPr lang="es-MX" sz="2800" dirty="0" smtClean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es-MX" sz="2800" dirty="0" smtClean="0"/>
              <a:t>                78       • </a:t>
            </a:r>
            <a:r>
              <a:rPr lang="es-MX" sz="2800" dirty="0"/>
              <a:t>18 – 9</a:t>
            </a:r>
            <a:endParaRPr lang="es-MX" sz="2800" dirty="0" smtClean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es-CL" sz="2800" dirty="0" smtClean="0"/>
              <a:t>     </a:t>
            </a:r>
            <a:r>
              <a:rPr lang="es-MX" sz="2800" dirty="0" smtClean="0"/>
              <a:t>           1.404    – 9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kumimoji="0" lang="es-MX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1.395</a:t>
            </a:r>
            <a:endParaRPr lang="es-MX" sz="2800" dirty="0" smtClean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es-MX" sz="2800" dirty="0" smtClean="0"/>
              <a:t>                  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endParaRPr lang="es-MX" sz="2800" dirty="0" smtClean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Cerrar llave"/>
          <p:cNvSpPr/>
          <p:nvPr/>
        </p:nvSpPr>
        <p:spPr>
          <a:xfrm rot="5400000">
            <a:off x="5857884" y="428604"/>
            <a:ext cx="214314" cy="785818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9" name="8 Cerrar llave"/>
          <p:cNvSpPr/>
          <p:nvPr/>
        </p:nvSpPr>
        <p:spPr>
          <a:xfrm rot="5400000">
            <a:off x="6286512" y="714356"/>
            <a:ext cx="285752" cy="1428760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0" name="9 Cerrar llave"/>
          <p:cNvSpPr/>
          <p:nvPr/>
        </p:nvSpPr>
        <p:spPr>
          <a:xfrm rot="5400000">
            <a:off x="6322231" y="1250141"/>
            <a:ext cx="285752" cy="1500198"/>
          </a:xfrm>
          <a:prstGeom prst="rightBrace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2" name="3 Marcador de contenido"/>
          <p:cNvSpPr txBox="1">
            <a:spLocks/>
          </p:cNvSpPr>
          <p:nvPr/>
        </p:nvSpPr>
        <p:spPr>
          <a:xfrm>
            <a:off x="428596" y="3500438"/>
            <a:ext cx="3714776" cy="2857520"/>
          </a:xfrm>
          <a:prstGeom prst="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es-CL" sz="2800" dirty="0"/>
              <a:t>G</a:t>
            </a:r>
            <a:r>
              <a:rPr kumimoji="0" lang="es-C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es-MX" sz="2400" dirty="0"/>
              <a:t>65 • 3 + 15 • 4 </a:t>
            </a:r>
            <a:endParaRPr lang="es-MX" sz="2400" dirty="0" smtClean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es-MX" sz="2400" dirty="0" smtClean="0"/>
              <a:t>       195  + </a:t>
            </a:r>
            <a:r>
              <a:rPr lang="es-MX" sz="2400" dirty="0"/>
              <a:t>15 • 4 </a:t>
            </a:r>
            <a:endParaRPr lang="es-MX" sz="2400" dirty="0" smtClean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lang="es-CL" sz="2400" dirty="0" smtClean="0"/>
              <a:t>     </a:t>
            </a:r>
            <a:r>
              <a:rPr lang="es-MX" sz="2400" dirty="0" smtClean="0"/>
              <a:t> 195   +     60 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lang="es-MX" sz="2400" dirty="0" smtClean="0"/>
              <a:t>         255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endParaRPr lang="es-MX" sz="2800" dirty="0" smtClean="0"/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</a:pP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12 Cerrar llave"/>
          <p:cNvSpPr/>
          <p:nvPr/>
        </p:nvSpPr>
        <p:spPr>
          <a:xfrm rot="5400000">
            <a:off x="1214414" y="3786190"/>
            <a:ext cx="214314" cy="785818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4" name="13 Cerrar llave"/>
          <p:cNvSpPr/>
          <p:nvPr/>
        </p:nvSpPr>
        <p:spPr>
          <a:xfrm rot="5400000">
            <a:off x="2071670" y="4429132"/>
            <a:ext cx="285752" cy="857256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5" name="14 Cerrar llave"/>
          <p:cNvSpPr/>
          <p:nvPr/>
        </p:nvSpPr>
        <p:spPr>
          <a:xfrm rot="5400000">
            <a:off x="1535885" y="4679165"/>
            <a:ext cx="285752" cy="1643074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zarra 16 x 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_9529500_TF02804846_TF02804846" id="{65FD6923-A55A-4D8A-AB6E-792F5126A260}" vid="{862C69AA-365A-4DD1-97BC-168A169973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tf02804846_win32</Template>
  <TotalTime>443</TotalTime>
  <Words>595</Words>
  <Application>Microsoft Office PowerPoint</Application>
  <PresentationFormat>Presentación en pantalla (4:3)</PresentationFormat>
  <Paragraphs>79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Pizarra 16 x 9</vt:lpstr>
      <vt:lpstr>Retroalimentación</vt:lpstr>
      <vt:lpstr>Sesión 1</vt:lpstr>
      <vt:lpstr>Diapositiva 3</vt:lpstr>
      <vt:lpstr>Diapositiva 4</vt:lpstr>
      <vt:lpstr>Diapositiva 5</vt:lpstr>
      <vt:lpstr>Sesión 2</vt:lpstr>
      <vt:lpstr>Diapositiva 7</vt:lpstr>
      <vt:lpstr>Diapositiva 8</vt:lpstr>
      <vt:lpstr>Diapositiva 9</vt:lpstr>
      <vt:lpstr>Sesión 3</vt:lpstr>
      <vt:lpstr>Autoevaluación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MEDIACION ESCOLAR</dc:creator>
  <cp:lastModifiedBy>MEDIACION ESCOLAR</cp:lastModifiedBy>
  <cp:revision>47</cp:revision>
  <dcterms:created xsi:type="dcterms:W3CDTF">2020-08-20T23:42:52Z</dcterms:created>
  <dcterms:modified xsi:type="dcterms:W3CDTF">2020-08-23T21:42:30Z</dcterms:modified>
</cp:coreProperties>
</file>