
<file path=[Content_Types].xml><?xml version="1.0" encoding="utf-8"?>
<Types xmlns="http://schemas.openxmlformats.org/package/2006/content-types"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05" r:id="rId4"/>
    <p:sldId id="281" r:id="rId5"/>
    <p:sldId id="319" r:id="rId6"/>
    <p:sldId id="320" r:id="rId7"/>
    <p:sldId id="321" r:id="rId8"/>
    <p:sldId id="344" r:id="rId9"/>
    <p:sldId id="322" r:id="rId10"/>
    <p:sldId id="323" r:id="rId11"/>
    <p:sldId id="324" r:id="rId12"/>
    <p:sldId id="326" r:id="rId13"/>
    <p:sldId id="325" r:id="rId14"/>
    <p:sldId id="327" r:id="rId15"/>
    <p:sldId id="328" r:id="rId16"/>
    <p:sldId id="329" r:id="rId17"/>
    <p:sldId id="330" r:id="rId18"/>
    <p:sldId id="345" r:id="rId19"/>
    <p:sldId id="346" r:id="rId20"/>
    <p:sldId id="347" r:id="rId21"/>
    <p:sldId id="332" r:id="rId22"/>
    <p:sldId id="333" r:id="rId23"/>
    <p:sldId id="348" r:id="rId24"/>
    <p:sldId id="334" r:id="rId25"/>
    <p:sldId id="315" r:id="rId26"/>
    <p:sldId id="268" r:id="rId27"/>
    <p:sldId id="316" r:id="rId28"/>
    <p:sldId id="265" r:id="rId29"/>
    <p:sldId id="279" r:id="rId30"/>
    <p:sldId id="269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70" r:id="rId39"/>
    <p:sldId id="296" r:id="rId40"/>
    <p:sldId id="297" r:id="rId41"/>
    <p:sldId id="335" r:id="rId42"/>
    <p:sldId id="336" r:id="rId43"/>
    <p:sldId id="337" r:id="rId44"/>
    <p:sldId id="271" r:id="rId45"/>
    <p:sldId id="350" r:id="rId46"/>
    <p:sldId id="349" r:id="rId47"/>
    <p:sldId id="339" r:id="rId48"/>
    <p:sldId id="340" r:id="rId49"/>
    <p:sldId id="341" r:id="rId50"/>
    <p:sldId id="342" r:id="rId51"/>
    <p:sldId id="343" r:id="rId52"/>
    <p:sldId id="301" r:id="rId53"/>
    <p:sldId id="302" r:id="rId54"/>
    <p:sldId id="304" r:id="rId5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7F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2022" autoAdjust="0"/>
  </p:normalViewPr>
  <p:slideViewPr>
    <p:cSldViewPr snapToGrid="0">
      <p:cViewPr varScale="1">
        <p:scale>
          <a:sx n="82" d="100"/>
          <a:sy n="82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275C1-0F35-40B3-B92A-D9CB7503B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6D4E2E-12F3-4FF9-B715-0BC811DF3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1031A3-4D7A-4E46-AB24-FFF3709C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4CDF95-6995-4AC0-B122-BEA159AC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C0D9F2-25CA-484E-A1A6-95844E1B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128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A41A9-14EF-473C-87E5-C2A1C5BD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B9AB81-9E1D-4BBA-88F3-B76FCB32F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A38372-C2F1-4A5B-9D45-416D50FB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075281-1B16-4549-BD99-D745C03A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6E5933-2776-47FA-AD61-A563B3CD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577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9DB37E-9026-45EB-A716-99B7F5178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B1A49A-C527-443F-9662-697FA3B70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C963AF-4C91-4CD1-A39D-21F12225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41FCC-3ABD-43D7-BD34-6B997525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FAAB3-7F68-48E1-B709-B35726BD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754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3D1C9-6D5F-487A-A830-BE348122D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6EB300-DE37-4C20-96B9-EC85D3CBD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7AF41D-C4FE-46B4-8ED3-B984E329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65037-9606-4087-9BED-9C5CEC30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DDE196-4E61-4FB3-89BB-EDD7AC2B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164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89808-6F5A-4B9E-A386-C30B665A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809367-606E-4B82-8B9E-7B351FF5B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932C63-CE8A-404A-873B-3C20B3A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7D07DE-0899-460F-838A-23C53797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A55D06-F3F0-4302-B1C8-3EEBA227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72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3E94E-7A3A-41B1-8194-87B57D96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21B0EC-B2A7-4C5D-876C-A2C0263F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9EE935-6F85-4901-98DD-1D3B8D464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40463F-E802-418E-BE81-D64DDB85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7074E4-CAAF-4413-938B-18F42B47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778118-1A10-45FE-931E-50584440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361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58652-63D2-4037-8983-FC992DE6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6FA06B-74ED-443E-B092-CA64F21C0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3783C8-5FFD-4FED-8988-E2A960765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C932CF-B737-4576-85E2-511713318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745F705-20FD-4899-807F-8FE9A4A4D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1B5858-FC88-4C3D-9506-1F5ADFBE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C3C913-072B-4EC9-8EB9-B555129B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B54093-97B6-4424-8C60-ACEC5D5A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350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9923D-5DA2-40A2-8474-940FBCA4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D24A5F-D8DD-4A87-AE73-57B3850B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1E31F3A-5C3E-4F99-9985-6AAC8D21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8535C3-FDCB-44E1-AD70-31DD864D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840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7CF945-CF02-4DCA-92C9-CBDE8453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737C7C-DEC0-488F-814E-29D7D5B2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C82EC5-6CCD-431E-89F9-C6017DBD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240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A307-5D1F-4000-AE52-1952BA01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15470C-1A1B-423B-9FC6-EC8EB698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DE0DF8-A0E0-4817-A4A0-6E24FC6C3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F87D16-52EE-43D8-B331-D83CC406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10E914-C407-4CC2-AEAF-8AFBAAC9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723439-9B62-4ACE-8FE0-B3BA66CA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331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B5B07-F68F-4D83-BCD0-8F187D3D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A89602-693D-4D86-BA5D-B9FA8CFB3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C292DE-EF32-408A-A57C-BA44E5A34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177B61-3FD2-4329-B3A1-34CF3648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023437-3CBF-4725-B8C1-7824F7C9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F76FB4-1922-48F8-AAF6-C34AF14C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884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F06CAD-2166-4E97-BEAC-2A47258F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97C1C-07B9-4381-A06F-B82C6023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607FA-D2EC-476E-9CFA-7571F893A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44D8-C7C8-4938-A478-902B6390D66A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66AADC-F90A-4358-8F13-E58B93F48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8F1E85-638F-4218-A8E7-56A95E1B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35F5-50BD-496A-9F40-9D8A28E46C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885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17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1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18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8" Target="../media/image6.png" Type="http://schemas.openxmlformats.org/officeDocument/2006/relationships/image"/><Relationship Id="rId3" Target="../slideLayouts/slideLayout2.xml" Type="http://schemas.openxmlformats.org/officeDocument/2006/relationships/slideLayout"/><Relationship Id="rId7" Target="../media/image5.png" Type="http://schemas.openxmlformats.org/officeDocument/2006/relationships/image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6" Target="../media/image19.png" Type="http://schemas.openxmlformats.org/officeDocument/2006/relationships/image"/><Relationship Id="rId5" Target="../media/image2.svg" Type="http://schemas.openxmlformats.org/officeDocument/2006/relationships/image"/><Relationship Id="rId10" Target="../media/image21.png" Type="http://schemas.openxmlformats.org/officeDocument/2006/relationships/image"/><Relationship Id="rId4" Target="../media/image1.pn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22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25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27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31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33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 ?><Relationships xmlns="http://schemas.openxmlformats.org/package/2006/relationships"><Relationship Id="rId8" Target="../media/image7.jpeg" Type="http://schemas.openxmlformats.org/officeDocument/2006/relationships/image"/><Relationship Id="rId3" Target="../media/image2.svg" Type="http://schemas.openxmlformats.org/officeDocument/2006/relationships/image"/><Relationship Id="rId7" Target="../media/image6.pn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5.png" Type="http://schemas.openxmlformats.org/officeDocument/2006/relationships/image"/><Relationship Id="rId5" Target="../media/image4.svg" Type="http://schemas.openxmlformats.org/officeDocument/2006/relationships/image"/><Relationship Id="rId10" Target="../media/image9.png" Type="http://schemas.openxmlformats.org/officeDocument/2006/relationships/image"/><Relationship Id="rId4" Target="../media/image3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 ?><Relationships xmlns="http://schemas.openxmlformats.org/package/2006/relationships"><Relationship Id="rId8" Target="../media/image8.png" Type="http://schemas.openxmlformats.org/officeDocument/2006/relationships/image"/><Relationship Id="rId3" Target="../media/image2.svg" Type="http://schemas.openxmlformats.org/officeDocument/2006/relationships/image"/><Relationship Id="rId7" Target="../media/image7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istemadeadmisionescolar.cl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3" Target="../media/image2.svg" Type="http://schemas.openxmlformats.org/officeDocument/2006/relationships/image"/><Relationship Id="rId7" Target="../media/image11.pn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13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14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8.xml.rels><?xml version="1.0" encoding="UTF-8" standalone="yes" ?><Relationships xmlns="http://schemas.openxmlformats.org/package/2006/relationships"><Relationship Id="rId3" Target="../media/image2.svg" Type="http://schemas.openxmlformats.org/officeDocument/2006/relationships/image"/><Relationship Id="rId7" Target="../media/image15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5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E6F308F-7B6D-436A-93DD-2C1C8A21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A66E2B0-3508-449F-9307-5552098B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973" y="-1896427"/>
            <a:ext cx="9241155" cy="92411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CEB1F6D-956D-45BD-9A5F-6ACC26DFD57B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8B2D408-3D6D-440E-B2FA-26A36C026905}"/>
              </a:ext>
            </a:extLst>
          </p:cNvPr>
          <p:cNvSpPr/>
          <p:nvPr/>
        </p:nvSpPr>
        <p:spPr>
          <a:xfrm>
            <a:off x="465777" y="5212230"/>
            <a:ext cx="11402373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60A7B4-2796-490E-AD15-B20664213525}"/>
              </a:ext>
            </a:extLst>
          </p:cNvPr>
          <p:cNvSpPr txBox="1"/>
          <p:nvPr/>
        </p:nvSpPr>
        <p:spPr>
          <a:xfrm>
            <a:off x="1159070" y="5212230"/>
            <a:ext cx="100643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Postulación 2020 – Año Académico 2021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97A26E-653E-4B8C-B163-AF87FC58FB00}"/>
              </a:ext>
            </a:extLst>
          </p:cNvPr>
          <p:cNvSpPr txBox="1"/>
          <p:nvPr/>
        </p:nvSpPr>
        <p:spPr>
          <a:xfrm>
            <a:off x="1607902" y="6336008"/>
            <a:ext cx="89406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Infórmate en www.sistemadeadmisionescolar.cl o llama al 600 600 26 26</a:t>
            </a:r>
            <a:endParaRPr lang="es-C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4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Ingresar dirección del postulante 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(región, comuna, dirección),</a:t>
            </a:r>
          </a:p>
          <a:p>
            <a:pPr algn="ctr"/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Ingresar RUN de hermanos (si aplica) y RUN del padre/madre si es funcionario de algún establecimiento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E88045-9DF3-4EEA-BEB2-3AC0CCC20F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4" r="910"/>
          <a:stretch/>
        </p:blipFill>
        <p:spPr>
          <a:xfrm>
            <a:off x="2064861" y="1631974"/>
            <a:ext cx="8192831" cy="43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97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apoderado podrá buscar colegios por región, comuna, tipo de enseñanza, jornada, género</a:t>
            </a:r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entre otros. Y visualizarlos en un mapa o en una lista.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4D5581-92DA-43BC-BEA5-CCD2D98BA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767" y="1645627"/>
            <a:ext cx="8131542" cy="43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D949218-CD50-4118-955B-870D00AAB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4" y="316999"/>
            <a:ext cx="5435939" cy="6242965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968887" y="499215"/>
            <a:ext cx="484153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plataforma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podrán conocer toda la información de los establecimientos:</a:t>
            </a:r>
          </a:p>
          <a:p>
            <a:endParaRPr lang="es-E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Educativo y Reglamento Interno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CL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ubicación</a:t>
            </a: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tiene </a:t>
            </a:r>
            <a:r>
              <a:rPr lang="es-CL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Copago o es gratuito</a:t>
            </a: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es de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Exigencia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 cuenta con Programa de Integración Escolar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(PIE)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Subvención Escolar Preferencial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(SEP).</a:t>
            </a:r>
          </a:p>
          <a:p>
            <a:endParaRPr lang="es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extraprogramáticas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desarrollan.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 de vacantes referenciales 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nivel, jornada y especialidad.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la Agencia de Calidad</a:t>
            </a:r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Educación, entre otros.</a:t>
            </a:r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-582149" y="1515559"/>
            <a:ext cx="7904990" cy="4708218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0" name="633aqDT1sb8">
            <a:hlinkClick r:id="" action="ppaction://media"/>
            <a:extLst>
              <a:ext uri="{FF2B5EF4-FFF2-40B4-BE49-F238E27FC236}">
                <a16:creationId xmlns:a16="http://schemas.microsoft.com/office/drawing/2014/main" id="{969117AF-ADC8-4552-ACBC-AB6988A21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065" y="1722773"/>
            <a:ext cx="5246171" cy="2913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7AE6F2-5EE8-4AC0-BBEB-49C931C353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9" y="1141071"/>
            <a:ext cx="5081954" cy="35844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69ECCFA-627F-4102-8164-0BFEF0BF8808}"/>
              </a:ext>
            </a:extLst>
          </p:cNvPr>
          <p:cNvSpPr txBox="1"/>
          <p:nvPr/>
        </p:nvSpPr>
        <p:spPr>
          <a:xfrm>
            <a:off x="1690036" y="1111335"/>
            <a:ext cx="3404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www.sistemadeadmisionescolar.cl</a:t>
            </a:r>
            <a:endParaRPr lang="es-CL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pinchar cada colegio, podrán ver en su vitrina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información institucional, su ubicación, información de contacto, el número de vacantes disponibles.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33000C17-B7B6-40E3-93C7-77F249C50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9" y="1616683"/>
            <a:ext cx="8202740" cy="44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3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0976315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843126" y="473742"/>
            <a:ext cx="10601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resumen del proyecto educativo y descargarlo completo,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número promedio de postulantes que recibió el año anterior.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CA283DB-F6CA-4040-BD8C-3A0AF79DE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07" y="1608528"/>
            <a:ext cx="8241323" cy="4369048"/>
          </a:xfrm>
          <a:prstGeom prst="rect">
            <a:avLst/>
          </a:prstGeom>
        </p:spPr>
      </p:pic>
      <p:pic>
        <p:nvPicPr>
          <p:cNvPr id="9" name="Imagen 8" descr="Imagen que contiene sostener&#10;&#10;Descripción generada automáticamente">
            <a:extLst>
              <a:ext uri="{FF2B5EF4-FFF2-40B4-BE49-F238E27FC236}">
                <a16:creationId xmlns:a16="http://schemas.microsoft.com/office/drawing/2014/main" id="{88C842C0-AC97-4313-81F5-F2A277DA70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77" y="4276610"/>
            <a:ext cx="3494780" cy="12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0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92965" y="443922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cuenta con procedimiento especial de admisión para el Programa de Integración </a:t>
            </a:r>
          </a:p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 o Alta Exigencia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descargar los antecedentes del proceso.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5744912A-41D7-4F38-A451-47AEECBF0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36" y="1608527"/>
            <a:ext cx="8206635" cy="43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7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816411" y="443922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información de Copago (si tiene), 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indicadores de la Agencia de la Calidad, los programas extracurriculares y su infraestructura.</a:t>
            </a:r>
            <a:endParaRPr 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CF762239-1C0F-4881-ABD6-7B857CB17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38" y="1614840"/>
            <a:ext cx="8276412" cy="44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99181" y="455645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se quiere agregar el establecimiento al listado de preferencias, se deben 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aceptar las condiciones y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presionar “Agregar establecimiento”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49030C-15F8-4278-AD32-8B74D60FE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667" y="1608528"/>
            <a:ext cx="8192450" cy="43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21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9" name="Imagen 8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D7C74E96-715E-4372-8A1D-2854F34FA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51" y="1632632"/>
            <a:ext cx="9064264" cy="4394166"/>
          </a:xfrm>
          <a:prstGeom prst="rect">
            <a:avLst/>
          </a:prstGeom>
        </p:spPr>
      </p:pic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79D00308-06A8-44A5-9B5E-7BC5E9F5C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294C28F-D145-460A-9168-AA9048C6E770}"/>
              </a:ext>
            </a:extLst>
          </p:cNvPr>
          <p:cNvSpPr txBox="1"/>
          <p:nvPr/>
        </p:nvSpPr>
        <p:spPr>
          <a:xfrm>
            <a:off x="664142" y="495218"/>
            <a:ext cx="10790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Aceptar condiciones</a:t>
            </a:r>
            <a:endParaRPr lang="es-ES" sz="2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8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5" name="Marcador de contenido 10">
            <a:extLst>
              <a:ext uri="{FF2B5EF4-FFF2-40B4-BE49-F238E27FC236}">
                <a16:creationId xmlns:a16="http://schemas.microsoft.com/office/drawing/2014/main" id="{79D00308-06A8-44A5-9B5E-7BC5E9F5C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CEA52E-7CF6-4A9B-A021-82F6C657DD97}"/>
              </a:ext>
            </a:extLst>
          </p:cNvPr>
          <p:cNvSpPr txBox="1"/>
          <p:nvPr/>
        </p:nvSpPr>
        <p:spPr>
          <a:xfrm>
            <a:off x="699181" y="455645"/>
            <a:ext cx="1079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agregó los establecimientos que le interesan a su listado, los debe revisar muy bien, ordenarlos por preferencia con las flechas y </a:t>
            </a:r>
            <a:r>
              <a:rPr lang="es-ES" sz="18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presionar “Enviar postulación”</a:t>
            </a:r>
            <a:endParaRPr lang="es-ES" sz="18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A6FD1C7E-95DB-468F-A0D1-68D52BA0F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58" y="1482471"/>
            <a:ext cx="10093923" cy="45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9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64038" y="270148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155359" y="345500"/>
            <a:ext cx="181972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929" y="1110038"/>
            <a:ext cx="11402373" cy="559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929" y="1230524"/>
            <a:ext cx="11591403" cy="915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Y CÓMO FUNCIONA EL SISTEMA DE ADMISIÓN ESCOLAR?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¿A CUÁNTOS ESTABLECIMIENTOS SE PUEDE POSTULAR?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ESTÁN HABILITADOS PARA HACER LA POSTULACIÓN DE UN NIÑO/A?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DEBEN POSTULAR?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CRITERIOS DE PRIORIDAD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¿CÓMO FUNCIONA LA POSTULACIÓN FAMILIAR ENTRE HERMANOS?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SON LOS PROCEDIMIENTOS ESPECIALES DE ADMISIÓN?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ESPECIAL PROGRAMA DE INTEGRACIÓN ESCOLAR (PIE)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ESPECIAL ESTABLECIMIENTOS ALTA EXIGENCIA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POSTULACIÓN EXTRANJEROS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TIPS PARA POSTULAR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PRINCIPAL DE POSTULACIÓN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COMPLEMENTARIO DE POSTULACIÓN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r>
              <a:rPr lang="es-E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CALENDARIO 2020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ES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s-CL" sz="17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05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0" name="Imagen 9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F07A3CC3-3FE5-44B3-AAA6-1D2604E2C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1620057"/>
            <a:ext cx="9423887" cy="43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90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21582"/>
            <a:ext cx="11077151" cy="1200329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66704" y="443834"/>
            <a:ext cx="10790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 enviar la postulación el apoderado podrá descargar el comprobante o volver a editar 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postulación si es necesario.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debe pinchar “Ir a pantalla principal” para ver el estado de la postulación por cada estudiante.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78E9BAEB-85C3-49A8-B739-BF02DDCE8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77" y="1636532"/>
            <a:ext cx="8223523" cy="44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0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D180424E-15D1-4627-B86F-690C200F6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23" y="1618944"/>
            <a:ext cx="9059048" cy="44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365125"/>
            <a:ext cx="11077151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681558" y="592799"/>
            <a:ext cx="10790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apoderado al terminar su postulación,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debe olvidar cerrar su sesión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1B2C34-0C81-4409-805F-CC5290F6E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599" y="1655419"/>
            <a:ext cx="8125924" cy="4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8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magen que contiene dibujo, pájaro, ave&#10;&#10;Descripción generada automáticamente">
            <a:extLst>
              <a:ext uri="{FF2B5EF4-FFF2-40B4-BE49-F238E27FC236}">
                <a16:creationId xmlns:a16="http://schemas.microsoft.com/office/drawing/2014/main" id="{0FF5F622-0E6C-4B14-9F53-430E18ABE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73" y="1897062"/>
            <a:ext cx="7304655" cy="3994133"/>
          </a:xfrm>
          <a:prstGeom prst="rect">
            <a:avLst/>
          </a:prstGeom>
        </p:spPr>
      </p:pic>
      <p:pic>
        <p:nvPicPr>
          <p:cNvPr id="7" name="Marcador de contenido 6" descr="Una pantalla de una computadora&#10;&#10;Descripción generada automáticamente">
            <a:extLst>
              <a:ext uri="{FF2B5EF4-FFF2-40B4-BE49-F238E27FC236}">
                <a16:creationId xmlns:a16="http://schemas.microsoft.com/office/drawing/2014/main" id="{D0868AE0-9651-47E9-AFFD-6C3B1412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821" y="1897062"/>
            <a:ext cx="7304655" cy="4351338"/>
          </a:xfr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B4170BF-3D8C-4BD7-9D79-59745C012BC1}"/>
              </a:ext>
            </a:extLst>
          </p:cNvPr>
          <p:cNvSpPr txBox="1"/>
          <p:nvPr/>
        </p:nvSpPr>
        <p:spPr>
          <a:xfrm>
            <a:off x="6225228" y="2222394"/>
            <a:ext cx="53281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</a:t>
            </a:r>
            <a:r>
              <a:rPr lang="es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podrán postular a todos los establecimientos de su interés</a:t>
            </a:r>
            <a:r>
              <a:rPr lang="es-E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agregándolos a una lista, para luego ordenarlos por preferencia, de la más a la menos preferida y finalmente enviar su postulación.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0FA6736-92F9-43ED-A868-437C5A29C148}"/>
              </a:ext>
            </a:extLst>
          </p:cNvPr>
          <p:cNvSpPr/>
          <p:nvPr/>
        </p:nvSpPr>
        <p:spPr>
          <a:xfrm>
            <a:off x="367739" y="380603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1290819" y="575478"/>
            <a:ext cx="933569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¿A CUÁNTOS ESTABLECIMIENTOS SE PUEDE POSTULAR?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311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65126"/>
            <a:ext cx="11402373" cy="922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650203" y="630511"/>
            <a:ext cx="1088112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CUÁL ES EL MÍNIMO DE ESTABLECIMIENTOS A LOS QUE SE PUEDEN POSTULAR?</a:t>
            </a:r>
            <a:endParaRPr lang="es-C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44B792-E411-4F71-833A-B02AB788BD72}"/>
              </a:ext>
            </a:extLst>
          </p:cNvPr>
          <p:cNvSpPr/>
          <p:nvPr/>
        </p:nvSpPr>
        <p:spPr>
          <a:xfrm>
            <a:off x="1208728" y="1578279"/>
            <a:ext cx="10583222" cy="484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DDE3E6-B9C2-45FB-8CC0-27C2F088A9CF}"/>
              </a:ext>
            </a:extLst>
          </p:cNvPr>
          <p:cNvSpPr txBox="1"/>
          <p:nvPr/>
        </p:nvSpPr>
        <p:spPr>
          <a:xfrm>
            <a:off x="2038630" y="1812921"/>
            <a:ext cx="977237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exigirá Mínimo 1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siguientes casos:</a:t>
            </a:r>
          </a:p>
          <a:p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está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matriculado actualmente en un establecimiento que le ofrece continuidad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estudios.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postula a una escuela rural.</a:t>
            </a:r>
          </a:p>
          <a:p>
            <a:pPr marL="342900" indent="-342900">
              <a:buAutoNum type="alphaUcPeriod"/>
            </a:pPr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exigirá Mínimo 2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</a:t>
            </a:r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siguientes casos:</a:t>
            </a:r>
          </a:p>
          <a:p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estudiante 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ingresa por primera vez al sistema educativo.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actual establecimiento del estudiante no tiene continuidad de estudios.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(Ejemplo: Debe postular a 1° medio y su actual establecimiento imparte solo hasta 8° básico)</a:t>
            </a:r>
          </a:p>
          <a:p>
            <a:endParaRPr lang="es-CL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443FC93-57D9-46A0-80DD-0EFA6BB39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286" y="1510445"/>
            <a:ext cx="1749344" cy="17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5068C7D-C913-4099-8A76-D9A845661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4636" y="5400676"/>
            <a:ext cx="1476374" cy="147637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46076"/>
            <a:ext cx="11402373" cy="9413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777866" y="392233"/>
            <a:ext cx="1356587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¿QUIÉNES ESTÁN HABILITADOS PARA HACER LA POSTULACIÓN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UN ESTUDIANTE?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43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409430" y="1604217"/>
            <a:ext cx="11191282" cy="365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APODERADO DEL ESTUDIANTE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1° En primer lugar predominan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madre o el padre o el tutor legal*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2° En segundo lugar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abuelos del menor.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3° En tercer lugar </a:t>
            </a:r>
            <a:r>
              <a:rPr lang="es-ES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tutor simple*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que se encuentre validado como tal.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El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 legal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tiene la máxima prioridad, en caso de existir sentencia judicial.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tutor simple o legal,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validarse como tal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debe realizar un trámite en Ayuda Mineduc ingresando a www.ayudamineduc.cl</a:t>
            </a:r>
          </a:p>
        </p:txBody>
      </p:sp>
    </p:spTree>
    <p:extLst>
      <p:ext uri="{BB962C8B-B14F-4D97-AF65-F5344CB8AC3E}">
        <p14:creationId xmlns:p14="http://schemas.microsoft.com/office/powerpoint/2010/main" val="2197390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365125"/>
            <a:ext cx="11402373" cy="111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1418120" y="499977"/>
            <a:ext cx="9374810" cy="89255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SE POSTULA AL SISTEMA DE ADMISIÓN, </a:t>
            </a:r>
          </a:p>
          <a:p>
            <a:pPr algn="ctr"/>
            <a:r>
              <a:rPr lang="es-E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¿SE LIBERA EL CUPO DEL ACTUAL ESTABLECIMIENTO?</a:t>
            </a:r>
            <a:endParaRPr lang="es-CL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444B792-E411-4F71-833A-B02AB788BD72}"/>
              </a:ext>
            </a:extLst>
          </p:cNvPr>
          <p:cNvSpPr/>
          <p:nvPr/>
        </p:nvSpPr>
        <p:spPr>
          <a:xfrm>
            <a:off x="1208728" y="1783380"/>
            <a:ext cx="10583222" cy="448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DDE3E6-B9C2-45FB-8CC0-27C2F088A9CF}"/>
              </a:ext>
            </a:extLst>
          </p:cNvPr>
          <p:cNvSpPr txBox="1"/>
          <p:nvPr/>
        </p:nvSpPr>
        <p:spPr>
          <a:xfrm>
            <a:off x="2611837" y="2170454"/>
            <a:ext cx="9070004" cy="40729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40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Depende</a:t>
            </a:r>
            <a:r>
              <a:rPr lang="es-ES" sz="24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571500" indent="-342900">
              <a:spcAft>
                <a:spcPts val="800"/>
              </a:spcAft>
              <a:buFontTx/>
              <a:buChar char="-"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es admitido 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uno de los establecimientos de su listado de preferencias, automáticamente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liberarás el cupo de tu actual establecimiento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independiente de que aceptes o rechaces el resultado. </a:t>
            </a:r>
          </a:p>
          <a:p>
            <a:pPr marL="571500" indent="-342900">
              <a:spcAft>
                <a:spcPts val="800"/>
              </a:spcAft>
              <a:buFontTx/>
              <a:buChar char="-"/>
            </a:pP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no es </a:t>
            </a:r>
            <a:r>
              <a:rPr lang="es-E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aasignado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ningún establecimiento de su listado de preferencias,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 cupo actual se mantiene</a:t>
            </a: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28600">
              <a:spcAft>
                <a:spcPts val="800"/>
              </a:spcAft>
            </a:pP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C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F3811BE-CDE4-41C1-A472-217229124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156" y="1513638"/>
            <a:ext cx="1897143" cy="189714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1B3A70B-CE09-409E-B1AE-DA5509DCFD8B}"/>
              </a:ext>
            </a:extLst>
          </p:cNvPr>
          <p:cNvSpPr txBox="1"/>
          <p:nvPr/>
        </p:nvSpPr>
        <p:spPr>
          <a:xfrm>
            <a:off x="1873192" y="1430253"/>
            <a:ext cx="1068972" cy="5304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600" dirty="0">
                <a:solidFill>
                  <a:srgbClr val="FF0000"/>
                </a:solidFill>
                <a:latin typeface="Gilmer Heavy" panose="000009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s-ES" sz="16600" dirty="0">
              <a:solidFill>
                <a:srgbClr val="FF0000"/>
              </a:solidFill>
              <a:latin typeface="Gilmer" panose="000005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sz="16600" dirty="0">
              <a:solidFill>
                <a:srgbClr val="FF0000"/>
              </a:solidFill>
              <a:latin typeface="Gilmer Heavy" panose="00000900000000000000" pitchFamily="50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251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283404" y="651772"/>
            <a:ext cx="522771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¿QUIÉNES DEBEN POSTULAR?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20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FBEB47-EDA4-4046-A2A1-58EE1CC6DF43}"/>
              </a:ext>
            </a:extLst>
          </p:cNvPr>
          <p:cNvSpPr txBox="1"/>
          <p:nvPr/>
        </p:nvSpPr>
        <p:spPr>
          <a:xfrm>
            <a:off x="865215" y="1610721"/>
            <a:ext cx="3257622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postular</a:t>
            </a:r>
            <a:endParaRPr lang="es-CL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10A2C5-7723-4361-AED6-82C0F30B70FA}"/>
              </a:ext>
            </a:extLst>
          </p:cNvPr>
          <p:cNvSpPr/>
          <p:nvPr/>
        </p:nvSpPr>
        <p:spPr>
          <a:xfrm>
            <a:off x="244361" y="2406255"/>
            <a:ext cx="11558062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por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primera vez ingresan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un establecimiento público o particular subvencionado.  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quieran cambiarse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establecimiento.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se encuentran en un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establecimiento que no tenga continuidad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siguiente nivel.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reingresar al sistema educativo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actualmente cursan medio mayor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quieren continuar en el mismo establecimiento o en otro.</a:t>
            </a:r>
          </a:p>
          <a:p>
            <a:pPr marL="571500" indent="-342900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actualmente se encuentran en una modalidad de educación especial y que una vez dados de alta (escuelas de lenguaje, TEL),  quieran continuar en el mismo establecimiento en modalidad de educación regular, o en otro. </a:t>
            </a:r>
          </a:p>
        </p:txBody>
      </p:sp>
    </p:spTree>
    <p:extLst>
      <p:ext uri="{BB962C8B-B14F-4D97-AF65-F5344CB8AC3E}">
        <p14:creationId xmlns:p14="http://schemas.microsoft.com/office/powerpoint/2010/main" val="547969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94813" y="487386"/>
            <a:ext cx="11402373" cy="483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FBEB47-EDA4-4046-A2A1-58EE1CC6DF43}"/>
              </a:ext>
            </a:extLst>
          </p:cNvPr>
          <p:cNvSpPr txBox="1"/>
          <p:nvPr/>
        </p:nvSpPr>
        <p:spPr>
          <a:xfrm>
            <a:off x="875311" y="709050"/>
            <a:ext cx="357020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E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deben postular</a:t>
            </a:r>
            <a:endParaRPr lang="es-CL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10A2C5-7723-4361-AED6-82C0F30B70FA}"/>
              </a:ext>
            </a:extLst>
          </p:cNvPr>
          <p:cNvSpPr/>
          <p:nvPr/>
        </p:nvSpPr>
        <p:spPr>
          <a:xfrm>
            <a:off x="394812" y="1623762"/>
            <a:ext cx="11402373" cy="2886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 establecimiento Particular Pagado.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continuar en su mismo establecimiento,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estando en modalidad de educación regular de prekínder a 4° medio.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jardines Junji, Integra o Escuelas de Párvulos.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una escuela de Educación Especial o de lenguaje.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una modalidad de Educación Especial (TEL). 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Gilmer" panose="00000500000000000000" pitchFamily="50" charset="0"/>
              <a:buChar char="x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Quienes quieran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ingresar a un establecimiento que imparta Educación de Adultos.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2E9E60A-D275-453F-8211-62F22550F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5613" y="5516563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5068C7D-C913-4099-8A76-D9A845661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1084" y="5495926"/>
            <a:ext cx="1552326" cy="155232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760686" y="656880"/>
            <a:ext cx="106325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¿QUÉ ES Y CÓMO FUNCIONA EL SISTEMA DE ADMISIÓN ESCOLAR?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192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63" y="1452901"/>
            <a:ext cx="11402373" cy="16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Sistema de Admisión Escolar es una plataforma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www.sistemadeadmisionescolar.cl 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donde los apoderados podrán postular a sus estudiantes a todos los establecimientos que reciben financiamiento del Estado. (Establecimiento público o particular subvencionado)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F4F16EA-E278-4260-ACFD-9D78C9CAB5B8}"/>
              </a:ext>
            </a:extLst>
          </p:cNvPr>
          <p:cNvSpPr/>
          <p:nvPr/>
        </p:nvSpPr>
        <p:spPr>
          <a:xfrm>
            <a:off x="5954964" y="3698314"/>
            <a:ext cx="5615255" cy="162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¡OJO!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año 2020, ingresan al sistema todos los niveles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todas las regiones del país. Desde prekínder a 4° medio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6099760-7DF1-4AB7-A38D-E05AF40B7054}"/>
              </a:ext>
            </a:extLst>
          </p:cNvPr>
          <p:cNvGrpSpPr/>
          <p:nvPr/>
        </p:nvGrpSpPr>
        <p:grpSpPr>
          <a:xfrm>
            <a:off x="-348700" y="3549015"/>
            <a:ext cx="5504968" cy="3278763"/>
            <a:chOff x="-348700" y="3549015"/>
            <a:chExt cx="5504968" cy="3278763"/>
          </a:xfrm>
        </p:grpSpPr>
        <p:pic>
          <p:nvPicPr>
            <p:cNvPr id="1028" name="Picture 4" descr="Resultado de imagen para laptop png">
              <a:extLst>
                <a:ext uri="{FF2B5EF4-FFF2-40B4-BE49-F238E27FC236}">
                  <a16:creationId xmlns:a16="http://schemas.microsoft.com/office/drawing/2014/main" id="{AD1F7034-620E-47BB-945F-2E0B34697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CE42BB4-66C6-4A75-B48C-7DA41A86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4" name="Marcador de contenido 1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1AE85F9-58E7-482A-9E22-0FA5C41B3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3" y="3732191"/>
            <a:ext cx="3712320" cy="1952968"/>
          </a:xfrm>
        </p:spPr>
      </p:pic>
      <p:pic>
        <p:nvPicPr>
          <p:cNvPr id="18" name="Imagen 1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5B94730-A3E1-4FA3-AAFA-56778874B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05" y="4278943"/>
            <a:ext cx="888333" cy="208515"/>
          </a:xfrm>
          <a:prstGeom prst="rect">
            <a:avLst/>
          </a:prstGeom>
        </p:spPr>
      </p:pic>
      <p:pic>
        <p:nvPicPr>
          <p:cNvPr id="20" name="Imagen 19" descr="Imagen que contiene monitor, celular, teléfono, pantalla&#10;&#10;Descripción generada automáticamente">
            <a:extLst>
              <a:ext uri="{FF2B5EF4-FFF2-40B4-BE49-F238E27FC236}">
                <a16:creationId xmlns:a16="http://schemas.microsoft.com/office/drawing/2014/main" id="{E3487D99-BA98-497B-B024-0CC756134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43" y="4071874"/>
            <a:ext cx="1285371" cy="21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78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9380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966055" y="684239"/>
            <a:ext cx="630435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¿CÓMO SE ASIGNAN LAS VACANTES?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792927"/>
            <a:ext cx="11402373" cy="208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90267" y="1944805"/>
            <a:ext cx="11402373" cy="163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las vacantes son igual o mayor al número de postulantes, todos los estudiantes serán admitidos. Pero si el número de vacantes es menor al de postulantes, se determinará la admisión por medio de un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aleatorio (algoritmo de asignación), respetando los siguientes criterios de prioridad: </a:t>
            </a: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B36ED59-77FB-4A22-8977-C81881F5DB39}"/>
              </a:ext>
            </a:extLst>
          </p:cNvPr>
          <p:cNvSpPr/>
          <p:nvPr/>
        </p:nvSpPr>
        <p:spPr>
          <a:xfrm>
            <a:off x="404339" y="4471026"/>
            <a:ext cx="5487115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35431E4-EA20-40C7-B9F2-F98EC8BB1ACA}"/>
              </a:ext>
            </a:extLst>
          </p:cNvPr>
          <p:cNvSpPr txBox="1"/>
          <p:nvPr/>
        </p:nvSpPr>
        <p:spPr>
          <a:xfrm>
            <a:off x="547928" y="4587906"/>
            <a:ext cx="23230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HERMANOS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A6E26F6-B209-40F3-8B8D-7EA77FFC4759}"/>
              </a:ext>
            </a:extLst>
          </p:cNvPr>
          <p:cNvSpPr/>
          <p:nvPr/>
        </p:nvSpPr>
        <p:spPr>
          <a:xfrm>
            <a:off x="410967" y="5405305"/>
            <a:ext cx="5480487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B0152E3-2287-4766-B870-251678A481FF}"/>
              </a:ext>
            </a:extLst>
          </p:cNvPr>
          <p:cNvSpPr/>
          <p:nvPr/>
        </p:nvSpPr>
        <p:spPr>
          <a:xfrm>
            <a:off x="6374452" y="4477654"/>
            <a:ext cx="5413210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C29989C-CCCB-4633-ABEE-513AE6584D3C}"/>
              </a:ext>
            </a:extLst>
          </p:cNvPr>
          <p:cNvSpPr/>
          <p:nvPr/>
        </p:nvSpPr>
        <p:spPr>
          <a:xfrm>
            <a:off x="6387704" y="5399731"/>
            <a:ext cx="5413210" cy="7050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378B996-1D67-4402-AFE9-41E2355990F3}"/>
              </a:ext>
            </a:extLst>
          </p:cNvPr>
          <p:cNvSpPr txBox="1"/>
          <p:nvPr/>
        </p:nvSpPr>
        <p:spPr>
          <a:xfrm>
            <a:off x="539860" y="5515486"/>
            <a:ext cx="4982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ESTUDIANTES PRIORITARIOS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BE9239B-1B9C-4FDC-BEB6-AF9F1BE6FBD3}"/>
              </a:ext>
            </a:extLst>
          </p:cNvPr>
          <p:cNvSpPr txBox="1"/>
          <p:nvPr/>
        </p:nvSpPr>
        <p:spPr>
          <a:xfrm>
            <a:off x="6561940" y="4592707"/>
            <a:ext cx="44246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HIJOS DE FUNCIONARIOS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F246F73-0F27-4139-ABE2-097D9BCAD246}"/>
              </a:ext>
            </a:extLst>
          </p:cNvPr>
          <p:cNvSpPr txBox="1"/>
          <p:nvPr/>
        </p:nvSpPr>
        <p:spPr>
          <a:xfrm>
            <a:off x="6588444" y="5506324"/>
            <a:ext cx="249299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EXALUMNOS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41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85360" y="2181404"/>
            <a:ext cx="11306590" cy="33351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04267" y="2740563"/>
            <a:ext cx="11402373" cy="2562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postulantes que tengan algún hermano/a consanguíneo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madre o padre en el establecimiento al momento de postular.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 consanguinidad es verificada a través del Registro Civil.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98953264-4F1F-4456-94C0-38AB188A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5613" y="5516563"/>
            <a:ext cx="1476374" cy="147637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DD1F95-081D-4945-849F-26FD082A2EE3}"/>
              </a:ext>
            </a:extLst>
          </p:cNvPr>
          <p:cNvSpPr/>
          <p:nvPr/>
        </p:nvSpPr>
        <p:spPr>
          <a:xfrm>
            <a:off x="485360" y="965207"/>
            <a:ext cx="11306590" cy="108126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705F4E-C77F-488E-A6F4-3BD93ACCAB70}"/>
              </a:ext>
            </a:extLst>
          </p:cNvPr>
          <p:cNvSpPr txBox="1"/>
          <p:nvPr/>
        </p:nvSpPr>
        <p:spPr>
          <a:xfrm>
            <a:off x="2306528" y="1197838"/>
            <a:ext cx="739784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prioridad HERMANOS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5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5497"/>
            <a:ext cx="10515600" cy="4351338"/>
          </a:xfrm>
        </p:spPr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95401"/>
            <a:ext cx="11402373" cy="141270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471428" y="978585"/>
            <a:ext cx="1135862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prioridad: ESTUDIANTES PRIORITARIOS 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57305"/>
            <a:ext cx="11402373" cy="447572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70627" y="2403009"/>
            <a:ext cx="11402373" cy="387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un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15% de estudiantes prioritarios por nivel en el establecimiento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Este criterio se aplica,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siempre y cuando este porcentaje no esté cubierto por el establecimiento.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estudiantes prioritarios, mientras se mantengan como prioritarios, están eximidos de cualquier tipo de cobro de financiamiento compartido, si es que el establecimiento está adscrito a la Subvención Escolar Preferencial (SEP)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La calidad de estudiante prioritario es determinada anualmente en base a la información que entrega el Ministerio de Desarrollo Social.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Para saber si un estudiante es prioritario debe ingresar a www.ayudamineduc.cl y en el menú principal hacer clic en “Certificados en Línea”.</a:t>
            </a:r>
          </a:p>
        </p:txBody>
      </p:sp>
    </p:spTree>
    <p:extLst>
      <p:ext uri="{BB962C8B-B14F-4D97-AF65-F5344CB8AC3E}">
        <p14:creationId xmlns:p14="http://schemas.microsoft.com/office/powerpoint/2010/main" val="4272932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54457"/>
            <a:ext cx="11402373" cy="15376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03152" y="977162"/>
            <a:ext cx="1117523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prioridad: HIJOS DE FUNCIONARIOS</a:t>
            </a:r>
            <a:endParaRPr lang="es-CL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98248"/>
            <a:ext cx="11402373" cy="416824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70798" y="2367086"/>
            <a:ext cx="11734800" cy="3869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postulantes que su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padre o madre realicen labores de forma permanente dentro del establecimiento.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Debe estar con contrato vigente al primer día que comienza el periodo de postulación en la región respectiva. 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incluye además a funcionarios subcontratados. Esta información la reportan los mismos establecimientos.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Para trabajadores de los DAEM, aplica este criterio si su contrato de trabajo explicita que sus funciones en el establecimiento al cuál postula.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09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408627" y="517261"/>
            <a:ext cx="11402373" cy="153761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384887" y="930614"/>
            <a:ext cx="742222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Cuarta prioridad: EXALUMNO</a:t>
            </a:r>
            <a:endParaRPr lang="es-CL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403225" y="2157304"/>
            <a:ext cx="11402373" cy="4181892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17519" y="2288593"/>
            <a:ext cx="11474431" cy="3839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Tendrán esta prioridad aquellos postulantes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deseen volver al establecimiento, siempre y cuando no hayan sido expulsados.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Esta información se contrasta con el registro de expulsados de la Superintendencia de Educación.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confundir expulsión con cancelación de matrícula: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expulsión es la interrupción abrupta e inmediata del proceso de aprendizaje donde el estudiante queda sin escolaridad hasta que se matricule en otro establecimiento.</a:t>
            </a:r>
          </a:p>
          <a:p>
            <a:pPr marL="57150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cancelación de matrícula o no renovación de matrícula, se hace efectiva al término del año escolar, es decir, el estudiante pierde su matrícula para el año siguiente. </a:t>
            </a:r>
          </a:p>
        </p:txBody>
      </p:sp>
    </p:spTree>
    <p:extLst>
      <p:ext uri="{BB962C8B-B14F-4D97-AF65-F5344CB8AC3E}">
        <p14:creationId xmlns:p14="http://schemas.microsoft.com/office/powerpoint/2010/main" val="218962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10565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91373" y="786311"/>
            <a:ext cx="1099878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¿CÓMO FUNCIONA LA POSTULACIÓN FAMILIAR ENTRE HERMANOS?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792927"/>
            <a:ext cx="11402373" cy="482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apoderado</a:t>
            </a:r>
            <a:endParaRPr lang="es-CL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56527" y="2014207"/>
            <a:ext cx="11402373" cy="72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realiza la postulación de varios hermanos consanguíneos, y los hermanos tienen entre sus preferencias establecimientos en común, el sistema le preguntará lo siguiente: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1CB44A4-6F08-42C1-92DA-A1CC6DE6014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19278" r="14224" b="8696"/>
          <a:stretch/>
        </p:blipFill>
        <p:spPr bwMode="auto">
          <a:xfrm>
            <a:off x="2497217" y="3060473"/>
            <a:ext cx="7206146" cy="34821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070C5D-4CC6-4E0D-BE8C-0BC6B05F7FDD}"/>
              </a:ext>
            </a:extLst>
          </p:cNvPr>
          <p:cNvSpPr/>
          <p:nvPr/>
        </p:nvSpPr>
        <p:spPr>
          <a:xfrm>
            <a:off x="2585543" y="4130566"/>
            <a:ext cx="3447393" cy="22979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B4CBD9F-DFFC-4C21-AA75-41EE19EEE73B}"/>
              </a:ext>
            </a:extLst>
          </p:cNvPr>
          <p:cNvSpPr/>
          <p:nvPr/>
        </p:nvSpPr>
        <p:spPr>
          <a:xfrm>
            <a:off x="6111762" y="4125309"/>
            <a:ext cx="3447393" cy="22979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85189C5-35E1-452A-B9C1-2358B0EF4145}"/>
              </a:ext>
            </a:extLst>
          </p:cNvPr>
          <p:cNvCxnSpPr>
            <a:cxnSpLocks/>
          </p:cNvCxnSpPr>
          <p:nvPr/>
        </p:nvCxnSpPr>
        <p:spPr>
          <a:xfrm>
            <a:off x="2254469" y="4351283"/>
            <a:ext cx="3310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61EF98C5-857E-4511-8B64-7B208142FD0F}"/>
              </a:ext>
            </a:extLst>
          </p:cNvPr>
          <p:cNvSpPr/>
          <p:nvPr/>
        </p:nvSpPr>
        <p:spPr>
          <a:xfrm>
            <a:off x="-398387" y="4207222"/>
            <a:ext cx="2681418" cy="64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OPCIÓN</a:t>
            </a:r>
          </a:p>
          <a:p>
            <a:pPr marL="228600" algn="r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INDEPENDIENTE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FB257C5-437E-4066-99F2-ED2718590C13}"/>
              </a:ext>
            </a:extLst>
          </p:cNvPr>
          <p:cNvSpPr/>
          <p:nvPr/>
        </p:nvSpPr>
        <p:spPr>
          <a:xfrm>
            <a:off x="9643632" y="3885399"/>
            <a:ext cx="2681418" cy="97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14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OPCIÓN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1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FAMILIAR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C56618F-0405-4387-9651-EC98DC0903A8}"/>
              </a:ext>
            </a:extLst>
          </p:cNvPr>
          <p:cNvCxnSpPr>
            <a:cxnSpLocks/>
          </p:cNvCxnSpPr>
          <p:nvPr/>
        </p:nvCxnSpPr>
        <p:spPr>
          <a:xfrm>
            <a:off x="9559155" y="4364465"/>
            <a:ext cx="3310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909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31647"/>
            <a:ext cx="11402373" cy="134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916538" y="758219"/>
            <a:ext cx="623279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1 INDEPENDIENTE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964593"/>
            <a:ext cx="11402373" cy="363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01806" y="2926042"/>
            <a:ext cx="5788957" cy="17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postulación independiente es cuando cada hermano participa por si solo en el sistema,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depender de la asignación del hermano mayor. Esto no quiere decir que puedan quedar juntos.</a:t>
            </a:r>
            <a:endParaRPr lang="es-ES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arcador de contenido 1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80DFC37D-8204-4E7A-A6DF-85F798DE2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0" y="2122335"/>
            <a:ext cx="7517868" cy="4476977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99A6C10-C8BE-49D7-96CF-996B2C199784}"/>
              </a:ext>
            </a:extLst>
          </p:cNvPr>
          <p:cNvSpPr/>
          <p:nvPr/>
        </p:nvSpPr>
        <p:spPr>
          <a:xfrm>
            <a:off x="7291078" y="3645980"/>
            <a:ext cx="1722293" cy="1434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3911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13403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645104" y="746496"/>
            <a:ext cx="47756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2 FAMILIAR</a:t>
            </a:r>
            <a:endParaRPr lang="es-C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934997"/>
            <a:ext cx="11402373" cy="464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38592" y="1958515"/>
            <a:ext cx="5481078" cy="458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elegir esta opción,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sistema privilegiará por sobre todo que los hermanos puedan ser admitidos en un mismo establecimiento,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aunque no asegura esta posibilidad.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Es importante aclarar, que si un hermano mayor, queda admitido en un establecimiento de su listado de preferencias, inmediatamente el sistema modifica el orden del listado de preferencias del o los hermanos menores, poniendo en primer lugar, el establecimiento en el que fue admitido el hermano mayor. </a:t>
            </a:r>
          </a:p>
        </p:txBody>
      </p:sp>
      <p:pic>
        <p:nvPicPr>
          <p:cNvPr id="12" name="Marcador de contenido 1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CD999A54-D574-4F1C-A763-BC3908869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0" y="2122335"/>
            <a:ext cx="7517868" cy="447697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59DC0767-28EB-4367-8F8A-959A0F3C1E38}"/>
              </a:ext>
            </a:extLst>
          </p:cNvPr>
          <p:cNvSpPr/>
          <p:nvPr/>
        </p:nvSpPr>
        <p:spPr>
          <a:xfrm>
            <a:off x="9032674" y="3584317"/>
            <a:ext cx="1722293" cy="1434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1353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08086" y="629202"/>
            <a:ext cx="131973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¿QUÉ SON LOS PROCEDIMIENTOS ESPECIALES DE ADMISIÓN? 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421" y="1500553"/>
            <a:ext cx="11402373" cy="5099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69763" y="1731275"/>
            <a:ext cx="11402373" cy="21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apoyar y fortalecer los proyectos educativos, el Sistema de Admisión Escolar permite a los establecimientos que cuenten con ciertas características exigidas por ley, el desarrollo de procedimientos especiales de admisión para: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de Integración Escolar (PIE)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Alta Exigencia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C031CBF-00A8-43D3-8F40-0D7C7E66C723}"/>
              </a:ext>
            </a:extLst>
          </p:cNvPr>
          <p:cNvSpPr txBox="1"/>
          <p:nvPr/>
        </p:nvSpPr>
        <p:spPr>
          <a:xfrm>
            <a:off x="240734" y="4232264"/>
            <a:ext cx="11431402" cy="2189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¿Cómo se postula a estos cupos?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través de la misma página www.sistemadeadmisionescolar.cl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plataforma indicará, si el establecimiento realizará un procedimiento especial, y señalará la fecha para que el apoderado acuda al establecimiento.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estudiante no es admitido en el establecimiento por este procedimiento especial, seguirá participando en el proceso general de admisión como postulante regular. </a:t>
            </a:r>
          </a:p>
        </p:txBody>
      </p:sp>
    </p:spTree>
    <p:extLst>
      <p:ext uri="{BB962C8B-B14F-4D97-AF65-F5344CB8AC3E}">
        <p14:creationId xmlns:p14="http://schemas.microsoft.com/office/powerpoint/2010/main" val="2830206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6738711" cy="135450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479563" y="536402"/>
            <a:ext cx="655651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¿Dónde postulo a estos procedimientos especiales?</a:t>
            </a:r>
            <a:endParaRPr lang="es-CL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856703"/>
            <a:ext cx="11402373" cy="4754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1AEB52-DC3D-4628-9245-FE774369A40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2504" r="13374" b="1677"/>
          <a:stretch/>
        </p:blipFill>
        <p:spPr bwMode="auto">
          <a:xfrm>
            <a:off x="7195930" y="445295"/>
            <a:ext cx="4649858" cy="23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BB8DAEA-1205-4F19-8B44-65F94837191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35775" r="13571"/>
          <a:stretch/>
        </p:blipFill>
        <p:spPr bwMode="auto">
          <a:xfrm>
            <a:off x="7182126" y="2432906"/>
            <a:ext cx="4620297" cy="2129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EC4E6C-E872-4742-822A-CCC8D0E25B4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50624" r="13983"/>
          <a:stretch/>
        </p:blipFill>
        <p:spPr bwMode="auto">
          <a:xfrm>
            <a:off x="7268264" y="4535450"/>
            <a:ext cx="4448019" cy="1479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81954B8-D015-49F4-83B9-3A0921B20BC8}"/>
              </a:ext>
            </a:extLst>
          </p:cNvPr>
          <p:cNvSpPr/>
          <p:nvPr/>
        </p:nvSpPr>
        <p:spPr>
          <a:xfrm>
            <a:off x="7460421" y="4476249"/>
            <a:ext cx="2319683" cy="121610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FE193F4-0B7B-4DEF-95FC-95B10433237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50624" r="44908" b="11020"/>
          <a:stretch/>
        </p:blipFill>
        <p:spPr bwMode="auto">
          <a:xfrm>
            <a:off x="3091543" y="4476249"/>
            <a:ext cx="3920255" cy="194769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310FD7-E797-4348-AD2B-C254F464C0DF}"/>
              </a:ext>
            </a:extLst>
          </p:cNvPr>
          <p:cNvCxnSpPr/>
          <p:nvPr/>
        </p:nvCxnSpPr>
        <p:spPr>
          <a:xfrm flipH="1">
            <a:off x="7036075" y="5084301"/>
            <a:ext cx="4000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88DC005-8776-443F-AFA9-CF391451F7A6}"/>
              </a:ext>
            </a:extLst>
          </p:cNvPr>
          <p:cNvSpPr/>
          <p:nvPr/>
        </p:nvSpPr>
        <p:spPr>
          <a:xfrm>
            <a:off x="164217" y="1595561"/>
            <a:ext cx="6964071" cy="3015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ingresar a la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vitrina de cada establecimiento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podrá visualizar si tiene o no algún procedimiento especial.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importante que descargue y lea con atención los antecedentes del procedimiento. Y que disponga de la documentación requerida, de acuerdo con lo indicado por el establecimiento en las fechas y lugar establecidos. </a:t>
            </a: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participar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necesario agregar al establecimiento a su listado de preferencias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presionando “AGREGAR ESTABLECIMIENTO”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69403D-2302-4051-97D5-EC288E7DBF6D}"/>
              </a:ext>
            </a:extLst>
          </p:cNvPr>
          <p:cNvSpPr/>
          <p:nvPr/>
        </p:nvSpPr>
        <p:spPr>
          <a:xfrm>
            <a:off x="3178233" y="4535450"/>
            <a:ext cx="2917767" cy="639905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3F2C694-3D85-46F3-A6CA-D6037D49F213}"/>
              </a:ext>
            </a:extLst>
          </p:cNvPr>
          <p:cNvSpPr/>
          <p:nvPr/>
        </p:nvSpPr>
        <p:spPr>
          <a:xfrm>
            <a:off x="4114341" y="5872814"/>
            <a:ext cx="1685616" cy="340043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D8EBA82-ED69-4E19-A76F-E9C3D1B9BCFE}"/>
              </a:ext>
            </a:extLst>
          </p:cNvPr>
          <p:cNvSpPr/>
          <p:nvPr/>
        </p:nvSpPr>
        <p:spPr>
          <a:xfrm>
            <a:off x="10091392" y="643284"/>
            <a:ext cx="1621045" cy="45444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535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756610" y="430551"/>
            <a:ext cx="8775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apoderados deben ingresar a www.sistemadeadmisionescolar.cl </a:t>
            </a:r>
            <a:endParaRPr lang="es-ES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pinchar “POSTULA  AQUÍ”</a:t>
            </a:r>
            <a:endParaRPr lang="es-CL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7BF63A1-A6AA-4ACA-B9A2-79A0CEE85A80}"/>
              </a:ext>
            </a:extLst>
          </p:cNvPr>
          <p:cNvGrpSpPr/>
          <p:nvPr/>
        </p:nvGrpSpPr>
        <p:grpSpPr>
          <a:xfrm>
            <a:off x="2024797" y="1638624"/>
            <a:ext cx="8258193" cy="4386646"/>
            <a:chOff x="570923" y="3732191"/>
            <a:chExt cx="3712320" cy="1952968"/>
          </a:xfrm>
        </p:grpSpPr>
        <p:pic>
          <p:nvPicPr>
            <p:cNvPr id="31" name="Marcador de contenido 13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F0B0AA9E-027A-4BF4-9C31-47029B7CA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23" y="3732191"/>
              <a:ext cx="3712320" cy="1952968"/>
            </a:xfrm>
            <a:prstGeom prst="rect">
              <a:avLst/>
            </a:prstGeom>
          </p:spPr>
        </p:pic>
        <p:pic>
          <p:nvPicPr>
            <p:cNvPr id="32" name="Imagen 31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1D7B018B-72A0-4615-B496-01B0961C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405" y="4278943"/>
              <a:ext cx="888333" cy="208515"/>
            </a:xfrm>
            <a:prstGeom prst="rect">
              <a:avLst/>
            </a:prstGeom>
          </p:spPr>
        </p:pic>
      </p:grpSp>
      <p:pic>
        <p:nvPicPr>
          <p:cNvPr id="34" name="Imagen 33">
            <a:extLst>
              <a:ext uri="{FF2B5EF4-FFF2-40B4-BE49-F238E27FC236}">
                <a16:creationId xmlns:a16="http://schemas.microsoft.com/office/drawing/2014/main" id="{52FBF298-33A2-446B-AD61-7CA30640D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62" y="4990744"/>
            <a:ext cx="31436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168 -0.2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46515"/>
            <a:ext cx="11402373" cy="12286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473" y="424203"/>
            <a:ext cx="117716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PROCEDIMIENTO ESPECIAL PROGRAMA DE INTEGRACIÓN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710190"/>
            <a:ext cx="11402373" cy="367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72" y="2037982"/>
            <a:ext cx="11402373" cy="3113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estudiantes con Necesidades Educativas Especiales Permanentes (NEEP), podrán postular a cualquier establecimiento, independiente de si esté o no adscrito al PIE.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Adicionalmente, los estudiantes con NEEP podrán participar de un procedimiento especial de admisión en establecimientos que hayan declarado contar con uno.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procedimientos especiales son realizados directamente por los establecimientos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una vez terminado el periodo de postulaciones.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376754-000D-45C5-9B39-DE9CFF981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30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46515"/>
            <a:ext cx="11402373" cy="122867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473" y="424203"/>
            <a:ext cx="117716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ESPECIAL PROGRAMA DE INTEGRACIÓN </a:t>
            </a:r>
          </a:p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 (PIE)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75773" y="1710190"/>
            <a:ext cx="11402373" cy="367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5772" y="1932475"/>
            <a:ext cx="11402373" cy="3113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tomar en cuenta…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postulante con NEEP, no es obligatorio participar del procedimiento especial de admisión, pero si participa aumentan sus posibilidades de ser asignado en el establecimiento.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postulante será admitido en solo un establecimiento, el Sistema de Admisión incorporará sus preferencias de manera que sea asignado en el de mayor preferencia posible.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vacantes NEEP que no sean completadas mediante procedimiento especial, pasarán a ser parte de las vacantes del procedimiento de admisión regular.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376754-000D-45C5-9B39-DE9CFF981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41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PROCEDIMIENTO ESPECIAL ESTABLECIMIENTO ALTA EXIGENCIA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36879"/>
            <a:ext cx="11412846" cy="3874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296466" y="1548528"/>
            <a:ext cx="11468634" cy="354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establecimientos autorizados como Alta Exigencia transitorio,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podrán destinar un porcentaje de sus cupos, para seleccionar a estudiantes que ingresen a través de una prueba de rendimiento académico.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plataforma indicará, si el establecimiento realizará un procedimiento especial de Alta Exigencia, y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señalará la fecha para que el apoderado acuda al establecimiento con el estudiante.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s-ES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procedimientos especiales </a:t>
            </a: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serán realizados directamente por los establecimientos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una vez terminado el periodo de postulaciones.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A33E429-4229-48F2-8DE8-287612D63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0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ESPECIAL ESTABLECIMIENTO ALTA EXIGENCIA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36879"/>
            <a:ext cx="11412846" cy="4179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371208" y="1440482"/>
            <a:ext cx="11468634" cy="3409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tomar en cuenta…</a:t>
            </a:r>
            <a:endParaRPr lang="es-ES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el estudiante que postule a un establecimiento de Alta Exigencia,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es obligatorio participar del procedimiento especial de admisión, pero si participa aumentan sus posibilidades de ser admitido al establecimiento.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postulante será admitido en solo un establecimiento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Sistema de Admisión incorporará sus preferencias de manera que sea asignado en el de mayor preferencia posible.</a:t>
            </a:r>
          </a:p>
          <a:p>
            <a:pPr marL="5715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establecimiento no completa el porcentaje mediante procedimiento especial, pasarán a ser parte de las vacantes del procedimiento de admisión regular.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0E41EA9-3321-42BC-A76C-9265C1473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699" y="5461795"/>
            <a:ext cx="1476374" cy="14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33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2138399" y="550901"/>
            <a:ext cx="790472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POSTULACIÓN EXTRANJEROS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636058"/>
            <a:ext cx="10515601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apoderado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extranjero y  no tiene RUN nacional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debe solicitar en www.ayudamineduc.cl un número IPA (Identificador Provisorio Apoderado) y si el estudiante no tiene RUN Nacional solicitar un número IPE (Identificador Provisorio Estudiante). 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sacar IPA el apoderado no se debe registrar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Debe ingresar a www.sistemadeadmisionescolar.cl , y en la casilla del “RUN apoderado” digitar el IPA y en la casilla “contraseña” digitar el número IPA sin guion ni dígito verificador.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apoderado extranjero y su postulante tienen RUN nacional, podrán postular por la página como cualquier ciudadano chileno.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54382" y="169703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8414" y="178779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1957" y="290235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38199" y="3413446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42231" y="3504200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A707967-4077-409E-8655-E0D1B91E3A88}"/>
              </a:ext>
            </a:extLst>
          </p:cNvPr>
          <p:cNvSpPr/>
          <p:nvPr/>
        </p:nvSpPr>
        <p:spPr>
          <a:xfrm>
            <a:off x="854382" y="4809582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id="{5079E654-7DEA-40A3-9000-B9EC88B1CF1A}"/>
              </a:ext>
            </a:extLst>
          </p:cNvPr>
          <p:cNvSpPr/>
          <p:nvPr/>
        </p:nvSpPr>
        <p:spPr>
          <a:xfrm>
            <a:off x="943900" y="4888613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7871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000674" y="573663"/>
            <a:ext cx="600690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TIPS PARA POSTULAR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636058"/>
            <a:ext cx="10515601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apoderado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podrá registrarse e informarse antes del inicio de las postulaciones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www.sistemadeadmisionescolar.cl</a:t>
            </a: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puede postular cualquier día mientras dure el Periodo Principal de postulación.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influye si se postula el primer o último día.</a:t>
            </a:r>
          </a:p>
          <a:p>
            <a:pPr marL="228600">
              <a:spcAft>
                <a:spcPts val="800"/>
              </a:spcAft>
            </a:pPr>
            <a:endParaRPr lang="es-E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postulante fue asignado en alguna de sus preferencias, se libera automáticamente  el cupo del establecimiento en el que se encuentra actualmente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independiente de que acepte o rechace el resultado.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postulante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fue asignado a ningún colegio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no corren las listas de espera, deberá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volver a postular en el periodo complementario de postulación. </a:t>
            </a:r>
          </a:p>
          <a:p>
            <a:pPr marL="228600">
              <a:spcAft>
                <a:spcPts val="800"/>
              </a:spcAft>
            </a:pPr>
            <a:endParaRPr lang="es-ES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54382" y="169703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8414" y="178779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CD9B2A2-9C03-4690-811C-2F731657EC5F}"/>
              </a:ext>
            </a:extLst>
          </p:cNvPr>
          <p:cNvSpPr/>
          <p:nvPr/>
        </p:nvSpPr>
        <p:spPr>
          <a:xfrm>
            <a:off x="857925" y="2811602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1957" y="290235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54382" y="393957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58414" y="403033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A707967-4077-409E-8655-E0D1B91E3A88}"/>
              </a:ext>
            </a:extLst>
          </p:cNvPr>
          <p:cNvSpPr/>
          <p:nvPr/>
        </p:nvSpPr>
        <p:spPr>
          <a:xfrm>
            <a:off x="854382" y="532423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8" name="Estrella: 5 puntas 17">
            <a:extLst>
              <a:ext uri="{FF2B5EF4-FFF2-40B4-BE49-F238E27FC236}">
                <a16:creationId xmlns:a16="http://schemas.microsoft.com/office/drawing/2014/main" id="{5079E654-7DEA-40A3-9000-B9EC88B1CF1A}"/>
              </a:ext>
            </a:extLst>
          </p:cNvPr>
          <p:cNvSpPr/>
          <p:nvPr/>
        </p:nvSpPr>
        <p:spPr>
          <a:xfrm>
            <a:off x="958414" y="5403265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5190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4"/>
            <a:ext cx="11402373" cy="842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3166256" y="506840"/>
            <a:ext cx="58214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PARA POSTULAR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287463"/>
            <a:ext cx="11402373" cy="541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886AEF-2D0C-47C5-81F5-B67C5663F7C3}"/>
              </a:ext>
            </a:extLst>
          </p:cNvPr>
          <p:cNvSpPr/>
          <p:nvPr/>
        </p:nvSpPr>
        <p:spPr>
          <a:xfrm>
            <a:off x="1057274" y="1889506"/>
            <a:ext cx="10515601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en el periodo de resultados,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acepta ni rechaza, el sistema asume que el postulante acepta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establecimiento en el que fue admitido. 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estudiante está categorizado como "prioritario",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encontrará eximido de cualquier tipo de cobro de financiamiento compartido si el establecimiento se encuentra adscrito a la Subvención Escolar Preferencial (SEP).</a:t>
            </a:r>
          </a:p>
          <a:p>
            <a:pPr marL="228600">
              <a:spcAft>
                <a:spcPts val="800"/>
              </a:spcAft>
            </a:pP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800"/>
              </a:spcAft>
            </a:pPr>
            <a:r>
              <a:rPr lang="es-CL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la </a:t>
            </a:r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cédula de identidad ya no se encuentra vigente, de todos modos se podrá realizar la postulación. 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 embargo, si la cédula se encuentra bloqueada por pérdida o robo, no se podrá completar la postulación.</a:t>
            </a:r>
            <a:endParaRPr lang="es-CL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49682" y="196489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53714" y="2055652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CD9B2A2-9C03-4690-811C-2F731657EC5F}"/>
              </a:ext>
            </a:extLst>
          </p:cNvPr>
          <p:cNvSpPr/>
          <p:nvPr/>
        </p:nvSpPr>
        <p:spPr>
          <a:xfrm>
            <a:off x="856310" y="305820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881F9C9-B22A-410F-BAD2-CB911A2E7967}"/>
              </a:ext>
            </a:extLst>
          </p:cNvPr>
          <p:cNvSpPr/>
          <p:nvPr/>
        </p:nvSpPr>
        <p:spPr>
          <a:xfrm>
            <a:off x="960342" y="314895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43056" y="4475670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47088" y="456642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834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RESULTADOS PERIODO PRINCIPAL DE POSTULACIÓN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246075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2188596" y="1673028"/>
            <a:ext cx="752862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postula en el PERIODO PRINCIPAL DEPOSTULACIÓN</a:t>
            </a:r>
          </a:p>
          <a:p>
            <a:pPr algn="ctr"/>
            <a:endParaRPr lang="es-E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sz="6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766786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760698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760698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45376EC-17EA-4CD2-8C8E-52EEA3ADEFF6}"/>
              </a:ext>
            </a:extLst>
          </p:cNvPr>
          <p:cNvSpPr txBox="1"/>
          <p:nvPr/>
        </p:nvSpPr>
        <p:spPr>
          <a:xfrm>
            <a:off x="821821" y="3904131"/>
            <a:ext cx="3420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ADMITIDO</a:t>
            </a:r>
          </a:p>
          <a:p>
            <a:pPr algn="ct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alguno de los establecimientos a los que postuló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657A2F1-1C95-4597-B021-4C345A3773E0}"/>
              </a:ext>
            </a:extLst>
          </p:cNvPr>
          <p:cNvSpPr txBox="1"/>
          <p:nvPr/>
        </p:nvSpPr>
        <p:spPr>
          <a:xfrm>
            <a:off x="4505238" y="3895535"/>
            <a:ext cx="32792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MANTIENE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establecimiento que se encuentra actualmente matriculado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CE4037C-2695-469D-9B63-F05127D0460E}"/>
              </a:ext>
            </a:extLst>
          </p:cNvPr>
          <p:cNvSpPr txBox="1"/>
          <p:nvPr/>
        </p:nvSpPr>
        <p:spPr>
          <a:xfrm>
            <a:off x="8598542" y="3902555"/>
            <a:ext cx="2426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ningún establecimiento de los que postuló 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BE9BA8E-A06A-4B5C-AEE5-F16820A548CB}"/>
              </a:ext>
            </a:extLst>
          </p:cNvPr>
          <p:cNvSpPr/>
          <p:nvPr/>
        </p:nvSpPr>
        <p:spPr>
          <a:xfrm>
            <a:off x="1863969" y="3902554"/>
            <a:ext cx="1336431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CC6DB0C-345E-4F2B-B9EB-6D60323A4D1C}"/>
              </a:ext>
            </a:extLst>
          </p:cNvPr>
          <p:cNvSpPr/>
          <p:nvPr/>
        </p:nvSpPr>
        <p:spPr>
          <a:xfrm>
            <a:off x="5476658" y="3894004"/>
            <a:ext cx="1336431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A0FDD3C-2ED7-4E96-A4F5-D5B8B4EC1313}"/>
              </a:ext>
            </a:extLst>
          </p:cNvPr>
          <p:cNvSpPr/>
          <p:nvPr/>
        </p:nvSpPr>
        <p:spPr>
          <a:xfrm>
            <a:off x="8779377" y="3917739"/>
            <a:ext cx="2064469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8979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2207646" y="1437601"/>
            <a:ext cx="75286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ADMITIDO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el apoderado en el periodo de resultados?</a:t>
            </a:r>
            <a:endParaRPr lang="es-CL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480677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474589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474589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verde, metal, rojo, firmar&#10;&#10;Descripción generada automáticamente">
            <a:extLst>
              <a:ext uri="{FF2B5EF4-FFF2-40B4-BE49-F238E27FC236}">
                <a16:creationId xmlns:a16="http://schemas.microsoft.com/office/drawing/2014/main" id="{FCB45030-1E33-4492-93B3-85376C25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3" y="3628162"/>
            <a:ext cx="2198734" cy="488049"/>
          </a:xfrm>
          <a:prstGeom prst="rect">
            <a:avLst/>
          </a:prstGeom>
        </p:spPr>
      </p:pic>
      <p:pic>
        <p:nvPicPr>
          <p:cNvPr id="11" name="Imagen 10" descr="Imagen que contiene verde, firmar, rojo, alimentos&#10;&#10;Descripción generada automáticamente">
            <a:extLst>
              <a:ext uri="{FF2B5EF4-FFF2-40B4-BE49-F238E27FC236}">
                <a16:creationId xmlns:a16="http://schemas.microsoft.com/office/drawing/2014/main" id="{BA99724E-06B3-41B0-9EED-FEDD13522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8" y="3610650"/>
            <a:ext cx="2264666" cy="502683"/>
          </a:xfrm>
          <a:prstGeom prst="rect">
            <a:avLst/>
          </a:prstGeom>
        </p:spPr>
      </p:pic>
      <p:pic>
        <p:nvPicPr>
          <p:cNvPr id="13" name="Imagen 12" descr="Imagen que contiene firmar, rojo, gente, grande&#10;&#10;Descripción generada automáticamente">
            <a:extLst>
              <a:ext uri="{FF2B5EF4-FFF2-40B4-BE49-F238E27FC236}">
                <a16:creationId xmlns:a16="http://schemas.microsoft.com/office/drawing/2014/main" id="{9BFCCD4B-5E54-4EF8-903E-BB077897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28" y="3610650"/>
            <a:ext cx="2252943" cy="71869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5C3FF27-7617-486E-8AF8-0D574F9B02B5}"/>
              </a:ext>
            </a:extLst>
          </p:cNvPr>
          <p:cNvSpPr/>
          <p:nvPr/>
        </p:nvSpPr>
        <p:spPr>
          <a:xfrm>
            <a:off x="1393273" y="4185140"/>
            <a:ext cx="2171600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5557D57-5293-41BD-A33A-13208BAB6B27}"/>
              </a:ext>
            </a:extLst>
          </p:cNvPr>
          <p:cNvSpPr/>
          <p:nvPr/>
        </p:nvSpPr>
        <p:spPr>
          <a:xfrm>
            <a:off x="4972997" y="4205004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LOS RESULTADOS DE LAS LISTAS DE ESPERA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10 y 11 de noviembre.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0AF250D-2F1D-469F-A981-73DAD1EC3886}"/>
              </a:ext>
            </a:extLst>
          </p:cNvPr>
          <p:cNvSpPr/>
          <p:nvPr/>
        </p:nvSpPr>
        <p:spPr>
          <a:xfrm>
            <a:off x="8615406" y="4433180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9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1203159" y="1437601"/>
            <a:ext cx="9676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MANTENERSE EN EL ACTUAL ESTABLECIMIENTO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el apoderado en el periodo de resultados?</a:t>
            </a:r>
            <a:endParaRPr lang="es-CL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/>
          <p:nvPr/>
        </p:nvCxnSpPr>
        <p:spPr>
          <a:xfrm flipH="1">
            <a:off x="2532184" y="2480677"/>
            <a:ext cx="3420726" cy="9847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/>
          <p:nvPr/>
        </p:nvCxnSpPr>
        <p:spPr>
          <a:xfrm>
            <a:off x="5952910" y="2474589"/>
            <a:ext cx="184745" cy="103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/>
          <p:nvPr/>
        </p:nvCxnSpPr>
        <p:spPr>
          <a:xfrm>
            <a:off x="5971960" y="2474589"/>
            <a:ext cx="3781640" cy="10084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verde, metal, rojo, firmar&#10;&#10;Descripción generada automáticamente">
            <a:extLst>
              <a:ext uri="{FF2B5EF4-FFF2-40B4-BE49-F238E27FC236}">
                <a16:creationId xmlns:a16="http://schemas.microsoft.com/office/drawing/2014/main" id="{FCB45030-1E33-4492-93B3-85376C25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73" y="3628162"/>
            <a:ext cx="2198734" cy="488049"/>
          </a:xfrm>
          <a:prstGeom prst="rect">
            <a:avLst/>
          </a:prstGeom>
        </p:spPr>
      </p:pic>
      <p:pic>
        <p:nvPicPr>
          <p:cNvPr id="11" name="Imagen 10" descr="Imagen que contiene verde, firmar, rojo, alimentos&#10;&#10;Descripción generada automáticamente">
            <a:extLst>
              <a:ext uri="{FF2B5EF4-FFF2-40B4-BE49-F238E27FC236}">
                <a16:creationId xmlns:a16="http://schemas.microsoft.com/office/drawing/2014/main" id="{BA99724E-06B3-41B0-9EED-FEDD13522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8" y="3610650"/>
            <a:ext cx="2264666" cy="502683"/>
          </a:xfrm>
          <a:prstGeom prst="rect">
            <a:avLst/>
          </a:prstGeom>
        </p:spPr>
      </p:pic>
      <p:pic>
        <p:nvPicPr>
          <p:cNvPr id="13" name="Imagen 12" descr="Imagen que contiene firmar, rojo, gente, grande&#10;&#10;Descripción generada automáticamente">
            <a:extLst>
              <a:ext uri="{FF2B5EF4-FFF2-40B4-BE49-F238E27FC236}">
                <a16:creationId xmlns:a16="http://schemas.microsoft.com/office/drawing/2014/main" id="{9BFCCD4B-5E54-4EF8-903E-BB077897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28" y="3610650"/>
            <a:ext cx="2252943" cy="71869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5C3FF27-7617-486E-8AF8-0D574F9B02B5}"/>
              </a:ext>
            </a:extLst>
          </p:cNvPr>
          <p:cNvSpPr/>
          <p:nvPr/>
        </p:nvSpPr>
        <p:spPr>
          <a:xfrm>
            <a:off x="1393273" y="4185140"/>
            <a:ext cx="2171600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5557D57-5293-41BD-A33A-13208BAB6B27}"/>
              </a:ext>
            </a:extLst>
          </p:cNvPr>
          <p:cNvSpPr/>
          <p:nvPr/>
        </p:nvSpPr>
        <p:spPr>
          <a:xfrm>
            <a:off x="4972997" y="4205004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LOS RESULTADOS DE LAS LISTAS DE ESPERA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10 y 11 de noviembre. 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0AF250D-2F1D-469F-A981-73DAD1EC3886}"/>
              </a:ext>
            </a:extLst>
          </p:cNvPr>
          <p:cNvSpPr/>
          <p:nvPr/>
        </p:nvSpPr>
        <p:spPr>
          <a:xfrm>
            <a:off x="8615406" y="4433180"/>
            <a:ext cx="2264665" cy="1817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756187" y="456470"/>
            <a:ext cx="8775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es primera vez que participa del Sistema de Admisión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pinchar “REGISTRARME”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52FBF298-33A2-446B-AD61-7CA30640D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62" y="4990744"/>
            <a:ext cx="314369" cy="457264"/>
          </a:xfrm>
          <a:prstGeom prst="rect">
            <a:avLst/>
          </a:prstGeom>
        </p:spPr>
      </p:pic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CA46D26-0622-405D-AD5C-2E7E37DC8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99" y="1624571"/>
            <a:ext cx="8265790" cy="43420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D95D91-F611-44D2-B63B-12BFBEDBC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35" y="5267943"/>
            <a:ext cx="314369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40977 -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56693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PERIODO PRINCIPAL DE POSTULACIÓN</a:t>
            </a:r>
            <a:endParaRPr lang="es-C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44747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679938" y="1306544"/>
            <a:ext cx="10972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postulante fue</a:t>
            </a:r>
            <a:endParaRPr lang="es-E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activan de manera automática las listas de espera y el apoderado el 10 y 11 de noviembre debe revisar los resultados de las listas de espera.</a:t>
            </a:r>
          </a:p>
          <a:p>
            <a:pPr algn="ct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>
            <a:cxnSpLocks/>
          </p:cNvCxnSpPr>
          <p:nvPr/>
        </p:nvCxnSpPr>
        <p:spPr>
          <a:xfrm flipH="1">
            <a:off x="3024554" y="2838459"/>
            <a:ext cx="3124824" cy="4634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>
            <a:cxnSpLocks/>
          </p:cNvCxnSpPr>
          <p:nvPr/>
        </p:nvCxnSpPr>
        <p:spPr>
          <a:xfrm>
            <a:off x="6154615" y="2838459"/>
            <a:ext cx="3458308" cy="4634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Imagen que contiene naranja, rojo, amarillo, cuchillo&#10;&#10;Descripción generada automáticamente">
            <a:extLst>
              <a:ext uri="{FF2B5EF4-FFF2-40B4-BE49-F238E27FC236}">
                <a16:creationId xmlns:a16="http://schemas.microsoft.com/office/drawing/2014/main" id="{B3C8997C-D775-4508-8342-BF996D813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94" y="3429000"/>
            <a:ext cx="2105319" cy="695422"/>
          </a:xfrm>
          <a:prstGeom prst="rect">
            <a:avLst/>
          </a:prstGeom>
        </p:spPr>
      </p:pic>
      <p:pic>
        <p:nvPicPr>
          <p:cNvPr id="17" name="Imagen 16" descr="Imagen que contiene botella, firmar, rojo, naranja&#10;&#10;Descripción generada automáticamente">
            <a:extLst>
              <a:ext uri="{FF2B5EF4-FFF2-40B4-BE49-F238E27FC236}">
                <a16:creationId xmlns:a16="http://schemas.microsoft.com/office/drawing/2014/main" id="{457B3CE5-59CE-429A-98C8-CDC1AB0B2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63" y="3429000"/>
            <a:ext cx="2105319" cy="695422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FF21158-A1A8-42E1-AF5C-0A84A4CD05BD}"/>
              </a:ext>
            </a:extLst>
          </p:cNvPr>
          <p:cNvCxnSpPr>
            <a:cxnSpLocks/>
          </p:cNvCxnSpPr>
          <p:nvPr/>
        </p:nvCxnSpPr>
        <p:spPr>
          <a:xfrm flipH="1">
            <a:off x="1680067" y="4124422"/>
            <a:ext cx="1304754" cy="3701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0698D47B-A274-4910-8677-1374C1F58E4D}"/>
              </a:ext>
            </a:extLst>
          </p:cNvPr>
          <p:cNvCxnSpPr>
            <a:cxnSpLocks/>
          </p:cNvCxnSpPr>
          <p:nvPr/>
        </p:nvCxnSpPr>
        <p:spPr>
          <a:xfrm>
            <a:off x="2980425" y="4112601"/>
            <a:ext cx="1294886" cy="3702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433C8538-945B-4C94-8DA4-F52C02542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" y="4573465"/>
            <a:ext cx="1884389" cy="228541"/>
          </a:xfrm>
          <a:prstGeom prst="rect">
            <a:avLst/>
          </a:prstGeom>
        </p:spPr>
      </p:pic>
      <p:pic>
        <p:nvPicPr>
          <p:cNvPr id="33" name="Imagen 32" descr="Imagen que contiene dibujo, señal, sostener, hombre&#10;&#10;Descripción generada automáticamente">
            <a:extLst>
              <a:ext uri="{FF2B5EF4-FFF2-40B4-BE49-F238E27FC236}">
                <a16:creationId xmlns:a16="http://schemas.microsoft.com/office/drawing/2014/main" id="{F0B724DF-AFFF-47D8-8BFB-BC05E377C8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93" y="4573465"/>
            <a:ext cx="1884389" cy="225956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19F622EF-7D75-47F6-8FE8-A3D54300BDFE}"/>
              </a:ext>
            </a:extLst>
          </p:cNvPr>
          <p:cNvSpPr/>
          <p:nvPr/>
        </p:nvSpPr>
        <p:spPr>
          <a:xfrm>
            <a:off x="737872" y="4860361"/>
            <a:ext cx="1884389" cy="13930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4070B13-3611-4C20-AD00-33F1D0BA9FFE}"/>
              </a:ext>
            </a:extLst>
          </p:cNvPr>
          <p:cNvSpPr/>
          <p:nvPr/>
        </p:nvSpPr>
        <p:spPr>
          <a:xfrm>
            <a:off x="3321393" y="4860361"/>
            <a:ext cx="1884389" cy="13930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DAEADF4-4FF6-4DC9-BA79-B13E8C95EE03}"/>
              </a:ext>
            </a:extLst>
          </p:cNvPr>
          <p:cNvSpPr/>
          <p:nvPr/>
        </p:nvSpPr>
        <p:spPr>
          <a:xfrm>
            <a:off x="8560263" y="4228253"/>
            <a:ext cx="2105319" cy="14392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debe </a:t>
            </a:r>
            <a:r>
              <a:rPr lang="es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VOLVER A POSTULAR </a:t>
            </a:r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periodo complementario entre el 24 y 30 de noviembre.</a:t>
            </a:r>
            <a:endParaRPr lang="es-C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39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220010"/>
            <a:ext cx="11402373" cy="8666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-103585" y="421413"/>
            <a:ext cx="12388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RESULTADOS PERIODO COMPLEMENTARIO DE POSTULACIÓN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 descr="Imagen que contiene pájaro, ave&#10;&#10;Descripción generada automáticamente">
            <a:extLst>
              <a:ext uri="{FF2B5EF4-FFF2-40B4-BE49-F238E27FC236}">
                <a16:creationId xmlns:a16="http://schemas.microsoft.com/office/drawing/2014/main" id="{746A1BD5-A7CA-474C-A2A6-6414F81BB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7" y="1190512"/>
            <a:ext cx="11510596" cy="5667488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639F71D-49DC-4AC8-ADEB-45DA6D1D1C80}"/>
              </a:ext>
            </a:extLst>
          </p:cNvPr>
          <p:cNvSpPr txBox="1"/>
          <p:nvPr/>
        </p:nvSpPr>
        <p:spPr>
          <a:xfrm>
            <a:off x="793946" y="1481423"/>
            <a:ext cx="1050267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postula en el PERIODO COMPLEMENTARIO DE POSTULACIÓN</a:t>
            </a:r>
          </a:p>
          <a:p>
            <a:pPr algn="ctr"/>
            <a:endParaRPr lang="es-ES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¿qué resultados puede obtener?</a:t>
            </a:r>
            <a:endParaRPr lang="es-CL" sz="6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B087C4C-047C-401B-B58D-2842E1ACAE76}"/>
              </a:ext>
            </a:extLst>
          </p:cNvPr>
          <p:cNvCxnSpPr>
            <a:cxnSpLocks/>
          </p:cNvCxnSpPr>
          <p:nvPr/>
        </p:nvCxnSpPr>
        <p:spPr>
          <a:xfrm flipH="1">
            <a:off x="1961697" y="2526032"/>
            <a:ext cx="3939422" cy="1031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0DF6CA2-C812-4DD8-9B8A-1176FE1BF064}"/>
              </a:ext>
            </a:extLst>
          </p:cNvPr>
          <p:cNvCxnSpPr>
            <a:cxnSpLocks/>
          </p:cNvCxnSpPr>
          <p:nvPr/>
        </p:nvCxnSpPr>
        <p:spPr>
          <a:xfrm flipH="1">
            <a:off x="4677508" y="2526032"/>
            <a:ext cx="1228510" cy="10319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C29F7D5-C925-4A30-AE95-ED53FC950E7B}"/>
              </a:ext>
            </a:extLst>
          </p:cNvPr>
          <p:cNvCxnSpPr>
            <a:cxnSpLocks/>
          </p:cNvCxnSpPr>
          <p:nvPr/>
        </p:nvCxnSpPr>
        <p:spPr>
          <a:xfrm>
            <a:off x="5920168" y="2537787"/>
            <a:ext cx="1500540" cy="9433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CE4037C-2695-469D-9B63-F05127D0460E}"/>
              </a:ext>
            </a:extLst>
          </p:cNvPr>
          <p:cNvSpPr txBox="1"/>
          <p:nvPr/>
        </p:nvSpPr>
        <p:spPr>
          <a:xfrm>
            <a:off x="9088365" y="3595637"/>
            <a:ext cx="2426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ASIGNACIÓN</a:t>
            </a:r>
          </a:p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ningún establecimiento de los que postuló 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A6585E3-8254-4A57-A72D-3C420B1B12C2}"/>
              </a:ext>
            </a:extLst>
          </p:cNvPr>
          <p:cNvGrpSpPr/>
          <p:nvPr/>
        </p:nvGrpSpPr>
        <p:grpSpPr>
          <a:xfrm>
            <a:off x="3292471" y="3607966"/>
            <a:ext cx="2770074" cy="1188000"/>
            <a:chOff x="4806638" y="3879132"/>
            <a:chExt cx="3279273" cy="1200329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657A2F1-1C95-4597-B021-4C345A3773E0}"/>
                </a:ext>
              </a:extLst>
            </p:cNvPr>
            <p:cNvSpPr txBox="1"/>
            <p:nvPr/>
          </p:nvSpPr>
          <p:spPr>
            <a:xfrm>
              <a:off x="4806638" y="3879132"/>
              <a:ext cx="32792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L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MANTIENE</a:t>
              </a:r>
            </a:p>
            <a:p>
              <a:pPr algn="ctr"/>
              <a:r>
                <a:rPr lang="es-E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establecimiento que se encuentra actualmente matriculado</a:t>
              </a:r>
              <a:endParaRPr lang="es-ES" sz="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3CC6DB0C-345E-4F2B-B9EB-6D60323A4D1C}"/>
                </a:ext>
              </a:extLst>
            </p:cNvPr>
            <p:cNvSpPr/>
            <p:nvPr/>
          </p:nvSpPr>
          <p:spPr>
            <a:xfrm>
              <a:off x="5651309" y="3889324"/>
              <a:ext cx="1597118" cy="317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A0FDD3C-2ED7-4E96-A4F5-D5B8B4EC1313}"/>
              </a:ext>
            </a:extLst>
          </p:cNvPr>
          <p:cNvSpPr/>
          <p:nvPr/>
        </p:nvSpPr>
        <p:spPr>
          <a:xfrm>
            <a:off x="9269200" y="3610821"/>
            <a:ext cx="2064469" cy="3177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7FE20B44-670B-4FFF-9851-A03D5C709881}"/>
              </a:ext>
            </a:extLst>
          </p:cNvPr>
          <p:cNvCxnSpPr>
            <a:cxnSpLocks/>
          </p:cNvCxnSpPr>
          <p:nvPr/>
        </p:nvCxnSpPr>
        <p:spPr>
          <a:xfrm>
            <a:off x="5890472" y="2526064"/>
            <a:ext cx="4037560" cy="9465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F7F22C2B-0941-4385-A3EC-9887A619F5CA}"/>
              </a:ext>
            </a:extLst>
          </p:cNvPr>
          <p:cNvGrpSpPr/>
          <p:nvPr/>
        </p:nvGrpSpPr>
        <p:grpSpPr>
          <a:xfrm>
            <a:off x="471153" y="3661857"/>
            <a:ext cx="2770075" cy="1188000"/>
            <a:chOff x="284067" y="3810470"/>
            <a:chExt cx="2770075" cy="1200329"/>
          </a:xfrm>
        </p:grpSpPr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45376EC-17EA-4CD2-8C8E-52EEA3ADEFF6}"/>
                </a:ext>
              </a:extLst>
            </p:cNvPr>
            <p:cNvSpPr txBox="1"/>
            <p:nvPr/>
          </p:nvSpPr>
          <p:spPr>
            <a:xfrm>
              <a:off x="284067" y="3810470"/>
              <a:ext cx="27700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L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ADMITIDO</a:t>
              </a:r>
            </a:p>
            <a:p>
              <a:pPr algn="ctr"/>
              <a:r>
                <a:rPr lang="es-ES" sz="1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alguno de los establecimientos a los que postuló</a:t>
              </a:r>
              <a:endParaRPr lang="es-ES" sz="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4BE9BA8E-A06A-4B5C-AEE5-F16820A548CB}"/>
                </a:ext>
              </a:extLst>
            </p:cNvPr>
            <p:cNvSpPr/>
            <p:nvPr/>
          </p:nvSpPr>
          <p:spPr>
            <a:xfrm>
              <a:off x="1070765" y="3822193"/>
              <a:ext cx="1201280" cy="31775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B577FD5-F7C9-4859-9CCC-BC5FD8B98C68}"/>
              </a:ext>
            </a:extLst>
          </p:cNvPr>
          <p:cNvSpPr txBox="1"/>
          <p:nvPr/>
        </p:nvSpPr>
        <p:spPr>
          <a:xfrm>
            <a:off x="6190418" y="3571253"/>
            <a:ext cx="27700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ASIGNADO POR CERCANÍA</a:t>
            </a:r>
          </a:p>
          <a:p>
            <a:pPr algn="ct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establecimiento</a:t>
            </a:r>
            <a:endParaRPr lang="es-E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1B6561C-E52F-493D-A951-5D4480C5B28B}"/>
              </a:ext>
            </a:extLst>
          </p:cNvPr>
          <p:cNvSpPr/>
          <p:nvPr/>
        </p:nvSpPr>
        <p:spPr>
          <a:xfrm>
            <a:off x="6576646" y="3607966"/>
            <a:ext cx="2016369" cy="5537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D293EB0-BCA1-479B-8052-117C6E4379D7}"/>
              </a:ext>
            </a:extLst>
          </p:cNvPr>
          <p:cNvSpPr/>
          <p:nvPr/>
        </p:nvSpPr>
        <p:spPr>
          <a:xfrm>
            <a:off x="770500" y="4965527"/>
            <a:ext cx="5292045" cy="134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</a:p>
          <a:p>
            <a:pPr algn="ctr"/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DF75308-E104-460D-806E-4CF902183D9A}"/>
              </a:ext>
            </a:extLst>
          </p:cNvPr>
          <p:cNvSpPr/>
          <p:nvPr/>
        </p:nvSpPr>
        <p:spPr>
          <a:xfrm>
            <a:off x="9177459" y="4965527"/>
            <a:ext cx="2352096" cy="134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CONTACTAR  a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 Mineduc y regularizar su situación a partir del 30 de diciembre del 2020.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39C4C5-1032-4C12-BE90-FD8D6FB1C46C}"/>
              </a:ext>
            </a:extLst>
          </p:cNvPr>
          <p:cNvSpPr/>
          <p:nvPr/>
        </p:nvSpPr>
        <p:spPr>
          <a:xfrm>
            <a:off x="6478384" y="4584694"/>
            <a:ext cx="2392734" cy="2053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MATRICULARSE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establecimiento entre el 14 y 24 de diciembre del 2020. </a:t>
            </a:r>
          </a:p>
          <a:p>
            <a:pPr algn="ctr"/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no queda conforme, debe contactar a Ayuda Mineduc y regularizar su situación a partir del 30 de diciembre del 2020.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4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7506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36934" y="494741"/>
            <a:ext cx="462819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CALENDARIO 2020</a:t>
            </a:r>
            <a:endParaRPr lang="es-CL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191281"/>
            <a:ext cx="11402373" cy="5221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49682" y="1420298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41991" y="1499329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771200" y="4812336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80F0EB9-4A62-48C8-9407-9B30EB3307FF}"/>
              </a:ext>
            </a:extLst>
          </p:cNvPr>
          <p:cNvSpPr/>
          <p:nvPr/>
        </p:nvSpPr>
        <p:spPr>
          <a:xfrm>
            <a:off x="396734" y="1420325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 DE POSTULACIÓN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91149A0-AB8A-4529-9842-AB450F3B28BA}"/>
              </a:ext>
            </a:extLst>
          </p:cNvPr>
          <p:cNvSpPr/>
          <p:nvPr/>
        </p:nvSpPr>
        <p:spPr>
          <a:xfrm>
            <a:off x="1035201" y="1746437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de agosto al 8 de septiembre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CE6DE850-B4EF-4D60-97FE-F3AE0675CC23}"/>
              </a:ext>
            </a:extLst>
          </p:cNvPr>
          <p:cNvSpPr/>
          <p:nvPr/>
        </p:nvSpPr>
        <p:spPr>
          <a:xfrm>
            <a:off x="1033683" y="2440945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de agosto al 8 de septiembre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332C5E7-C405-4AE8-8431-3D3D9A68FB5D}"/>
              </a:ext>
            </a:extLst>
          </p:cNvPr>
          <p:cNvSpPr/>
          <p:nvPr/>
        </p:nvSpPr>
        <p:spPr>
          <a:xfrm>
            <a:off x="1028575" y="2692752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Región Metropolitana.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FADF179-0FEF-42CD-8DD1-54FE4BBEAF87}"/>
              </a:ext>
            </a:extLst>
          </p:cNvPr>
          <p:cNvSpPr/>
          <p:nvPr/>
        </p:nvSpPr>
        <p:spPr>
          <a:xfrm>
            <a:off x="1233995" y="173543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147FE6DA-610B-4972-8E7A-3B6892D6CA9D}"/>
              </a:ext>
            </a:extLst>
          </p:cNvPr>
          <p:cNvSpPr/>
          <p:nvPr/>
        </p:nvSpPr>
        <p:spPr>
          <a:xfrm>
            <a:off x="1227371" y="243117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D509548-36BE-42CF-A689-E0B4B4D178EF}"/>
              </a:ext>
            </a:extLst>
          </p:cNvPr>
          <p:cNvSpPr/>
          <p:nvPr/>
        </p:nvSpPr>
        <p:spPr>
          <a:xfrm>
            <a:off x="999409" y="4967823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PRINCIPAL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POSTULACIÓN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900D71D-A2D4-4A91-A1A3-BEAB50B20ED3}"/>
              </a:ext>
            </a:extLst>
          </p:cNvPr>
          <p:cNvSpPr/>
          <p:nvPr/>
        </p:nvSpPr>
        <p:spPr>
          <a:xfrm>
            <a:off x="1025160" y="5373123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y 30 de octubre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2CA3D37-F8D2-45FE-8200-69AB5FD95003}"/>
              </a:ext>
            </a:extLst>
          </p:cNvPr>
          <p:cNvSpPr/>
          <p:nvPr/>
        </p:nvSpPr>
        <p:spPr>
          <a:xfrm>
            <a:off x="1028575" y="5645034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BF737AE-954E-4056-BF3A-279FC7020DBD}"/>
              </a:ext>
            </a:extLst>
          </p:cNvPr>
          <p:cNvSpPr/>
          <p:nvPr/>
        </p:nvSpPr>
        <p:spPr>
          <a:xfrm>
            <a:off x="1247249" y="5353273"/>
            <a:ext cx="10121575" cy="623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6A9B0FC-8609-4E38-A2C8-E9C9C9CA3AE2}"/>
              </a:ext>
            </a:extLst>
          </p:cNvPr>
          <p:cNvSpPr/>
          <p:nvPr/>
        </p:nvSpPr>
        <p:spPr>
          <a:xfrm>
            <a:off x="1035201" y="2004325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7337D931-8463-403B-815D-12E50E20329A}"/>
              </a:ext>
            </a:extLst>
          </p:cNvPr>
          <p:cNvSpPr/>
          <p:nvPr/>
        </p:nvSpPr>
        <p:spPr>
          <a:xfrm>
            <a:off x="826730" y="3211965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57" name="Estrella: 5 puntas 56">
            <a:extLst>
              <a:ext uri="{FF2B5EF4-FFF2-40B4-BE49-F238E27FC236}">
                <a16:creationId xmlns:a16="http://schemas.microsoft.com/office/drawing/2014/main" id="{F882DE17-D023-4C5D-A068-E739697287BB}"/>
              </a:ext>
            </a:extLst>
          </p:cNvPr>
          <p:cNvSpPr/>
          <p:nvPr/>
        </p:nvSpPr>
        <p:spPr>
          <a:xfrm>
            <a:off x="930762" y="3302719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FC7EB52-46E1-4054-A908-446833D4DCAE}"/>
              </a:ext>
            </a:extLst>
          </p:cNvPr>
          <p:cNvSpPr/>
          <p:nvPr/>
        </p:nvSpPr>
        <p:spPr>
          <a:xfrm>
            <a:off x="1004793" y="3253279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PROCEDIMIENTOS ESPECIALES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ADMISIÓN </a:t>
            </a:r>
            <a:endParaRPr lang="es-CL" sz="16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788D1FF1-4402-4D3C-B19E-35516560586E}"/>
              </a:ext>
            </a:extLst>
          </p:cNvPr>
          <p:cNvSpPr/>
          <p:nvPr/>
        </p:nvSpPr>
        <p:spPr>
          <a:xfrm>
            <a:off x="1044481" y="3652052"/>
            <a:ext cx="5778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de septiembre al 6 de octubre</a:t>
            </a:r>
            <a:r>
              <a:rPr lang="es-CL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6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8567562-743C-4C8F-8863-0C7F0DE69ADC}"/>
              </a:ext>
            </a:extLst>
          </p:cNvPr>
          <p:cNvSpPr/>
          <p:nvPr/>
        </p:nvSpPr>
        <p:spPr>
          <a:xfrm>
            <a:off x="1023478" y="4454377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AA3B09CE-C1F4-4E5F-B0AC-5D3D4B533680}"/>
              </a:ext>
            </a:extLst>
          </p:cNvPr>
          <p:cNvSpPr/>
          <p:nvPr/>
        </p:nvSpPr>
        <p:spPr>
          <a:xfrm>
            <a:off x="1237549" y="3630061"/>
            <a:ext cx="10121575" cy="11591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347A656D-CABB-43B4-930A-74BE5FF02FED}"/>
              </a:ext>
            </a:extLst>
          </p:cNvPr>
          <p:cNvSpPr/>
          <p:nvPr/>
        </p:nvSpPr>
        <p:spPr>
          <a:xfrm>
            <a:off x="1048948" y="3926810"/>
            <a:ext cx="10339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establecimientos que cuenten con Programa de Integración Escolar </a:t>
            </a:r>
            <a:r>
              <a:rPr lang="es-ES" sz="16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(PIE) 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establecimientos de </a:t>
            </a:r>
            <a:r>
              <a:rPr lang="es-ES" sz="1600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Alta Exigencia.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A2E711D5-F54B-4971-BB4F-DDE065EB0F50}"/>
              </a:ext>
            </a:extLst>
          </p:cNvPr>
          <p:cNvSpPr/>
          <p:nvPr/>
        </p:nvSpPr>
        <p:spPr>
          <a:xfrm>
            <a:off x="839630" y="4912373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64" name="Estrella: 5 puntas 63">
            <a:extLst>
              <a:ext uri="{FF2B5EF4-FFF2-40B4-BE49-F238E27FC236}">
                <a16:creationId xmlns:a16="http://schemas.microsoft.com/office/drawing/2014/main" id="{560419C6-759E-4BA8-9AD1-CCA8AD21E286}"/>
              </a:ext>
            </a:extLst>
          </p:cNvPr>
          <p:cNvSpPr/>
          <p:nvPr/>
        </p:nvSpPr>
        <p:spPr>
          <a:xfrm>
            <a:off x="943662" y="5003127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2434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BE941-F81B-4436-93BD-80C2B077E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D7DAFE-DCA6-483C-BA83-3237C77D13A5}"/>
              </a:ext>
            </a:extLst>
          </p:cNvPr>
          <p:cNvSpPr/>
          <p:nvPr/>
        </p:nvSpPr>
        <p:spPr>
          <a:xfrm>
            <a:off x="389577" y="445295"/>
            <a:ext cx="11402373" cy="7506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3B1C8A-E8D3-4005-871C-B2E019F79B47}"/>
              </a:ext>
            </a:extLst>
          </p:cNvPr>
          <p:cNvSpPr txBox="1"/>
          <p:nvPr/>
        </p:nvSpPr>
        <p:spPr>
          <a:xfrm>
            <a:off x="523128" y="483394"/>
            <a:ext cx="504497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Gilmer Heavy" panose="00000900000000000000" pitchFamily="50" charset="0"/>
                <a:cs typeface="Aharoni" panose="020B0604020202020204" pitchFamily="2" charset="-79"/>
              </a:rPr>
              <a:t>CALENDARIO 2020</a:t>
            </a:r>
            <a:endParaRPr lang="es-CL" sz="4000" b="1" dirty="0">
              <a:solidFill>
                <a:schemeClr val="bg1"/>
              </a:solidFill>
              <a:latin typeface="Gilmer Heavy" panose="00000900000000000000" pitchFamily="50" charset="0"/>
              <a:cs typeface="Aharoni" panose="020B0604020202020204" pitchFamily="2" charset="-79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18A315-DFB8-461C-B2DE-C64D74B20D29}"/>
              </a:ext>
            </a:extLst>
          </p:cNvPr>
          <p:cNvSpPr/>
          <p:nvPr/>
        </p:nvSpPr>
        <p:spPr>
          <a:xfrm>
            <a:off x="389577" y="1191281"/>
            <a:ext cx="11402373" cy="5301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273FD-66ED-4632-882F-6FE380B2F2A2}"/>
              </a:ext>
            </a:extLst>
          </p:cNvPr>
          <p:cNvSpPr/>
          <p:nvPr/>
        </p:nvSpPr>
        <p:spPr>
          <a:xfrm>
            <a:off x="883124" y="2639885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9308A83B-0E1F-47CB-AE47-29569E705750}"/>
              </a:ext>
            </a:extLst>
          </p:cNvPr>
          <p:cNvSpPr/>
          <p:nvPr/>
        </p:nvSpPr>
        <p:spPr>
          <a:xfrm>
            <a:off x="987156" y="241411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FAA57CC-A755-408D-A854-F3C37317863D}"/>
              </a:ext>
            </a:extLst>
          </p:cNvPr>
          <p:cNvSpPr/>
          <p:nvPr/>
        </p:nvSpPr>
        <p:spPr>
          <a:xfrm>
            <a:off x="876498" y="3726054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16" name="Estrella: 5 puntas 15">
            <a:extLst>
              <a:ext uri="{FF2B5EF4-FFF2-40B4-BE49-F238E27FC236}">
                <a16:creationId xmlns:a16="http://schemas.microsoft.com/office/drawing/2014/main" id="{D4A54C0D-D6D0-47A6-A3C9-F3356B2C6EFB}"/>
              </a:ext>
            </a:extLst>
          </p:cNvPr>
          <p:cNvSpPr/>
          <p:nvPr/>
        </p:nvSpPr>
        <p:spPr>
          <a:xfrm>
            <a:off x="968807" y="3805085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80F0EB9-4A62-48C8-9407-9B30EB3307FF}"/>
              </a:ext>
            </a:extLst>
          </p:cNvPr>
          <p:cNvSpPr/>
          <p:nvPr/>
        </p:nvSpPr>
        <p:spPr>
          <a:xfrm>
            <a:off x="1059654" y="2616466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 DE POSTULACIÓN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COMPLEMENTARIO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91149A0-AB8A-4529-9842-AB450F3B28BA}"/>
              </a:ext>
            </a:extLst>
          </p:cNvPr>
          <p:cNvSpPr/>
          <p:nvPr/>
        </p:nvSpPr>
        <p:spPr>
          <a:xfrm>
            <a:off x="1075899" y="2965288"/>
            <a:ext cx="7135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 y 30 de noviembre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6CE79DF-A6A3-40DE-9B0D-DE164A7E5FE7}"/>
              </a:ext>
            </a:extLst>
          </p:cNvPr>
          <p:cNvSpPr/>
          <p:nvPr/>
        </p:nvSpPr>
        <p:spPr>
          <a:xfrm>
            <a:off x="1067112" y="3216599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FADF179-0FEF-42CD-8DD1-54FE4BBEAF87}"/>
              </a:ext>
            </a:extLst>
          </p:cNvPr>
          <p:cNvSpPr/>
          <p:nvPr/>
        </p:nvSpPr>
        <p:spPr>
          <a:xfrm>
            <a:off x="1267437" y="2955019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D509548-36BE-42CF-A689-E0B4B4D178EF}"/>
              </a:ext>
            </a:extLst>
          </p:cNvPr>
          <p:cNvSpPr/>
          <p:nvPr/>
        </p:nvSpPr>
        <p:spPr>
          <a:xfrm>
            <a:off x="1066284" y="3755645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</a:t>
            </a: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RESULTADOS PERIODO POSTULACIÓN COMPLEMENTARIO 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900D71D-A2D4-4A91-A1A3-BEAB50B20ED3}"/>
              </a:ext>
            </a:extLst>
          </p:cNvPr>
          <p:cNvSpPr/>
          <p:nvPr/>
        </p:nvSpPr>
        <p:spPr>
          <a:xfrm>
            <a:off x="1082526" y="4166141"/>
            <a:ext cx="4803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de diciembre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2CA3D37-F8D2-45FE-8200-69AB5FD95003}"/>
              </a:ext>
            </a:extLst>
          </p:cNvPr>
          <p:cNvSpPr/>
          <p:nvPr/>
        </p:nvSpPr>
        <p:spPr>
          <a:xfrm>
            <a:off x="1086992" y="4394006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BB6FF19-EA91-434F-99F5-EB546A7C5D7E}"/>
              </a:ext>
            </a:extLst>
          </p:cNvPr>
          <p:cNvSpPr/>
          <p:nvPr/>
        </p:nvSpPr>
        <p:spPr>
          <a:xfrm>
            <a:off x="1287317" y="4120703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D3125119-C07A-477C-B444-8300F80B3C22}"/>
              </a:ext>
            </a:extLst>
          </p:cNvPr>
          <p:cNvSpPr/>
          <p:nvPr/>
        </p:nvSpPr>
        <p:spPr>
          <a:xfrm>
            <a:off x="869872" y="4902947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52" name="Estrella: 5 puntas 51">
            <a:extLst>
              <a:ext uri="{FF2B5EF4-FFF2-40B4-BE49-F238E27FC236}">
                <a16:creationId xmlns:a16="http://schemas.microsoft.com/office/drawing/2014/main" id="{CF4032DB-6365-48F0-9707-CBA62AEFE22F}"/>
              </a:ext>
            </a:extLst>
          </p:cNvPr>
          <p:cNvSpPr/>
          <p:nvPr/>
        </p:nvSpPr>
        <p:spPr>
          <a:xfrm>
            <a:off x="973904" y="4981978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0C10280F-DE7A-4767-A524-FF3C37D39264}"/>
              </a:ext>
            </a:extLst>
          </p:cNvPr>
          <p:cNvSpPr/>
          <p:nvPr/>
        </p:nvSpPr>
        <p:spPr>
          <a:xfrm>
            <a:off x="1059658" y="4932538"/>
            <a:ext cx="88135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PERIODO DE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MATRÍCULA</a:t>
            </a:r>
            <a:endParaRPr lang="es-CL" sz="16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DE4F4CAD-DF26-4346-A5EB-581788CA82F3}"/>
              </a:ext>
            </a:extLst>
          </p:cNvPr>
          <p:cNvSpPr/>
          <p:nvPr/>
        </p:nvSpPr>
        <p:spPr>
          <a:xfrm>
            <a:off x="1087622" y="5272696"/>
            <a:ext cx="6552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al 24 de diciembre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91320B9A-7A7B-4AFE-BC2D-DF1BB0BAA699}"/>
              </a:ext>
            </a:extLst>
          </p:cNvPr>
          <p:cNvSpPr/>
          <p:nvPr/>
        </p:nvSpPr>
        <p:spPr>
          <a:xfrm>
            <a:off x="1080366" y="5559176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 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BF737AE-954E-4056-BF3A-279FC7020DBD}"/>
              </a:ext>
            </a:extLst>
          </p:cNvPr>
          <p:cNvSpPr/>
          <p:nvPr/>
        </p:nvSpPr>
        <p:spPr>
          <a:xfrm>
            <a:off x="1280691" y="5297596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C3EE80A-6463-4F46-AB98-A610FCE71BBB}"/>
              </a:ext>
            </a:extLst>
          </p:cNvPr>
          <p:cNvSpPr/>
          <p:nvPr/>
        </p:nvSpPr>
        <p:spPr>
          <a:xfrm>
            <a:off x="896378" y="1467100"/>
            <a:ext cx="371061" cy="358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 dirty="0">
              <a:highlight>
                <a:srgbClr val="FFFF00"/>
              </a:highlight>
            </a:endParaRPr>
          </a:p>
        </p:txBody>
      </p:sp>
      <p:sp>
        <p:nvSpPr>
          <p:cNvPr id="29" name="Estrella: 5 puntas 28">
            <a:extLst>
              <a:ext uri="{FF2B5EF4-FFF2-40B4-BE49-F238E27FC236}">
                <a16:creationId xmlns:a16="http://schemas.microsoft.com/office/drawing/2014/main" id="{52BFFF04-C360-465F-8DAC-7E62A8E276F1}"/>
              </a:ext>
            </a:extLst>
          </p:cNvPr>
          <p:cNvSpPr/>
          <p:nvPr/>
        </p:nvSpPr>
        <p:spPr>
          <a:xfrm>
            <a:off x="1000410" y="155785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20B753F-9B95-4FF0-A5CD-A2BA8E306C51}"/>
              </a:ext>
            </a:extLst>
          </p:cNvPr>
          <p:cNvSpPr/>
          <p:nvPr/>
        </p:nvSpPr>
        <p:spPr>
          <a:xfrm>
            <a:off x="1072908" y="1443681"/>
            <a:ext cx="5914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PUBLICACIÓN RESULTADOS </a:t>
            </a:r>
            <a:r>
              <a:rPr lang="es-ES" sz="16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LISTAS DE ESPERA</a:t>
            </a:r>
            <a:endParaRPr lang="es-CL" sz="1600" b="1" dirty="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4626EA5-F46E-4B28-8E2C-AC5EA480A110}"/>
              </a:ext>
            </a:extLst>
          </p:cNvPr>
          <p:cNvSpPr/>
          <p:nvPr/>
        </p:nvSpPr>
        <p:spPr>
          <a:xfrm>
            <a:off x="1089153" y="1792503"/>
            <a:ext cx="71356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el </a:t>
            </a:r>
            <a:r>
              <a:rPr lang="es-ES" sz="16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Y 11 de noviembre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89271C3-DCEE-4360-BE53-DE646E45AE13}"/>
              </a:ext>
            </a:extLst>
          </p:cNvPr>
          <p:cNvSpPr/>
          <p:nvPr/>
        </p:nvSpPr>
        <p:spPr>
          <a:xfrm>
            <a:off x="1080366" y="2055537"/>
            <a:ext cx="1033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80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Todas las regiones.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A5AFF59-EAD7-4B8C-83AA-BBB9695AA2B4}"/>
              </a:ext>
            </a:extLst>
          </p:cNvPr>
          <p:cNvSpPr/>
          <p:nvPr/>
        </p:nvSpPr>
        <p:spPr>
          <a:xfrm>
            <a:off x="1280691" y="1782234"/>
            <a:ext cx="10121575" cy="623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Estrella: 5 puntas 36">
            <a:extLst>
              <a:ext uri="{FF2B5EF4-FFF2-40B4-BE49-F238E27FC236}">
                <a16:creationId xmlns:a16="http://schemas.microsoft.com/office/drawing/2014/main" id="{09496804-4E32-4037-972B-B9E76478B002}"/>
              </a:ext>
            </a:extLst>
          </p:cNvPr>
          <p:cNvSpPr/>
          <p:nvPr/>
        </p:nvSpPr>
        <p:spPr>
          <a:xfrm>
            <a:off x="975386" y="2716374"/>
            <a:ext cx="172932" cy="16727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1838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E6F308F-7B6D-436A-93DD-2C1C8A21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A66E2B0-3508-449F-9307-5552098B4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973" y="-1896427"/>
            <a:ext cx="9241155" cy="92411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CEB1F6D-956D-45BD-9A5F-6ACC26DFD57B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8B2D408-3D6D-440E-B2FA-26A36C026905}"/>
              </a:ext>
            </a:extLst>
          </p:cNvPr>
          <p:cNvSpPr/>
          <p:nvPr/>
        </p:nvSpPr>
        <p:spPr>
          <a:xfrm>
            <a:off x="465777" y="5212230"/>
            <a:ext cx="11402373" cy="7078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60A7B4-2796-490E-AD15-B20664213525}"/>
              </a:ext>
            </a:extLst>
          </p:cNvPr>
          <p:cNvSpPr txBox="1"/>
          <p:nvPr/>
        </p:nvSpPr>
        <p:spPr>
          <a:xfrm>
            <a:off x="1159071" y="5212230"/>
            <a:ext cx="100643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Postulación 2020 – Año Académico 2021</a:t>
            </a:r>
            <a:endParaRPr lang="es-CL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44D166-444C-4FFC-8BCC-209D42B4F8EA}"/>
              </a:ext>
            </a:extLst>
          </p:cNvPr>
          <p:cNvSpPr txBox="1"/>
          <p:nvPr/>
        </p:nvSpPr>
        <p:spPr>
          <a:xfrm>
            <a:off x="1607902" y="6336008"/>
            <a:ext cx="89406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Infórmate en www.sistemadeadmisionescolar.cl o llama al 600 600 26 26</a:t>
            </a:r>
            <a:endParaRPr lang="es-CL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1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756185" y="547586"/>
            <a:ext cx="8775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 los datos del apoderado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3C7E63-CA50-49D3-9277-F88F4656C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546" y="1597738"/>
            <a:ext cx="8174869" cy="44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517417" y="466395"/>
            <a:ext cx="92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ya está registrado,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ingresar con la contraseña recién creada, y luego ingresar el RUN del postulante 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05BDD8-1137-4DAE-96C2-216E60F0F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370" y="1638666"/>
            <a:ext cx="8120429" cy="43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1517417" y="466395"/>
            <a:ext cx="9231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apoderado ya estaba registrado, </a:t>
            </a:r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ingresar con su contraseña del proceso anterior. Si no la recuerda, debe pinchar “Olvidé mi contraseña”</a:t>
            </a:r>
            <a:endParaRPr lang="es-E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EB5FB4-7F84-4B99-8043-E71FC9E02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856" y="1620251"/>
            <a:ext cx="8127390" cy="43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8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55C12-69EF-4ACF-81E3-C953EF42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38701B-C23D-47B5-B857-50BBF2CB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49B1B67-5A13-47AA-8AFE-BB037B59D48E}"/>
              </a:ext>
            </a:extLst>
          </p:cNvPr>
          <p:cNvSpPr/>
          <p:nvPr/>
        </p:nvSpPr>
        <p:spPr>
          <a:xfrm>
            <a:off x="19050" y="0"/>
            <a:ext cx="12172950" cy="6858000"/>
          </a:xfrm>
          <a:prstGeom prst="rect">
            <a:avLst/>
          </a:prstGeom>
          <a:noFill/>
          <a:ln w="250825">
            <a:solidFill>
              <a:srgbClr val="7FB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767F135-B48B-424B-9040-009D86D24776}"/>
              </a:ext>
            </a:extLst>
          </p:cNvPr>
          <p:cNvGrpSpPr/>
          <p:nvPr/>
        </p:nvGrpSpPr>
        <p:grpSpPr>
          <a:xfrm>
            <a:off x="19050" y="1243403"/>
            <a:ext cx="12192000" cy="7261564"/>
            <a:chOff x="-348700" y="3549015"/>
            <a:chExt cx="5504968" cy="3278763"/>
          </a:xfrm>
        </p:grpSpPr>
        <p:pic>
          <p:nvPicPr>
            <p:cNvPr id="28" name="Picture 4" descr="Resultado de imagen para laptop png">
              <a:extLst>
                <a:ext uri="{FF2B5EF4-FFF2-40B4-BE49-F238E27FC236}">
                  <a16:creationId xmlns:a16="http://schemas.microsoft.com/office/drawing/2014/main" id="{3FF37084-2FF7-4014-8F8A-87F7F1BF7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700" y="3549015"/>
              <a:ext cx="5504968" cy="3278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2726F7D-2600-4576-8CB2-7E758215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919" y="5715381"/>
              <a:ext cx="456929" cy="126778"/>
            </a:xfrm>
            <a:prstGeom prst="rect">
              <a:avLst/>
            </a:prstGeom>
          </p:spPr>
        </p:pic>
      </p:grp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96B35F3-C6DA-418E-9F49-EECDEB137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3" y="365125"/>
            <a:ext cx="10515600" cy="878278"/>
          </a:xfr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DE2BCAE-F527-458B-99B0-1D4C5CA0C07F}"/>
              </a:ext>
            </a:extLst>
          </p:cNvPr>
          <p:cNvSpPr txBox="1"/>
          <p:nvPr/>
        </p:nvSpPr>
        <p:spPr>
          <a:xfrm>
            <a:off x="751896" y="430551"/>
            <a:ext cx="10790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ingresar al postulante, se debe verificar que sus datos estén correctos.</a:t>
            </a:r>
          </a:p>
          <a:p>
            <a:pPr algn="ctr"/>
            <a:r>
              <a:rPr lang="es-ES" sz="1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(curso al que postulará, nombre colegio actual, entre otros)</a:t>
            </a:r>
            <a:endParaRPr lang="es-ES" sz="18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47250BCF-6AD2-4F07-B7D3-95411F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" b="6601"/>
          <a:stretch/>
        </p:blipFill>
        <p:spPr>
          <a:xfrm>
            <a:off x="2075543" y="1615898"/>
            <a:ext cx="8157028" cy="43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2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3272</Words>
  <Application>Microsoft Office PowerPoint</Application>
  <PresentationFormat>Panorámica</PresentationFormat>
  <Paragraphs>322</Paragraphs>
  <Slides>54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Gilmer</vt:lpstr>
      <vt:lpstr>Gilmer Heavy</vt:lpstr>
      <vt:lpstr>Wingdings</vt:lpstr>
      <vt:lpstr>Tema de Office</vt:lpstr>
      <vt:lpstr>Presentación de PowerPoint</vt:lpstr>
      <vt:lpstr>Presentación de PowerPoint</vt:lpstr>
      <vt:lpstr>Presentación de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Benjamin Villaseca Klenner</dc:creator>
  <cp:lastModifiedBy>Benjamin Villaseca Klenner</cp:lastModifiedBy>
  <cp:revision>170</cp:revision>
  <dcterms:created xsi:type="dcterms:W3CDTF">2019-06-27T15:06:59Z</dcterms:created>
  <dcterms:modified xsi:type="dcterms:W3CDTF">2020-07-09T00:10:14Z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13287155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