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928E5A-E61E-4338-80AE-B417D4CE57FD}" type="datetimeFigureOut">
              <a:rPr lang="es-MX" smtClean="0"/>
              <a:pPr/>
              <a:t>12/06/2020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Análisis de elementos narrativos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MX" sz="4000" dirty="0" smtClean="0"/>
          </a:p>
          <a:p>
            <a:pPr algn="ctr"/>
            <a:r>
              <a:rPr lang="es-MX" sz="4000" dirty="0" smtClean="0"/>
              <a:t>PERSONAJES TIPO </a:t>
            </a:r>
            <a:endParaRPr lang="es-MX" sz="4000" dirty="0"/>
          </a:p>
        </p:txBody>
      </p:sp>
    </p:spTree>
    <p:extLst>
      <p:ext uri="{BB962C8B-B14F-4D97-AF65-F5344CB8AC3E}">
        <p14:creationId xmlns="" xmlns:p14="http://schemas.microsoft.com/office/powerpoint/2010/main" val="1983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Héroe o heroína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Protector , valiente y justo . </a:t>
            </a:r>
            <a:r>
              <a:rPr lang="es-ES" dirty="0" smtClean="0"/>
              <a:t>El lector se identifica con su causa. Sus </a:t>
            </a:r>
            <a:r>
              <a:rPr lang="es-ES" dirty="0" smtClean="0"/>
              <a:t>aventuras y viajes le hacen crecer</a:t>
            </a:r>
          </a:p>
          <a:p>
            <a:r>
              <a:rPr lang="es-ES" dirty="0" smtClean="0"/>
              <a:t>Harry Potter  de J . K </a:t>
            </a:r>
            <a:r>
              <a:rPr lang="es-ES" dirty="0" err="1" smtClean="0"/>
              <a:t>Rowling</a:t>
            </a:r>
            <a:r>
              <a:rPr lang="es-ES" dirty="0" smtClean="0"/>
              <a:t> / Los juegos del Hambre </a:t>
            </a:r>
          </a:p>
          <a:p>
            <a:pPr>
              <a:buNone/>
            </a:pPr>
            <a:r>
              <a:rPr lang="es-ES" dirty="0" smtClean="0"/>
              <a:t>   </a:t>
            </a:r>
            <a:r>
              <a:rPr lang="es-ES" dirty="0" err="1" smtClean="0"/>
              <a:t>Frodo</a:t>
            </a:r>
            <a:r>
              <a:rPr lang="es-ES" dirty="0" smtClean="0"/>
              <a:t> del Señor de los anillos. </a:t>
            </a:r>
            <a:r>
              <a:rPr lang="es-ES" dirty="0" err="1" smtClean="0"/>
              <a:t>J.R.Rtolkien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Los juegos del hambre , </a:t>
            </a:r>
            <a:r>
              <a:rPr lang="es-ES" dirty="0" err="1" smtClean="0"/>
              <a:t>Katniss</a:t>
            </a:r>
            <a:r>
              <a:rPr lang="es-ES" dirty="0" smtClean="0"/>
              <a:t> </a:t>
            </a:r>
            <a:r>
              <a:rPr lang="es-ES" dirty="0" err="1" smtClean="0"/>
              <a:t>Everdeen</a:t>
            </a:r>
            <a:endParaRPr lang="es-ES" dirty="0"/>
          </a:p>
        </p:txBody>
      </p:sp>
      <p:sp>
        <p:nvSpPr>
          <p:cNvPr id="1026" name="AutoShape 2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A propósito de &quot;Joker&quot;: El viaje del héroe y el viaje d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3500462" cy="2500330"/>
          </a:xfrm>
          <a:prstGeom prst="rect">
            <a:avLst/>
          </a:prstGeom>
          <a:noFill/>
        </p:spPr>
      </p:pic>
      <p:pic>
        <p:nvPicPr>
          <p:cNvPr id="1036" name="Picture 12" descr="encrypted-tbn1.gstatic.com/images?q=tbn:ANd9GcR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TUTOR O GUÍA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maestro del héroe.</a:t>
            </a:r>
          </a:p>
          <a:p>
            <a:r>
              <a:rPr lang="es-ES" dirty="0" smtClean="0"/>
              <a:t>Representa nobleza, conocimiento  y la sabiduría que se obtiene con la </a:t>
            </a:r>
            <a:r>
              <a:rPr lang="es-ES" dirty="0" smtClean="0"/>
              <a:t>experiencia</a:t>
            </a:r>
          </a:p>
          <a:p>
            <a:r>
              <a:rPr lang="es-ES" dirty="0" smtClean="0"/>
              <a:t>En El señor de los anillos ,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el personaje de </a:t>
            </a:r>
            <a:r>
              <a:rPr lang="es-ES" dirty="0" err="1" smtClean="0"/>
              <a:t>Gandalf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En Harry Potter el personaje 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de </a:t>
            </a:r>
            <a:r>
              <a:rPr lang="es-ES" dirty="0" err="1" smtClean="0"/>
              <a:t>Albus</a:t>
            </a:r>
            <a:r>
              <a:rPr lang="es-ES" dirty="0" smtClean="0"/>
              <a:t> </a:t>
            </a:r>
            <a:r>
              <a:rPr lang="es-ES" dirty="0" err="1" smtClean="0"/>
              <a:t>Dumbledor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4034" name="Picture 2" descr="Frodo and Gandalf | El señor de los anillos, Personaje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10513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BUFÓN O CÓMICO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que muestra al héroe sus  errores defectos y debilidades</a:t>
            </a:r>
          </a:p>
          <a:p>
            <a:r>
              <a:rPr lang="es-ES" dirty="0" smtClean="0"/>
              <a:t>Lo hace de manera cómica y liviana 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Harry Potter el personaje Ron y </a:t>
            </a:r>
            <a:r>
              <a:rPr lang="es-ES" dirty="0" err="1" smtClean="0"/>
              <a:t>Neville</a:t>
            </a:r>
            <a:r>
              <a:rPr lang="es-ES" dirty="0" smtClean="0"/>
              <a:t> </a:t>
            </a:r>
            <a:r>
              <a:rPr lang="es-ES" dirty="0" err="1" smtClean="0"/>
              <a:t>Longbottom</a:t>
            </a:r>
            <a:endParaRPr lang="es-ES" dirty="0"/>
          </a:p>
        </p:txBody>
      </p:sp>
      <p:pic>
        <p:nvPicPr>
          <p:cNvPr id="43010" name="Picture 2" descr="Personajes Tipo | Comunicación Audiovis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5715000" cy="286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JOVEN ENAMORADO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joven que idealiza a la mujer </a:t>
            </a:r>
          </a:p>
          <a:p>
            <a:r>
              <a:rPr lang="es-ES" dirty="0" smtClean="0"/>
              <a:t>objeto de su amor </a:t>
            </a:r>
          </a:p>
          <a:p>
            <a:r>
              <a:rPr lang="es-ES" dirty="0" smtClean="0"/>
              <a:t>La ama a pesar de todo y no es </a:t>
            </a:r>
          </a:p>
          <a:p>
            <a:r>
              <a:rPr lang="es-ES" dirty="0" smtClean="0"/>
              <a:t>capaz </a:t>
            </a:r>
          </a:p>
          <a:p>
            <a:r>
              <a:rPr lang="es-ES" dirty="0" smtClean="0"/>
              <a:t>de ver errores en ella.  </a:t>
            </a:r>
          </a:p>
          <a:p>
            <a:r>
              <a:rPr lang="es-ES" dirty="0" smtClean="0"/>
              <a:t>LIBRO : </a:t>
            </a:r>
            <a:r>
              <a:rPr lang="es-ES" b="1" dirty="0" smtClean="0"/>
              <a:t>ROMEO</a:t>
            </a:r>
            <a:r>
              <a:rPr lang="es-ES" dirty="0" smtClean="0"/>
              <a:t> Y JULIETA</a:t>
            </a:r>
          </a:p>
          <a:p>
            <a:endParaRPr lang="es-ES" dirty="0"/>
          </a:p>
        </p:txBody>
      </p:sp>
      <p:pic>
        <p:nvPicPr>
          <p:cNvPr id="41986" name="Picture 2" descr="Romeo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861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CABALLERO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s-ES" dirty="0" smtClean="0"/>
              <a:t>Es típico de literatura de la </a:t>
            </a:r>
          </a:p>
          <a:p>
            <a:r>
              <a:rPr lang="es-ES" dirty="0" smtClean="0"/>
              <a:t>edad media</a:t>
            </a:r>
          </a:p>
          <a:p>
            <a:r>
              <a:rPr lang="es-ES" dirty="0" smtClean="0"/>
              <a:t>Va de un lugar a otro en </a:t>
            </a:r>
          </a:p>
          <a:p>
            <a:r>
              <a:rPr lang="es-ES" dirty="0" smtClean="0"/>
              <a:t>búsqueda de aventuras</a:t>
            </a:r>
          </a:p>
          <a:p>
            <a:r>
              <a:rPr lang="es-ES" dirty="0" smtClean="0"/>
              <a:t>Ama incondicionalmente</a:t>
            </a:r>
          </a:p>
          <a:p>
            <a:r>
              <a:rPr lang="es-ES" dirty="0" smtClean="0"/>
              <a:t>a su amada </a:t>
            </a:r>
          </a:p>
          <a:p>
            <a:r>
              <a:rPr lang="es-ES" dirty="0" smtClean="0"/>
              <a:t>LIBRO : EL MIO </a:t>
            </a:r>
            <a:r>
              <a:rPr lang="es-ES" dirty="0" smtClean="0"/>
              <a:t>CID</a:t>
            </a:r>
          </a:p>
          <a:p>
            <a:r>
              <a:rPr lang="es-ES" dirty="0" smtClean="0"/>
              <a:t>El Quijote de la Mancha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0962" name="Picture 2" descr="A collection of roughly 100 D&amp;D character art images I hav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1797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 AMADA IDEAL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perfección de la belleza , virtud y perfección.</a:t>
            </a:r>
          </a:p>
          <a:p>
            <a:r>
              <a:rPr lang="es-ES" dirty="0" smtClean="0"/>
              <a:t>Es vista como ideal para el enamorado </a:t>
            </a:r>
          </a:p>
          <a:p>
            <a:r>
              <a:rPr lang="es-ES" dirty="0" smtClean="0"/>
              <a:t>LIBRO : ROMEO y </a:t>
            </a:r>
            <a:r>
              <a:rPr lang="es-ES" b="1" dirty="0" smtClean="0"/>
              <a:t>JULIETA</a:t>
            </a:r>
            <a:endParaRPr lang="es-ES" b="1" dirty="0"/>
          </a:p>
        </p:txBody>
      </p:sp>
      <p:pic>
        <p:nvPicPr>
          <p:cNvPr id="39938" name="Picture 2" descr="Test: ¿Qué príncipe Disney sería mi pareja ideal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28641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MUJER FATAL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amor lleva a la destrucción.</a:t>
            </a:r>
          </a:p>
          <a:p>
            <a:r>
              <a:rPr lang="es-ES" dirty="0" smtClean="0"/>
              <a:t>Es bella y apasionada.</a:t>
            </a:r>
          </a:p>
          <a:p>
            <a:r>
              <a:rPr lang="es-ES" dirty="0" smtClean="0"/>
              <a:t>Es capaz de todo por lograr sus objetivos.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71810"/>
            <a:ext cx="2808312" cy="33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2460"/>
          </a:xfrm>
        </p:spPr>
        <p:txBody>
          <a:bodyPr/>
          <a:lstStyle/>
          <a:p>
            <a:pPr algn="ctr"/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911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000" dirty="0" smtClean="0"/>
              <a:t>1. </a:t>
            </a:r>
            <a:r>
              <a:rPr lang="es-MX" sz="2000" dirty="0" smtClean="0">
                <a:solidFill>
                  <a:srgbClr val="FF0000"/>
                </a:solidFill>
              </a:rPr>
              <a:t>Recuerda las siguientes películas o busca información en internet  luego, escribe el nombre de los personajes, identificando a qué “personaje tipo” corresponde.</a:t>
            </a:r>
          </a:p>
          <a:p>
            <a:pPr algn="just"/>
            <a:r>
              <a:rPr lang="es-MX" sz="2000" dirty="0" smtClean="0"/>
              <a:t>A) Piratas del Caribe “la maldición del perla negra”</a:t>
            </a:r>
          </a:p>
          <a:p>
            <a:pPr algn="just"/>
            <a:r>
              <a:rPr lang="es-MX" sz="2000" dirty="0" smtClean="0"/>
              <a:t>B) Harry Potter y la piedra filosofal</a:t>
            </a:r>
          </a:p>
          <a:p>
            <a:pPr algn="just"/>
            <a:r>
              <a:rPr lang="es-MX" sz="2000" dirty="0" smtClean="0"/>
              <a:t>C) La guerra de las galaxias . La amenaza fantasma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2.¿Con qué “personaje tipo” podríamos relacionar a </a:t>
            </a:r>
            <a:r>
              <a:rPr lang="es-MX" sz="2000" dirty="0" err="1" smtClean="0"/>
              <a:t>Mulan</a:t>
            </a:r>
            <a:r>
              <a:rPr lang="es-MX" sz="2000" dirty="0" smtClean="0"/>
              <a:t>? Argumenta tu respuesta.</a:t>
            </a:r>
          </a:p>
          <a:p>
            <a:pPr algn="just"/>
            <a:r>
              <a:rPr lang="es-MX" sz="2000" dirty="0" smtClean="0"/>
              <a:t>3. Selecciona alguna película reciente e identifica qué “personajes tipo” tiene.</a:t>
            </a:r>
          </a:p>
          <a:p>
            <a:pPr algn="just"/>
            <a:r>
              <a:rPr lang="es-MX" sz="2000" dirty="0" smtClean="0"/>
              <a:t>4.¿A qué “personaje tipo” corresponde el </a:t>
            </a:r>
            <a:r>
              <a:rPr lang="es-MX" sz="2000" smtClean="0"/>
              <a:t>personaje principal de </a:t>
            </a:r>
            <a:r>
              <a:rPr lang="es-MX" sz="2000" dirty="0" smtClean="0"/>
              <a:t>“Quique hache y el caballo </a:t>
            </a:r>
            <a:r>
              <a:rPr lang="es-MX" sz="2000" smtClean="0"/>
              <a:t>fantasma”?</a:t>
            </a:r>
            <a:endParaRPr lang="es-MX" sz="2000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Tienes toda la semana para realizar estas actividades. 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8495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000" dirty="0"/>
              <a:t>Qué: </a:t>
            </a:r>
            <a:r>
              <a:rPr lang="es-MX" sz="3000" dirty="0" smtClean="0"/>
              <a:t>identificar los personajes tipo en una </a:t>
            </a:r>
            <a:r>
              <a:rPr lang="es-MX" sz="3000" dirty="0"/>
              <a:t>narración</a:t>
            </a:r>
            <a:r>
              <a:rPr lang="es-MX" sz="3000" dirty="0" smtClean="0"/>
              <a:t>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 smtClean="0"/>
              <a:t>Cómo</a:t>
            </a:r>
            <a:r>
              <a:rPr lang="es-MX" sz="3000" dirty="0"/>
              <a:t>: por medio del análisis de videos y textos literarios.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Para qué: para mejorar la comprensión lectora.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048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sz="3000" dirty="0" smtClean="0"/>
              <a:t>Por sus características físicas, psicológicas y sociales los personajes son reconocibles por los lectores a lo largo de distintas épocas.</a:t>
            </a:r>
          </a:p>
          <a:p>
            <a:pPr algn="just"/>
            <a:r>
              <a:rPr lang="es-MX" sz="3000" dirty="0" smtClean="0"/>
              <a:t>Representan características humanas sobresalientes, ya sean positivas o negativas</a:t>
            </a:r>
          </a:p>
          <a:p>
            <a:pPr algn="just"/>
            <a:r>
              <a:rPr lang="es-ES_tradnl" sz="3000" dirty="0" smtClean="0"/>
              <a:t>Presentan formas </a:t>
            </a:r>
            <a:r>
              <a:rPr lang="es-ES_tradnl" sz="3000" dirty="0"/>
              <a:t>de hablar, de vestir, de actuar y de pensar del tipo humano que se recrea en la </a:t>
            </a:r>
            <a:r>
              <a:rPr lang="es-ES_tradnl" sz="3000" dirty="0" smtClean="0"/>
              <a:t>obra.</a:t>
            </a:r>
          </a:p>
          <a:p>
            <a:pPr algn="just"/>
            <a:r>
              <a:rPr lang="es-ES_tradnl" sz="3000" dirty="0" smtClean="0"/>
              <a:t>Si ocurren cambios en una época el personaje se adapta a ellas. Representan en cierta forma los estereotipos culturales.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096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EL  AVARO:</a:t>
            </a:r>
            <a:endParaRPr lang="es-MX" b="1" dirty="0" smtClean="0"/>
          </a:p>
          <a:p>
            <a:pPr algn="just"/>
            <a:r>
              <a:rPr lang="es-ES_tradnl" dirty="0" smtClean="0"/>
              <a:t>Se </a:t>
            </a:r>
            <a:r>
              <a:rPr lang="es-ES_tradnl" dirty="0"/>
              <a:t>remonta a la comedia del periodo grecolatino y que es recreado en </a:t>
            </a:r>
            <a:r>
              <a:rPr lang="es-ES_tradnl" b="1" dirty="0" err="1"/>
              <a:t>Aulularia</a:t>
            </a:r>
            <a:r>
              <a:rPr lang="es-ES_tradnl" b="1" dirty="0"/>
              <a:t> o la Olla </a:t>
            </a:r>
            <a:r>
              <a:rPr lang="es-ES_tradnl" dirty="0"/>
              <a:t>(194 </a:t>
            </a:r>
            <a:r>
              <a:rPr lang="es-ES_tradnl" dirty="0" smtClean="0"/>
              <a:t>a.C.) </a:t>
            </a:r>
            <a:r>
              <a:rPr lang="es-ES_tradnl" dirty="0"/>
              <a:t>de </a:t>
            </a:r>
            <a:r>
              <a:rPr lang="es-ES_tradnl" b="1" dirty="0" err="1"/>
              <a:t>Plauto</a:t>
            </a:r>
            <a:r>
              <a:rPr lang="es-ES_tradnl" dirty="0"/>
              <a:t>. </a:t>
            </a:r>
            <a:endParaRPr lang="es-ES_tradnl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viejo guarda su tesoro en una marmita y no lo quiere compartir bajo ninguna excusa. </a:t>
            </a:r>
            <a:endParaRPr lang="es-ES_tradnl" dirty="0" smtClean="0"/>
          </a:p>
          <a:p>
            <a:pPr algn="just"/>
            <a:r>
              <a:rPr lang="es-ES_tradnl" dirty="0"/>
              <a:t>I</a:t>
            </a:r>
            <a:r>
              <a:rPr lang="es-ES_tradnl" dirty="0" smtClean="0"/>
              <a:t>nspira </a:t>
            </a:r>
            <a:r>
              <a:rPr lang="es-ES_tradnl" dirty="0"/>
              <a:t>la obra francesa </a:t>
            </a:r>
            <a:r>
              <a:rPr lang="es-ES_tradnl" b="1" dirty="0"/>
              <a:t>El avaro </a:t>
            </a:r>
            <a:r>
              <a:rPr lang="es-ES_tradnl" dirty="0"/>
              <a:t>(1667)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b="1" dirty="0" err="1" smtClean="0"/>
              <a:t>Molière</a:t>
            </a:r>
            <a:r>
              <a:rPr lang="es-ES_tradnl" dirty="0"/>
              <a:t>, en la que </a:t>
            </a:r>
            <a:r>
              <a:rPr lang="es-ES_tradnl" b="1" dirty="0" err="1"/>
              <a:t>Harpagon</a:t>
            </a:r>
            <a:r>
              <a:rPr lang="es-ES_tradnl" dirty="0"/>
              <a:t>, un </a:t>
            </a:r>
            <a:r>
              <a:rPr lang="es-ES_tradnl" dirty="0" smtClean="0"/>
              <a:t>viejo</a:t>
            </a:r>
          </a:p>
          <a:p>
            <a:pPr algn="just">
              <a:buNone/>
            </a:pPr>
            <a:r>
              <a:rPr lang="es-ES_tradnl" dirty="0" smtClean="0"/>
              <a:t>  avaro</a:t>
            </a:r>
            <a:r>
              <a:rPr lang="es-ES_tradnl" dirty="0"/>
              <a:t>, esconde su riqueza en un baúl,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prefiriéndolo </a:t>
            </a:r>
            <a:r>
              <a:rPr lang="es-ES_tradnl" dirty="0"/>
              <a:t>incluso sobre el bien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dirty="0"/>
              <a:t>sus seres más cercanos. </a:t>
            </a:r>
            <a:endParaRPr lang="es-ES_tradnl" b="1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personaje avaro contemporáneo es </a:t>
            </a:r>
            <a:endParaRPr lang="es-ES_tradnl" dirty="0" smtClean="0"/>
          </a:p>
          <a:p>
            <a:pPr algn="just">
              <a:buNone/>
            </a:pPr>
            <a:r>
              <a:rPr lang="es-ES_tradnl" b="1" dirty="0" smtClean="0"/>
              <a:t> </a:t>
            </a:r>
            <a:r>
              <a:rPr lang="es-ES_tradnl" b="1" dirty="0" smtClean="0"/>
              <a:t> </a:t>
            </a:r>
            <a:r>
              <a:rPr lang="es-ES_tradnl" dirty="0" smtClean="0"/>
              <a:t>El </a:t>
            </a:r>
            <a:r>
              <a:rPr lang="es-ES_tradnl" b="1" dirty="0" smtClean="0"/>
              <a:t>señor Burns </a:t>
            </a:r>
            <a:r>
              <a:rPr lang="es-ES_tradnl" dirty="0" smtClean="0"/>
              <a:t>de</a:t>
            </a:r>
            <a:r>
              <a:rPr lang="es-ES_tradnl" b="1" dirty="0" smtClean="0"/>
              <a:t> </a:t>
            </a:r>
            <a:r>
              <a:rPr lang="es-ES_tradnl" dirty="0" smtClean="0"/>
              <a:t>la </a:t>
            </a:r>
            <a:r>
              <a:rPr lang="es-ES_tradnl" dirty="0"/>
              <a:t>serie Los Simpson</a:t>
            </a:r>
            <a:r>
              <a:rPr lang="es-ES_tradnl" b="1" dirty="0"/>
              <a:t>. 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2033403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7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9048" cy="990600"/>
          </a:xfrm>
        </p:spPr>
        <p:txBody>
          <a:bodyPr/>
          <a:lstStyle/>
          <a:p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3000" b="1" dirty="0" smtClean="0"/>
              <a:t>EL GALÁN:</a:t>
            </a:r>
            <a:endParaRPr lang="es-MX" sz="3000" b="1" dirty="0" smtClean="0"/>
          </a:p>
          <a:p>
            <a:pPr algn="just"/>
            <a:r>
              <a:rPr lang="es-MX" sz="3000" dirty="0"/>
              <a:t>R</a:t>
            </a:r>
            <a:r>
              <a:rPr lang="es-MX" sz="3000" dirty="0" smtClean="0"/>
              <a:t>eúne </a:t>
            </a:r>
            <a:r>
              <a:rPr lang="es-MX" sz="3000" dirty="0"/>
              <a:t>los mejores atributos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humanos</a:t>
            </a:r>
            <a:r>
              <a:rPr lang="es-MX" sz="3000" dirty="0"/>
              <a:t>: valentía, audacia,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ingenio</a:t>
            </a:r>
            <a:r>
              <a:rPr lang="es-MX" sz="3000" dirty="0"/>
              <a:t>, amabilidad, </a:t>
            </a:r>
            <a:r>
              <a:rPr lang="es-MX" sz="3000" dirty="0" smtClean="0"/>
              <a:t>generosidad. </a:t>
            </a:r>
          </a:p>
          <a:p>
            <a:pPr algn="just"/>
            <a:r>
              <a:rPr lang="es-MX" sz="3000" dirty="0" smtClean="0"/>
              <a:t>El </a:t>
            </a:r>
            <a:r>
              <a:rPr lang="es-MX" sz="3000" dirty="0"/>
              <a:t>galán </a:t>
            </a:r>
            <a:r>
              <a:rPr lang="es-MX" sz="3000" dirty="0" smtClean="0"/>
              <a:t>es </a:t>
            </a:r>
            <a:r>
              <a:rPr lang="es-MX" sz="3000" dirty="0"/>
              <a:t>guiado por causas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  nobles como el </a:t>
            </a:r>
            <a:r>
              <a:rPr lang="es-MX" sz="3000" dirty="0"/>
              <a:t>amor. </a:t>
            </a:r>
            <a:endParaRPr lang="es-MX" sz="3000" dirty="0" smtClean="0"/>
          </a:p>
          <a:p>
            <a:pPr algn="just"/>
            <a:r>
              <a:rPr lang="es-MX" sz="3000" dirty="0" smtClean="0"/>
              <a:t>Los </a:t>
            </a:r>
            <a:r>
              <a:rPr lang="es-MX" sz="3000" b="1" dirty="0"/>
              <a:t>príncipes azules </a:t>
            </a:r>
            <a:r>
              <a:rPr lang="es-MX" sz="3000" dirty="0"/>
              <a:t>de los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cuentos </a:t>
            </a:r>
            <a:r>
              <a:rPr lang="es-MX" sz="3000" dirty="0"/>
              <a:t>de hadas son personajes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que </a:t>
            </a:r>
            <a:r>
              <a:rPr lang="es-MX" sz="3000" dirty="0"/>
              <a:t>cumplen este rol. </a:t>
            </a:r>
            <a:endParaRPr lang="es-MX" sz="3000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42"/>
            <a:ext cx="2486397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429000"/>
            <a:ext cx="2500330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7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LIBERTINO:</a:t>
            </a:r>
          </a:p>
          <a:p>
            <a:pPr algn="just"/>
            <a:r>
              <a:rPr lang="es-MX" dirty="0" smtClean="0"/>
              <a:t>Seductor </a:t>
            </a:r>
            <a:r>
              <a:rPr lang="es-MX" dirty="0"/>
              <a:t>de mujeres que las abandona después de seducirlas.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asocian a él los vicios del alcohol y el juego.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caracteriza por su frialdad, pues no siente remordimiento - ni compasión al dañar moralmente a sus víctimas. 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r>
              <a:rPr lang="es-MX" dirty="0" smtClean="0"/>
              <a:t>Libro DON JUAN TENORIO </a:t>
            </a:r>
          </a:p>
          <a:p>
            <a:r>
              <a:rPr lang="es-MX" dirty="0" smtClean="0"/>
              <a:t>De ahí la idea de que un hombre que tiene muchas mujeres se le dice que es UN DON JUAN 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87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LA MUJER MALVADA </a:t>
            </a:r>
          </a:p>
          <a:p>
            <a:r>
              <a:rPr lang="es-MX" dirty="0" smtClean="0"/>
              <a:t>Presenta </a:t>
            </a:r>
            <a:r>
              <a:rPr lang="es-MX" dirty="0" smtClean="0"/>
              <a:t>una conducta </a:t>
            </a:r>
            <a:r>
              <a:rPr lang="es-MX" dirty="0" smtClean="0"/>
              <a:t>AMOROSA Y CONFIABLE en </a:t>
            </a:r>
            <a:r>
              <a:rPr lang="es-MX" dirty="0" smtClean="0"/>
              <a:t>un inicio.</a:t>
            </a:r>
          </a:p>
          <a:p>
            <a:r>
              <a:rPr lang="es-MX" dirty="0" smtClean="0"/>
              <a:t>Luego se conoce su verdadera forma de ser malvada. </a:t>
            </a:r>
          </a:p>
          <a:p>
            <a:r>
              <a:rPr lang="es-MX" dirty="0" smtClean="0"/>
              <a:t>M</a:t>
            </a:r>
            <a:r>
              <a:rPr lang="es-MX" dirty="0" smtClean="0"/>
              <a:t>ADRASTRAS de distintos</a:t>
            </a:r>
          </a:p>
          <a:p>
            <a:pPr>
              <a:buNone/>
            </a:pPr>
            <a:r>
              <a:rPr lang="es-MX" dirty="0" smtClean="0"/>
              <a:t>   Cuentos infantiles</a:t>
            </a: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391147" cy="330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8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DETECTIVE PRIVADO:</a:t>
            </a:r>
            <a:endParaRPr lang="es-MX" b="1" dirty="0" smtClean="0"/>
          </a:p>
          <a:p>
            <a:pPr algn="just"/>
            <a:r>
              <a:rPr lang="es-MX" dirty="0"/>
              <a:t>A</a:t>
            </a:r>
            <a:r>
              <a:rPr lang="es-MX" dirty="0" smtClean="0"/>
              <a:t>parece </a:t>
            </a:r>
            <a:r>
              <a:rPr lang="es-MX" dirty="0"/>
              <a:t>en las novelas policiales. </a:t>
            </a:r>
            <a:endParaRPr lang="es-MX" dirty="0" smtClean="0"/>
          </a:p>
          <a:p>
            <a:pPr algn="just"/>
            <a:r>
              <a:rPr lang="es-MX" dirty="0" smtClean="0"/>
              <a:t>Es </a:t>
            </a:r>
            <a:r>
              <a:rPr lang="es-MX" dirty="0"/>
              <a:t>el héroe que logra restablecer el orden, desenmascarando al responsable de un delito. Tiene un estilo de vida y un carácter bien definido: bebe whisky, fuma, viste gabardina y usa sombrero.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0486"/>
            <a:ext cx="5112568" cy="24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46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Existen dos vertientes en la literatura detectivesca: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800" b="1" dirty="0" smtClean="0"/>
              <a:t>la </a:t>
            </a:r>
            <a:r>
              <a:rPr lang="es-MX" sz="2800" b="1" dirty="0"/>
              <a:t>corriente tradicional </a:t>
            </a:r>
            <a:r>
              <a:rPr lang="es-MX" sz="2800" dirty="0"/>
              <a:t>de Conan Doyle, Edgar Allan Poe y Agatha Christie, quienes nos presentan un detective reflexivo, inteligente, frío y tranquilo.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800" b="1" dirty="0" smtClean="0"/>
              <a:t>novela </a:t>
            </a:r>
            <a:r>
              <a:rPr lang="es-ES_tradnl" sz="2800" b="1" dirty="0"/>
              <a:t>policial negra </a:t>
            </a:r>
            <a:r>
              <a:rPr lang="es-ES_tradnl" sz="2800" dirty="0"/>
              <a:t>de fuerte crítica a la sociedad, cruzada por la frivolidad y el abuso del poder, representada por </a:t>
            </a:r>
            <a:r>
              <a:rPr lang="es-ES_tradnl" sz="2800" dirty="0" err="1"/>
              <a:t>Dashiell</a:t>
            </a:r>
            <a:r>
              <a:rPr lang="es-ES_tradnl" sz="2800" dirty="0"/>
              <a:t> </a:t>
            </a:r>
            <a:r>
              <a:rPr lang="es-ES_tradnl" sz="2800" dirty="0" err="1"/>
              <a:t>Hammett</a:t>
            </a:r>
            <a:r>
              <a:rPr lang="es-ES_tradnl" sz="2800" dirty="0"/>
              <a:t> y Raymond Chandler quienes, a través de investigadores decadentes, principalmente intuitivos y salvajes resuelven los entuertos criminales. 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539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</TotalTime>
  <Words>878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Claridad</vt:lpstr>
      <vt:lpstr>Análisis de elementos narrativos</vt:lpstr>
      <vt:lpstr>Meta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El Héroe o heroína</vt:lpstr>
      <vt:lpstr>El TUTOR O GUÍA</vt:lpstr>
      <vt:lpstr>EL BUFÓN O CÓMICO</vt:lpstr>
      <vt:lpstr>EL JOVEN ENAMORADO</vt:lpstr>
      <vt:lpstr>EL CABALLERO</vt:lpstr>
      <vt:lpstr>LA  AMADA IDEAL</vt:lpstr>
      <vt:lpstr>LA MUJER FATAL</vt:lpstr>
      <vt:lpstr>ACTIVIDADES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elementos narrativos</dc:title>
  <dc:creator>Laura</dc:creator>
  <cp:lastModifiedBy>Ntbk</cp:lastModifiedBy>
  <cp:revision>57</cp:revision>
  <dcterms:created xsi:type="dcterms:W3CDTF">2015-04-07T00:37:59Z</dcterms:created>
  <dcterms:modified xsi:type="dcterms:W3CDTF">2020-06-12T18:16:49Z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1592040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