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9144000" cy="6858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930" y="29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9977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931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8968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9665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1293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3003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8831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4318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1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812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99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20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752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592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194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701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75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6535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658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3784" y="990600"/>
            <a:ext cx="7256527" cy="4796028"/>
            <a:chOff x="356615" y="775716"/>
            <a:chExt cx="7256527" cy="4796028"/>
          </a:xfrm>
        </p:grpSpPr>
        <p:sp>
          <p:nvSpPr>
            <p:cNvPr id="4" name="object 4"/>
            <p:cNvSpPr/>
            <p:nvPr/>
          </p:nvSpPr>
          <p:spPr>
            <a:xfrm>
              <a:off x="356615" y="775716"/>
              <a:ext cx="4802124" cy="47960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4403" y="790701"/>
              <a:ext cx="4747260" cy="4740910"/>
            </a:xfrm>
            <a:custGeom>
              <a:avLst/>
              <a:gdLst/>
              <a:ahLst/>
              <a:cxnLst/>
              <a:rect l="l" t="t" r="r" b="b"/>
              <a:pathLst>
                <a:path w="4747260" h="4740910">
                  <a:moveTo>
                    <a:pt x="4295927" y="0"/>
                  </a:moveTo>
                  <a:lnTo>
                    <a:pt x="0" y="451485"/>
                  </a:lnTo>
                  <a:lnTo>
                    <a:pt x="450786" y="4740529"/>
                  </a:lnTo>
                  <a:lnTo>
                    <a:pt x="4746650" y="4288917"/>
                  </a:lnTo>
                  <a:lnTo>
                    <a:pt x="4295927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4403" y="790701"/>
              <a:ext cx="4747260" cy="4740910"/>
            </a:xfrm>
            <a:custGeom>
              <a:avLst/>
              <a:gdLst/>
              <a:ahLst/>
              <a:cxnLst/>
              <a:rect l="l" t="t" r="r" b="b"/>
              <a:pathLst>
                <a:path w="4747260" h="4740910">
                  <a:moveTo>
                    <a:pt x="0" y="451485"/>
                  </a:moveTo>
                  <a:lnTo>
                    <a:pt x="4295927" y="0"/>
                  </a:lnTo>
                  <a:lnTo>
                    <a:pt x="4746650" y="4288917"/>
                  </a:lnTo>
                  <a:lnTo>
                    <a:pt x="450786" y="4740529"/>
                  </a:lnTo>
                  <a:lnTo>
                    <a:pt x="0" y="451485"/>
                  </a:lnTo>
                  <a:close/>
                </a:path>
              </a:pathLst>
            </a:custGeom>
            <a:ln w="3175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5676" y="870203"/>
              <a:ext cx="4600956" cy="45948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6816" y="888746"/>
              <a:ext cx="4539615" cy="4533265"/>
            </a:xfrm>
            <a:custGeom>
              <a:avLst/>
              <a:gdLst/>
              <a:ahLst/>
              <a:cxnLst/>
              <a:rect l="l" t="t" r="r" b="b"/>
              <a:pathLst>
                <a:path w="4539615" h="4533265">
                  <a:moveTo>
                    <a:pt x="4313656" y="0"/>
                  </a:moveTo>
                  <a:lnTo>
                    <a:pt x="0" y="226059"/>
                  </a:lnTo>
                  <a:lnTo>
                    <a:pt x="225704" y="4532757"/>
                  </a:lnTo>
                  <a:lnTo>
                    <a:pt x="4539335" y="4306697"/>
                  </a:lnTo>
                  <a:lnTo>
                    <a:pt x="431365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6816" y="888746"/>
              <a:ext cx="4539615" cy="4533265"/>
            </a:xfrm>
            <a:custGeom>
              <a:avLst/>
              <a:gdLst/>
              <a:ahLst/>
              <a:cxnLst/>
              <a:rect l="l" t="t" r="r" b="b"/>
              <a:pathLst>
                <a:path w="4539615" h="4533265">
                  <a:moveTo>
                    <a:pt x="0" y="226059"/>
                  </a:moveTo>
                  <a:lnTo>
                    <a:pt x="4313656" y="0"/>
                  </a:lnTo>
                  <a:lnTo>
                    <a:pt x="4539335" y="4306697"/>
                  </a:lnTo>
                  <a:lnTo>
                    <a:pt x="225704" y="4532757"/>
                  </a:lnTo>
                  <a:lnTo>
                    <a:pt x="0" y="226059"/>
                  </a:lnTo>
                  <a:close/>
                </a:path>
              </a:pathLst>
            </a:custGeom>
            <a:ln w="3175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52669" y="1070991"/>
              <a:ext cx="2260473" cy="3680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940935" y="2861300"/>
            <a:ext cx="4203065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chemeClr val="tx1"/>
                </a:solidFill>
                <a:latin typeface="Arial"/>
                <a:cs typeface="Arial"/>
              </a:rPr>
              <a:t>Uso de </a:t>
            </a:r>
            <a:r>
              <a:rPr sz="4400" spc="-5" dirty="0">
                <a:solidFill>
                  <a:schemeClr val="tx1"/>
                </a:solidFill>
                <a:latin typeface="Arial"/>
                <a:cs typeface="Arial"/>
              </a:rPr>
              <a:t>las</a:t>
            </a:r>
            <a:r>
              <a:rPr sz="4400" spc="-10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chemeClr val="tx1"/>
                </a:solidFill>
                <a:latin typeface="Arial"/>
                <a:cs typeface="Arial"/>
              </a:rPr>
              <a:t>mayúsculas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056632" y="5651246"/>
            <a:ext cx="374850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50" marR="5080" indent="-18415" algn="ctr">
              <a:lnSpc>
                <a:spcPct val="100000"/>
              </a:lnSpc>
            </a:pPr>
            <a:r>
              <a:rPr lang="es-CL" sz="2000" dirty="0" smtClean="0">
                <a:latin typeface="Arial"/>
                <a:cs typeface="Arial"/>
              </a:rPr>
              <a:t>Educadora Diferencial Daniela Bustamante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9352" y="1600200"/>
            <a:ext cx="2262696" cy="3353152"/>
          </a:xfrm>
          <a:prstGeom prst="rect">
            <a:avLst/>
          </a:prstGeom>
        </p:spPr>
      </p:pic>
      <p:pic>
        <p:nvPicPr>
          <p:cNvPr id="15" name="Imagen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528"/>
            <a:ext cx="1968220" cy="627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2627" y="224027"/>
            <a:ext cx="6481573" cy="1183005"/>
            <a:chOff x="452627" y="224027"/>
            <a:chExt cx="7724140" cy="1183005"/>
          </a:xfrm>
        </p:grpSpPr>
        <p:sp>
          <p:nvSpPr>
            <p:cNvPr id="3" name="object 3"/>
            <p:cNvSpPr/>
            <p:nvPr/>
          </p:nvSpPr>
          <p:spPr>
            <a:xfrm>
              <a:off x="457199" y="228599"/>
              <a:ext cx="7714615" cy="1173480"/>
            </a:xfrm>
            <a:custGeom>
              <a:avLst/>
              <a:gdLst/>
              <a:ahLst/>
              <a:cxnLst/>
              <a:rect l="l" t="t" r="r" b="b"/>
              <a:pathLst>
                <a:path w="7714615" h="1173480">
                  <a:moveTo>
                    <a:pt x="7714488" y="0"/>
                  </a:moveTo>
                  <a:lnTo>
                    <a:pt x="0" y="0"/>
                  </a:lnTo>
                  <a:lnTo>
                    <a:pt x="0" y="1173479"/>
                  </a:lnTo>
                  <a:lnTo>
                    <a:pt x="7714488" y="1173479"/>
                  </a:lnTo>
                  <a:lnTo>
                    <a:pt x="771448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199" y="228599"/>
              <a:ext cx="7714615" cy="1173480"/>
            </a:xfrm>
            <a:custGeom>
              <a:avLst/>
              <a:gdLst/>
              <a:ahLst/>
              <a:cxnLst/>
              <a:rect l="l" t="t" r="r" b="b"/>
              <a:pathLst>
                <a:path w="7714615" h="1173480">
                  <a:moveTo>
                    <a:pt x="0" y="1173479"/>
                  </a:moveTo>
                  <a:lnTo>
                    <a:pt x="7714488" y="1173479"/>
                  </a:lnTo>
                  <a:lnTo>
                    <a:pt x="7714488" y="0"/>
                  </a:lnTo>
                  <a:lnTo>
                    <a:pt x="0" y="0"/>
                  </a:lnTo>
                  <a:lnTo>
                    <a:pt x="0" y="1173479"/>
                  </a:lnTo>
                  <a:close/>
                </a:path>
              </a:pathLst>
            </a:custGeom>
            <a:ln w="9143">
              <a:solidFill>
                <a:srgbClr val="852E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4847" y="629411"/>
              <a:ext cx="2740228" cy="3404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55923" y="549528"/>
              <a:ext cx="3132328" cy="4203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40199" y="1524000"/>
            <a:ext cx="5706110" cy="3778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Se </a:t>
            </a:r>
            <a:r>
              <a:rPr sz="2400" spc="-5" dirty="0">
                <a:latin typeface="Arial"/>
                <a:cs typeface="Arial"/>
              </a:rPr>
              <a:t>escriben </a:t>
            </a:r>
            <a:r>
              <a:rPr sz="2400" dirty="0">
                <a:latin typeface="Arial"/>
                <a:cs typeface="Arial"/>
              </a:rPr>
              <a:t>con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mayúscula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 dirty="0">
              <a:latin typeface="Arial"/>
              <a:cs typeface="Arial"/>
            </a:endParaRPr>
          </a:p>
          <a:p>
            <a:pPr marL="311150" marR="5080" indent="-253365">
              <a:lnSpc>
                <a:spcPct val="120800"/>
              </a:lnSpc>
              <a:spcBef>
                <a:spcPts val="1720"/>
              </a:spcBef>
              <a:buClr>
                <a:srgbClr val="B03E9A"/>
              </a:buClr>
              <a:buSzPct val="72916"/>
              <a:buFont typeface="Wingdings"/>
              <a:buChar char=""/>
              <a:tabLst>
                <a:tab pos="332740" algn="l"/>
              </a:tabLst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continuación del saludo de las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cartas.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Ejemplo: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500" dirty="0">
              <a:latin typeface="Arial"/>
              <a:cs typeface="Arial"/>
            </a:endParaRPr>
          </a:p>
          <a:p>
            <a:pPr marL="396240">
              <a:lnSpc>
                <a:spcPct val="100000"/>
              </a:lnSpc>
            </a:pPr>
            <a:r>
              <a:rPr sz="2800" b="1" spc="-5" dirty="0">
                <a:solidFill>
                  <a:srgbClr val="852E74"/>
                </a:solidFill>
                <a:latin typeface="Arial"/>
                <a:cs typeface="Arial"/>
              </a:rPr>
              <a:t>Q</a:t>
            </a:r>
            <a:r>
              <a:rPr sz="2400" spc="-5" dirty="0">
                <a:latin typeface="Arial"/>
                <a:cs typeface="Arial"/>
              </a:rPr>
              <a:t>uerida</a:t>
            </a:r>
            <a:r>
              <a:rPr sz="2400" dirty="0">
                <a:latin typeface="Arial"/>
                <a:cs typeface="Arial"/>
              </a:rPr>
              <a:t> mamá:</a:t>
            </a:r>
          </a:p>
          <a:p>
            <a:pPr marL="478790" marR="1164590" indent="-82550">
              <a:lnSpc>
                <a:spcPts val="3579"/>
              </a:lnSpc>
              <a:spcBef>
                <a:spcPts val="535"/>
              </a:spcBef>
            </a:pPr>
            <a:r>
              <a:rPr sz="2800" b="1" spc="-5" dirty="0">
                <a:solidFill>
                  <a:srgbClr val="852E74"/>
                </a:solidFill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oy he estado en casa de mis  abuelos.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715000" y="3581400"/>
            <a:ext cx="1328199" cy="15697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8656" y="688002"/>
            <a:ext cx="604454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Se </a:t>
            </a:r>
            <a:r>
              <a:rPr spc="-5" dirty="0">
                <a:latin typeface="Arial"/>
                <a:cs typeface="Arial"/>
              </a:rPr>
              <a:t>escriben </a:t>
            </a:r>
            <a:r>
              <a:rPr dirty="0">
                <a:latin typeface="Arial"/>
                <a:cs typeface="Arial"/>
              </a:rPr>
              <a:t>con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mayúscula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04800" y="1981200"/>
            <a:ext cx="7099934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  <a:buClr>
                <a:srgbClr val="B03E9A"/>
              </a:buClr>
              <a:buSzPct val="72916"/>
              <a:buFont typeface="Wingdings"/>
              <a:buChar char="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La primera palabra que sigue al signo de cierre de  interrogación ? </a:t>
            </a:r>
            <a:r>
              <a:rPr sz="2400" dirty="0">
                <a:latin typeface="Arial"/>
                <a:cs typeface="Arial"/>
              </a:rPr>
              <a:t>Y </a:t>
            </a:r>
            <a:r>
              <a:rPr sz="2400" spc="-5" dirty="0">
                <a:latin typeface="Arial"/>
                <a:cs typeface="Arial"/>
              </a:rPr>
              <a:t>de exclamación </a:t>
            </a:r>
            <a:r>
              <a:rPr sz="2400" dirty="0">
                <a:latin typeface="Arial"/>
                <a:cs typeface="Arial"/>
              </a:rPr>
              <a:t>! A </a:t>
            </a:r>
            <a:r>
              <a:rPr sz="2400" spc="-10" dirty="0">
                <a:latin typeface="Arial"/>
                <a:cs typeface="Arial"/>
              </a:rPr>
              <a:t>no </a:t>
            </a:r>
            <a:r>
              <a:rPr sz="2400" spc="-5" dirty="0">
                <a:latin typeface="Arial"/>
                <a:cs typeface="Arial"/>
              </a:rPr>
              <a:t>ser que  lleve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coma.</a:t>
            </a:r>
          </a:p>
          <a:p>
            <a:pPr marL="265430">
              <a:lnSpc>
                <a:spcPct val="100000"/>
              </a:lnSpc>
              <a:spcBef>
                <a:spcPts val="600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Ejemplo: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950" dirty="0">
              <a:latin typeface="Arial"/>
              <a:cs typeface="Arial"/>
            </a:endParaRPr>
          </a:p>
          <a:p>
            <a:pPr marL="3716020" marR="365760" indent="-337185">
              <a:lnSpc>
                <a:spcPct val="118400"/>
              </a:lnSpc>
            </a:pPr>
            <a:r>
              <a:rPr sz="2400" spc="-5" dirty="0">
                <a:latin typeface="Arial"/>
                <a:cs typeface="Arial"/>
              </a:rPr>
              <a:t>¿</a:t>
            </a:r>
            <a:r>
              <a:rPr sz="2800" b="1" spc="-5" dirty="0">
                <a:solidFill>
                  <a:srgbClr val="852E74"/>
                </a:solidFill>
                <a:latin typeface="Arial"/>
                <a:cs typeface="Arial"/>
              </a:rPr>
              <a:t>Q</a:t>
            </a:r>
            <a:r>
              <a:rPr sz="2400" spc="-5" dirty="0">
                <a:latin typeface="Arial"/>
                <a:cs typeface="Arial"/>
              </a:rPr>
              <a:t>ué dices? </a:t>
            </a:r>
            <a:r>
              <a:rPr sz="2800" b="1" spc="-5" dirty="0">
                <a:solidFill>
                  <a:srgbClr val="852E74"/>
                </a:solidFill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abla </a:t>
            </a:r>
            <a:r>
              <a:rPr sz="2400" dirty="0">
                <a:latin typeface="Arial"/>
                <a:cs typeface="Arial"/>
              </a:rPr>
              <a:t>más  </a:t>
            </a:r>
            <a:r>
              <a:rPr sz="2400" spc="-5" dirty="0">
                <a:latin typeface="Arial"/>
                <a:cs typeface="Arial"/>
              </a:rPr>
              <a:t>alto, por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favor.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37844" y="4329683"/>
            <a:ext cx="1536192" cy="2528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1756" y="801224"/>
            <a:ext cx="590384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Se escriben con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mayúscula</a:t>
            </a:r>
            <a:endParaRPr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38200" y="2362200"/>
            <a:ext cx="5514340" cy="3149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  <a:buClr>
                <a:srgbClr val="B03E9A"/>
              </a:buClr>
              <a:buSzPct val="72916"/>
              <a:buFont typeface="Wingdings"/>
              <a:buChar char=""/>
              <a:tabLst>
                <a:tab pos="287020" algn="l"/>
              </a:tabLst>
            </a:pPr>
            <a:r>
              <a:rPr sz="2400" spc="-5" dirty="0">
                <a:latin typeface="Trebuchet MS"/>
                <a:cs typeface="Trebuchet MS"/>
              </a:rPr>
              <a:t>Los nombres de épocas históricas </a:t>
            </a:r>
            <a:r>
              <a:rPr sz="2400" dirty="0">
                <a:latin typeface="Trebuchet MS"/>
                <a:cs typeface="Trebuchet MS"/>
              </a:rPr>
              <a:t>y </a:t>
            </a:r>
            <a:r>
              <a:rPr sz="2400" spc="-5" dirty="0">
                <a:latin typeface="Trebuchet MS"/>
                <a:cs typeface="Trebuchet MS"/>
              </a:rPr>
              <a:t>de  movimientos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culturales.</a:t>
            </a:r>
            <a:endParaRPr sz="2400" dirty="0">
              <a:latin typeface="Trebuchet MS"/>
              <a:cs typeface="Trebuchet MS"/>
            </a:endParaRPr>
          </a:p>
          <a:p>
            <a:pPr marL="288290">
              <a:lnSpc>
                <a:spcPct val="100000"/>
              </a:lnSpc>
              <a:spcBef>
                <a:spcPts val="600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Ejemplo: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00" dirty="0" smtClean="0">
              <a:latin typeface="Arial"/>
              <a:cs typeface="Arial"/>
            </a:endParaRPr>
          </a:p>
          <a:p>
            <a:pPr marL="265430" marR="3021330">
              <a:lnSpc>
                <a:spcPct val="117900"/>
              </a:lnSpc>
            </a:pPr>
            <a:r>
              <a:rPr sz="2400" spc="-5" dirty="0" smtClean="0">
                <a:latin typeface="Arial"/>
                <a:cs typeface="Arial"/>
              </a:rPr>
              <a:t>el</a:t>
            </a:r>
            <a:r>
              <a:rPr sz="2400" spc="-60" dirty="0" smtClean="0"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852E74"/>
                </a:solidFill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enacimiento  la </a:t>
            </a:r>
            <a:r>
              <a:rPr sz="2800" b="1" spc="-5" dirty="0">
                <a:solidFill>
                  <a:srgbClr val="852E74"/>
                </a:solidFill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dad </a:t>
            </a:r>
            <a:r>
              <a:rPr sz="2800" b="1" spc="-5" dirty="0">
                <a:solidFill>
                  <a:srgbClr val="852E74"/>
                </a:solidFill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edia  la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852E74"/>
                </a:solidFill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rehistoria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595370" y="3124200"/>
            <a:ext cx="2323344" cy="2839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370" y="567942"/>
            <a:ext cx="62312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Se escriben con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mayúscula</a:t>
            </a:r>
            <a:endParaRPr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4314" y="1981200"/>
            <a:ext cx="5503545" cy="2907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1987550" indent="-287020">
              <a:lnSpc>
                <a:spcPct val="120800"/>
              </a:lnSpc>
              <a:spcBef>
                <a:spcPts val="100"/>
              </a:spcBef>
              <a:buClr>
                <a:srgbClr val="B03E9A"/>
              </a:buClr>
              <a:buSzPct val="72916"/>
              <a:buFont typeface="Wingdings"/>
              <a:buChar char="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La numeración romana.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Ejemplo: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00" dirty="0">
              <a:latin typeface="Arial"/>
              <a:cs typeface="Arial"/>
            </a:endParaRPr>
          </a:p>
          <a:p>
            <a:pPr marL="3679825" marR="5080" indent="-48895">
              <a:lnSpc>
                <a:spcPct val="1236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siglo </a:t>
            </a:r>
            <a:r>
              <a:rPr sz="2800" b="1" spc="-10" dirty="0">
                <a:solidFill>
                  <a:srgbClr val="852E74"/>
                </a:solidFill>
                <a:latin typeface="Arial"/>
                <a:cs typeface="Arial"/>
              </a:rPr>
              <a:t>XXI  </a:t>
            </a:r>
            <a:r>
              <a:rPr sz="2400" spc="-5" dirty="0">
                <a:latin typeface="Arial"/>
                <a:cs typeface="Arial"/>
              </a:rPr>
              <a:t>capítulo </a:t>
            </a:r>
            <a:r>
              <a:rPr sz="2800" b="1" spc="-5" dirty="0">
                <a:solidFill>
                  <a:srgbClr val="852E74"/>
                </a:solidFill>
                <a:latin typeface="Arial"/>
                <a:cs typeface="Arial"/>
              </a:rPr>
              <a:t>VIII  </a:t>
            </a:r>
            <a:r>
              <a:rPr sz="2400" spc="-5" dirty="0">
                <a:latin typeface="Arial"/>
                <a:cs typeface="Arial"/>
              </a:rPr>
              <a:t>Juan Pablo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852E74"/>
                </a:solidFill>
                <a:latin typeface="Arial"/>
                <a:cs typeface="Arial"/>
              </a:rPr>
              <a:t>II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11123" y="3971552"/>
            <a:ext cx="2582028" cy="28864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436" y="585531"/>
            <a:ext cx="571036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Se </a:t>
            </a:r>
            <a:r>
              <a:rPr spc="-5" dirty="0">
                <a:latin typeface="Arial"/>
                <a:cs typeface="Arial"/>
              </a:rPr>
              <a:t>escriben </a:t>
            </a:r>
            <a:r>
              <a:rPr dirty="0">
                <a:latin typeface="Arial"/>
                <a:cs typeface="Arial"/>
              </a:rPr>
              <a:t>con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mayúscula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10314" y="2107499"/>
            <a:ext cx="6039485" cy="3362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87020">
              <a:lnSpc>
                <a:spcPct val="120900"/>
              </a:lnSpc>
              <a:spcBef>
                <a:spcPts val="100"/>
              </a:spcBef>
              <a:buClr>
                <a:srgbClr val="B03E9A"/>
              </a:buClr>
              <a:buSzPct val="72916"/>
              <a:buFont typeface="Wingdings"/>
              <a:buChar char=""/>
              <a:tabLst>
                <a:tab pos="287020" algn="l"/>
              </a:tabLst>
            </a:pPr>
            <a:r>
              <a:rPr sz="2400" spc="-95" dirty="0">
                <a:latin typeface="Arial"/>
                <a:cs typeface="Arial"/>
              </a:rPr>
              <a:t>Va </a:t>
            </a:r>
            <a:r>
              <a:rPr sz="2400" spc="-5" dirty="0">
                <a:latin typeface="Arial"/>
                <a:cs typeface="Arial"/>
              </a:rPr>
              <a:t>mayúscula en las abreviaturas </a:t>
            </a:r>
            <a:r>
              <a:rPr sz="2400" dirty="0">
                <a:latin typeface="Arial"/>
                <a:cs typeface="Arial"/>
              </a:rPr>
              <a:t>y </a:t>
            </a:r>
            <a:r>
              <a:rPr sz="2400" spc="-5" dirty="0">
                <a:latin typeface="Arial"/>
                <a:cs typeface="Arial"/>
              </a:rPr>
              <a:t>siglas.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Ejemplo: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00" dirty="0">
              <a:latin typeface="Arial"/>
              <a:cs typeface="Arial"/>
            </a:endParaRPr>
          </a:p>
          <a:p>
            <a:pPr marL="855344" marR="4350385">
              <a:lnSpc>
                <a:spcPct val="117900"/>
              </a:lnSpc>
            </a:pPr>
            <a:r>
              <a:rPr sz="2800" b="1" spc="-5" dirty="0">
                <a:solidFill>
                  <a:srgbClr val="852E74"/>
                </a:solidFill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ic.  </a:t>
            </a:r>
            <a:r>
              <a:rPr sz="2800" b="1" spc="-5" dirty="0">
                <a:solidFill>
                  <a:srgbClr val="852E74"/>
                </a:solidFill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rq.  </a:t>
            </a:r>
            <a:r>
              <a:rPr sz="2800" b="1" spc="-5" dirty="0">
                <a:solidFill>
                  <a:srgbClr val="852E74"/>
                </a:solidFill>
                <a:latin typeface="Trebuchet MS"/>
                <a:cs typeface="Trebuchet MS"/>
              </a:rPr>
              <a:t>CSJN  </a:t>
            </a:r>
            <a:r>
              <a:rPr sz="2800" b="1" spc="-45" dirty="0">
                <a:solidFill>
                  <a:srgbClr val="852E74"/>
                </a:solidFill>
                <a:latin typeface="Arial"/>
                <a:cs typeface="Arial"/>
              </a:rPr>
              <a:t>FIFA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00400" y="3048000"/>
            <a:ext cx="2295890" cy="29344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2627" y="224027"/>
            <a:ext cx="6279211" cy="1183005"/>
            <a:chOff x="452627" y="224027"/>
            <a:chExt cx="7724140" cy="1183005"/>
          </a:xfrm>
        </p:grpSpPr>
        <p:sp>
          <p:nvSpPr>
            <p:cNvPr id="3" name="object 3"/>
            <p:cNvSpPr/>
            <p:nvPr/>
          </p:nvSpPr>
          <p:spPr>
            <a:xfrm>
              <a:off x="457199" y="228599"/>
              <a:ext cx="7714615" cy="1173480"/>
            </a:xfrm>
            <a:custGeom>
              <a:avLst/>
              <a:gdLst/>
              <a:ahLst/>
              <a:cxnLst/>
              <a:rect l="l" t="t" r="r" b="b"/>
              <a:pathLst>
                <a:path w="7714615" h="1173480">
                  <a:moveTo>
                    <a:pt x="7714488" y="0"/>
                  </a:moveTo>
                  <a:lnTo>
                    <a:pt x="0" y="0"/>
                  </a:lnTo>
                  <a:lnTo>
                    <a:pt x="0" y="1173479"/>
                  </a:lnTo>
                  <a:lnTo>
                    <a:pt x="7714488" y="1173479"/>
                  </a:lnTo>
                  <a:lnTo>
                    <a:pt x="771448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199" y="228599"/>
              <a:ext cx="7714615" cy="1173480"/>
            </a:xfrm>
            <a:custGeom>
              <a:avLst/>
              <a:gdLst/>
              <a:ahLst/>
              <a:cxnLst/>
              <a:rect l="l" t="t" r="r" b="b"/>
              <a:pathLst>
                <a:path w="7714615" h="1173480">
                  <a:moveTo>
                    <a:pt x="0" y="1173479"/>
                  </a:moveTo>
                  <a:lnTo>
                    <a:pt x="7714488" y="1173479"/>
                  </a:lnTo>
                  <a:lnTo>
                    <a:pt x="7714488" y="0"/>
                  </a:lnTo>
                  <a:lnTo>
                    <a:pt x="0" y="0"/>
                  </a:lnTo>
                  <a:lnTo>
                    <a:pt x="0" y="1173479"/>
                  </a:lnTo>
                  <a:close/>
                </a:path>
              </a:pathLst>
            </a:custGeom>
            <a:ln w="9143">
              <a:solidFill>
                <a:srgbClr val="852E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4847" y="549528"/>
              <a:ext cx="6053404" cy="4203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62000" y="1828800"/>
            <a:ext cx="6231255" cy="3860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Se escriben con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mayúscula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00" dirty="0">
              <a:latin typeface="Arial"/>
              <a:cs typeface="Arial"/>
            </a:endParaRPr>
          </a:p>
          <a:p>
            <a:pPr marL="383540" marR="106680" indent="-253365">
              <a:lnSpc>
                <a:spcPct val="110800"/>
              </a:lnSpc>
              <a:buClr>
                <a:srgbClr val="B03E9A"/>
              </a:buClr>
              <a:buSzPct val="72916"/>
              <a:buFont typeface="Wingdings"/>
              <a:buChar char=""/>
              <a:tabLst>
                <a:tab pos="405130" algn="l"/>
              </a:tabLst>
            </a:pPr>
            <a:r>
              <a:rPr sz="2400" spc="-5" dirty="0">
                <a:latin typeface="Arial"/>
                <a:cs typeface="Arial"/>
              </a:rPr>
              <a:t>Los nombres de libros, cuadros, películas.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Ejemplo: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50" dirty="0">
              <a:latin typeface="Arial"/>
              <a:cs typeface="Arial"/>
            </a:endParaRPr>
          </a:p>
          <a:p>
            <a:pPr marL="2656205" marR="5080">
              <a:lnSpc>
                <a:spcPct val="107900"/>
              </a:lnSpc>
            </a:pPr>
            <a:r>
              <a:rPr sz="2800" b="1" spc="-5" dirty="0">
                <a:solidFill>
                  <a:srgbClr val="852E74"/>
                </a:solidFill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l </a:t>
            </a:r>
            <a:r>
              <a:rPr sz="2800" b="1" spc="-5" dirty="0">
                <a:solidFill>
                  <a:srgbClr val="852E74"/>
                </a:solidFill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ngenioso </a:t>
            </a:r>
            <a:r>
              <a:rPr sz="2800" b="1" spc="-5" dirty="0">
                <a:solidFill>
                  <a:srgbClr val="852E74"/>
                </a:solidFill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idalgo </a:t>
            </a:r>
            <a:r>
              <a:rPr sz="2800" b="1" spc="-10" dirty="0">
                <a:solidFill>
                  <a:srgbClr val="852E74"/>
                </a:solidFill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on  </a:t>
            </a:r>
            <a:r>
              <a:rPr sz="2800" b="1" spc="-5" dirty="0">
                <a:solidFill>
                  <a:srgbClr val="852E74"/>
                </a:solidFill>
                <a:latin typeface="Arial"/>
                <a:cs typeface="Arial"/>
              </a:rPr>
              <a:t>Q</a:t>
            </a:r>
            <a:r>
              <a:rPr sz="2400" spc="-5" dirty="0">
                <a:latin typeface="Arial"/>
                <a:cs typeface="Arial"/>
              </a:rPr>
              <a:t>uijote </a:t>
            </a:r>
            <a:r>
              <a:rPr sz="2400" dirty="0">
                <a:latin typeface="Arial"/>
                <a:cs typeface="Arial"/>
              </a:rPr>
              <a:t>de la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852E74"/>
                </a:solidFill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ancha.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 dirty="0">
              <a:latin typeface="Arial"/>
              <a:cs typeface="Arial"/>
            </a:endParaRPr>
          </a:p>
          <a:p>
            <a:pPr marL="2656205">
              <a:lnSpc>
                <a:spcPct val="100000"/>
              </a:lnSpc>
            </a:pPr>
            <a:r>
              <a:rPr sz="2800" b="1" spc="-5" dirty="0">
                <a:solidFill>
                  <a:srgbClr val="852E74"/>
                </a:solidFill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a </a:t>
            </a:r>
            <a:r>
              <a:rPr sz="2800" b="1" spc="-5" dirty="0">
                <a:solidFill>
                  <a:srgbClr val="852E74"/>
                </a:solidFill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ona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852E74"/>
                </a:solidFill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isa.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51459" y="3656843"/>
            <a:ext cx="2575073" cy="29154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85800"/>
            <a:ext cx="4995862" cy="483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81000" y="381000"/>
            <a:ext cx="7714615" cy="3672841"/>
            <a:chOff x="457200" y="332231"/>
            <a:chExt cx="7714615" cy="3672841"/>
          </a:xfrm>
        </p:grpSpPr>
        <p:sp>
          <p:nvSpPr>
            <p:cNvPr id="4" name="object 4"/>
            <p:cNvSpPr/>
            <p:nvPr/>
          </p:nvSpPr>
          <p:spPr>
            <a:xfrm>
              <a:off x="457200" y="332231"/>
              <a:ext cx="7714615" cy="1152525"/>
            </a:xfrm>
            <a:custGeom>
              <a:avLst/>
              <a:gdLst/>
              <a:ahLst/>
              <a:cxnLst/>
              <a:rect l="l" t="t" r="r" b="b"/>
              <a:pathLst>
                <a:path w="7714615" h="1152525">
                  <a:moveTo>
                    <a:pt x="7714488" y="0"/>
                  </a:moveTo>
                  <a:lnTo>
                    <a:pt x="0" y="0"/>
                  </a:lnTo>
                  <a:lnTo>
                    <a:pt x="0" y="1152144"/>
                  </a:lnTo>
                  <a:lnTo>
                    <a:pt x="7714488" y="1152144"/>
                  </a:lnTo>
                  <a:lnTo>
                    <a:pt x="771448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332231"/>
              <a:ext cx="7714615" cy="1152525"/>
            </a:xfrm>
            <a:custGeom>
              <a:avLst/>
              <a:gdLst/>
              <a:ahLst/>
              <a:cxnLst/>
              <a:rect l="l" t="t" r="r" b="b"/>
              <a:pathLst>
                <a:path w="7714615" h="1152525">
                  <a:moveTo>
                    <a:pt x="0" y="1152144"/>
                  </a:moveTo>
                  <a:lnTo>
                    <a:pt x="7714488" y="1152144"/>
                  </a:lnTo>
                  <a:lnTo>
                    <a:pt x="7714488" y="0"/>
                  </a:lnTo>
                  <a:lnTo>
                    <a:pt x="0" y="0"/>
                  </a:lnTo>
                  <a:lnTo>
                    <a:pt x="0" y="1152144"/>
                  </a:lnTo>
                  <a:close/>
                </a:path>
              </a:pathLst>
            </a:custGeom>
            <a:ln w="9144">
              <a:solidFill>
                <a:srgbClr val="852E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5736" y="530097"/>
              <a:ext cx="940435" cy="339090"/>
            </a:xfrm>
            <a:custGeom>
              <a:avLst/>
              <a:gdLst/>
              <a:ahLst/>
              <a:cxnLst/>
              <a:rect l="l" t="t" r="r" b="b"/>
              <a:pathLst>
                <a:path w="940435" h="339090">
                  <a:moveTo>
                    <a:pt x="780872" y="0"/>
                  </a:moveTo>
                  <a:lnTo>
                    <a:pt x="726174" y="7286"/>
                  </a:lnTo>
                  <a:lnTo>
                    <a:pt x="688222" y="25161"/>
                  </a:lnTo>
                  <a:lnTo>
                    <a:pt x="658845" y="52710"/>
                  </a:lnTo>
                  <a:lnTo>
                    <a:pt x="637514" y="87375"/>
                  </a:lnTo>
                  <a:lnTo>
                    <a:pt x="626295" y="125301"/>
                  </a:lnTo>
                  <a:lnTo>
                    <a:pt x="622554" y="171323"/>
                  </a:lnTo>
                  <a:lnTo>
                    <a:pt x="625247" y="208278"/>
                  </a:lnTo>
                  <a:lnTo>
                    <a:pt x="646792" y="269567"/>
                  </a:lnTo>
                  <a:lnTo>
                    <a:pt x="689060" y="313380"/>
                  </a:lnTo>
                  <a:lnTo>
                    <a:pt x="747115" y="335668"/>
                  </a:lnTo>
                  <a:lnTo>
                    <a:pt x="781761" y="338454"/>
                  </a:lnTo>
                  <a:lnTo>
                    <a:pt x="815975" y="335666"/>
                  </a:lnTo>
                  <a:lnTo>
                    <a:pt x="846594" y="327294"/>
                  </a:lnTo>
                  <a:lnTo>
                    <a:pt x="873594" y="313326"/>
                  </a:lnTo>
                  <a:lnTo>
                    <a:pt x="896950" y="293750"/>
                  </a:lnTo>
                  <a:lnTo>
                    <a:pt x="906012" y="281939"/>
                  </a:lnTo>
                  <a:lnTo>
                    <a:pt x="781507" y="281939"/>
                  </a:lnTo>
                  <a:lnTo>
                    <a:pt x="762638" y="280154"/>
                  </a:lnTo>
                  <a:lnTo>
                    <a:pt x="716318" y="253364"/>
                  </a:lnTo>
                  <a:lnTo>
                    <a:pt x="697069" y="217916"/>
                  </a:lnTo>
                  <a:lnTo>
                    <a:pt x="690690" y="169672"/>
                  </a:lnTo>
                  <a:lnTo>
                    <a:pt x="690703" y="168148"/>
                  </a:lnTo>
                  <a:lnTo>
                    <a:pt x="696901" y="119665"/>
                  </a:lnTo>
                  <a:lnTo>
                    <a:pt x="715657" y="84581"/>
                  </a:lnTo>
                  <a:lnTo>
                    <a:pt x="762095" y="58275"/>
                  </a:lnTo>
                  <a:lnTo>
                    <a:pt x="781507" y="56514"/>
                  </a:lnTo>
                  <a:lnTo>
                    <a:pt x="905498" y="56514"/>
                  </a:lnTo>
                  <a:lnTo>
                    <a:pt x="896569" y="44957"/>
                  </a:lnTo>
                  <a:lnTo>
                    <a:pt x="873044" y="25288"/>
                  </a:lnTo>
                  <a:lnTo>
                    <a:pt x="845912" y="11239"/>
                  </a:lnTo>
                  <a:lnTo>
                    <a:pt x="815184" y="2809"/>
                  </a:lnTo>
                  <a:lnTo>
                    <a:pt x="780872" y="0"/>
                  </a:lnTo>
                  <a:close/>
                </a:path>
                <a:path w="940435" h="339090">
                  <a:moveTo>
                    <a:pt x="905498" y="56514"/>
                  </a:moveTo>
                  <a:lnTo>
                    <a:pt x="781507" y="56514"/>
                  </a:lnTo>
                  <a:lnTo>
                    <a:pt x="800890" y="58251"/>
                  </a:lnTo>
                  <a:lnTo>
                    <a:pt x="818273" y="63452"/>
                  </a:lnTo>
                  <a:lnTo>
                    <a:pt x="857800" y="99818"/>
                  </a:lnTo>
                  <a:lnTo>
                    <a:pt x="870131" y="141815"/>
                  </a:lnTo>
                  <a:lnTo>
                    <a:pt x="871677" y="168148"/>
                  </a:lnTo>
                  <a:lnTo>
                    <a:pt x="870103" y="194841"/>
                  </a:lnTo>
                  <a:lnTo>
                    <a:pt x="857478" y="237513"/>
                  </a:lnTo>
                  <a:lnTo>
                    <a:pt x="817479" y="274859"/>
                  </a:lnTo>
                  <a:lnTo>
                    <a:pt x="781507" y="281939"/>
                  </a:lnTo>
                  <a:lnTo>
                    <a:pt x="906012" y="281939"/>
                  </a:lnTo>
                  <a:lnTo>
                    <a:pt x="929239" y="240331"/>
                  </a:lnTo>
                  <a:lnTo>
                    <a:pt x="939884" y="171323"/>
                  </a:lnTo>
                  <a:lnTo>
                    <a:pt x="939893" y="168148"/>
                  </a:lnTo>
                  <a:lnTo>
                    <a:pt x="937288" y="131933"/>
                  </a:lnTo>
                  <a:lnTo>
                    <a:pt x="929144" y="98551"/>
                  </a:lnTo>
                  <a:lnTo>
                    <a:pt x="915571" y="69552"/>
                  </a:lnTo>
                  <a:lnTo>
                    <a:pt x="905498" y="56514"/>
                  </a:lnTo>
                  <a:close/>
                </a:path>
                <a:path w="940435" h="339090">
                  <a:moveTo>
                    <a:pt x="66078" y="5587"/>
                  </a:moveTo>
                  <a:lnTo>
                    <a:pt x="0" y="5587"/>
                  </a:lnTo>
                  <a:lnTo>
                    <a:pt x="101" y="186689"/>
                  </a:lnTo>
                  <a:lnTo>
                    <a:pt x="1619" y="228409"/>
                  </a:lnTo>
                  <a:lnTo>
                    <a:pt x="9306" y="272623"/>
                  </a:lnTo>
                  <a:lnTo>
                    <a:pt x="32671" y="307728"/>
                  </a:lnTo>
                  <a:lnTo>
                    <a:pt x="76814" y="332400"/>
                  </a:lnTo>
                  <a:lnTo>
                    <a:pt x="134391" y="338454"/>
                  </a:lnTo>
                  <a:lnTo>
                    <a:pt x="152891" y="337835"/>
                  </a:lnTo>
                  <a:lnTo>
                    <a:pt x="197345" y="328549"/>
                  </a:lnTo>
                  <a:lnTo>
                    <a:pt x="235851" y="301878"/>
                  </a:lnTo>
                  <a:lnTo>
                    <a:pt x="248510" y="281939"/>
                  </a:lnTo>
                  <a:lnTo>
                    <a:pt x="132384" y="281939"/>
                  </a:lnTo>
                  <a:lnTo>
                    <a:pt x="119276" y="281179"/>
                  </a:lnTo>
                  <a:lnTo>
                    <a:pt x="81478" y="263271"/>
                  </a:lnTo>
                  <a:lnTo>
                    <a:pt x="66694" y="217630"/>
                  </a:lnTo>
                  <a:lnTo>
                    <a:pt x="66108" y="186689"/>
                  </a:lnTo>
                  <a:lnTo>
                    <a:pt x="66078" y="5587"/>
                  </a:lnTo>
                  <a:close/>
                </a:path>
                <a:path w="940435" h="339090">
                  <a:moveTo>
                    <a:pt x="260972" y="5587"/>
                  </a:moveTo>
                  <a:lnTo>
                    <a:pt x="194894" y="5587"/>
                  </a:lnTo>
                  <a:lnTo>
                    <a:pt x="194894" y="186689"/>
                  </a:lnTo>
                  <a:lnTo>
                    <a:pt x="194739" y="202094"/>
                  </a:lnTo>
                  <a:lnTo>
                    <a:pt x="191985" y="242315"/>
                  </a:lnTo>
                  <a:lnTo>
                    <a:pt x="166792" y="275510"/>
                  </a:lnTo>
                  <a:lnTo>
                    <a:pt x="132384" y="281939"/>
                  </a:lnTo>
                  <a:lnTo>
                    <a:pt x="248510" y="281939"/>
                  </a:lnTo>
                  <a:lnTo>
                    <a:pt x="259630" y="227806"/>
                  </a:lnTo>
                  <a:lnTo>
                    <a:pt x="260859" y="186689"/>
                  </a:lnTo>
                  <a:lnTo>
                    <a:pt x="260972" y="5587"/>
                  </a:lnTo>
                  <a:close/>
                </a:path>
                <a:path w="940435" h="339090">
                  <a:moveTo>
                    <a:pt x="378701" y="220217"/>
                  </a:moveTo>
                  <a:lnTo>
                    <a:pt x="314413" y="226440"/>
                  </a:lnTo>
                  <a:lnTo>
                    <a:pt x="319326" y="252231"/>
                  </a:lnTo>
                  <a:lnTo>
                    <a:pt x="327586" y="274748"/>
                  </a:lnTo>
                  <a:lnTo>
                    <a:pt x="354152" y="310006"/>
                  </a:lnTo>
                  <a:lnTo>
                    <a:pt x="394614" y="331549"/>
                  </a:lnTo>
                  <a:lnTo>
                    <a:pt x="449478" y="338709"/>
                  </a:lnTo>
                  <a:lnTo>
                    <a:pt x="469916" y="337968"/>
                  </a:lnTo>
                  <a:lnTo>
                    <a:pt x="520687" y="326771"/>
                  </a:lnTo>
                  <a:lnTo>
                    <a:pt x="556263" y="301696"/>
                  </a:lnTo>
                  <a:lnTo>
                    <a:pt x="568931" y="282828"/>
                  </a:lnTo>
                  <a:lnTo>
                    <a:pt x="450138" y="282828"/>
                  </a:lnTo>
                  <a:lnTo>
                    <a:pt x="435844" y="281896"/>
                  </a:lnTo>
                  <a:lnTo>
                    <a:pt x="394130" y="259026"/>
                  </a:lnTo>
                  <a:lnTo>
                    <a:pt x="382351" y="235265"/>
                  </a:lnTo>
                  <a:lnTo>
                    <a:pt x="378701" y="220217"/>
                  </a:lnTo>
                  <a:close/>
                </a:path>
                <a:path w="940435" h="339090">
                  <a:moveTo>
                    <a:pt x="445681" y="0"/>
                  </a:moveTo>
                  <a:lnTo>
                    <a:pt x="395299" y="6429"/>
                  </a:lnTo>
                  <a:lnTo>
                    <a:pt x="357720" y="25431"/>
                  </a:lnTo>
                  <a:lnTo>
                    <a:pt x="334215" y="55647"/>
                  </a:lnTo>
                  <a:lnTo>
                    <a:pt x="326237" y="91312"/>
                  </a:lnTo>
                  <a:lnTo>
                    <a:pt x="328121" y="110005"/>
                  </a:lnTo>
                  <a:lnTo>
                    <a:pt x="356374" y="157225"/>
                  </a:lnTo>
                  <a:lnTo>
                    <a:pt x="406363" y="182657"/>
                  </a:lnTo>
                  <a:lnTo>
                    <a:pt x="464823" y="198294"/>
                  </a:lnTo>
                  <a:lnTo>
                    <a:pt x="476194" y="201451"/>
                  </a:lnTo>
                  <a:lnTo>
                    <a:pt x="512165" y="223519"/>
                  </a:lnTo>
                  <a:lnTo>
                    <a:pt x="514438" y="229997"/>
                  </a:lnTo>
                  <a:lnTo>
                    <a:pt x="514438" y="237743"/>
                  </a:lnTo>
                  <a:lnTo>
                    <a:pt x="489174" y="275274"/>
                  </a:lnTo>
                  <a:lnTo>
                    <a:pt x="450138" y="282828"/>
                  </a:lnTo>
                  <a:lnTo>
                    <a:pt x="568931" y="282828"/>
                  </a:lnTo>
                  <a:lnTo>
                    <a:pt x="571724" y="277747"/>
                  </a:lnTo>
                  <a:lnTo>
                    <a:pt x="576610" y="264810"/>
                  </a:lnTo>
                  <a:lnTo>
                    <a:pt x="579540" y="251422"/>
                  </a:lnTo>
                  <a:lnTo>
                    <a:pt x="580517" y="237616"/>
                  </a:lnTo>
                  <a:lnTo>
                    <a:pt x="579700" y="222710"/>
                  </a:lnTo>
                  <a:lnTo>
                    <a:pt x="567461" y="185419"/>
                  </a:lnTo>
                  <a:lnTo>
                    <a:pt x="531291" y="152146"/>
                  </a:lnTo>
                  <a:lnTo>
                    <a:pt x="482507" y="134393"/>
                  </a:lnTo>
                  <a:lnTo>
                    <a:pt x="438086" y="123005"/>
                  </a:lnTo>
                  <a:lnTo>
                    <a:pt x="420673" y="117490"/>
                  </a:lnTo>
                  <a:lnTo>
                    <a:pt x="407724" y="112095"/>
                  </a:lnTo>
                  <a:lnTo>
                    <a:pt x="399237" y="106806"/>
                  </a:lnTo>
                  <a:lnTo>
                    <a:pt x="392696" y="101218"/>
                  </a:lnTo>
                  <a:lnTo>
                    <a:pt x="389420" y="94614"/>
                  </a:lnTo>
                  <a:lnTo>
                    <a:pt x="389420" y="78359"/>
                  </a:lnTo>
                  <a:lnTo>
                    <a:pt x="431389" y="55475"/>
                  </a:lnTo>
                  <a:lnTo>
                    <a:pt x="445008" y="54737"/>
                  </a:lnTo>
                  <a:lnTo>
                    <a:pt x="559893" y="54737"/>
                  </a:lnTo>
                  <a:lnTo>
                    <a:pt x="552154" y="41697"/>
                  </a:lnTo>
                  <a:lnTo>
                    <a:pt x="538429" y="27050"/>
                  </a:lnTo>
                  <a:lnTo>
                    <a:pt x="520958" y="15216"/>
                  </a:lnTo>
                  <a:lnTo>
                    <a:pt x="499675" y="6762"/>
                  </a:lnTo>
                  <a:lnTo>
                    <a:pt x="474581" y="1690"/>
                  </a:lnTo>
                  <a:lnTo>
                    <a:pt x="445681" y="0"/>
                  </a:lnTo>
                  <a:close/>
                </a:path>
                <a:path w="940435" h="339090">
                  <a:moveTo>
                    <a:pt x="559893" y="54737"/>
                  </a:moveTo>
                  <a:lnTo>
                    <a:pt x="445008" y="54737"/>
                  </a:lnTo>
                  <a:lnTo>
                    <a:pt x="458088" y="55427"/>
                  </a:lnTo>
                  <a:lnTo>
                    <a:pt x="469423" y="57499"/>
                  </a:lnTo>
                  <a:lnTo>
                    <a:pt x="502335" y="90342"/>
                  </a:lnTo>
                  <a:lnTo>
                    <a:pt x="505066" y="102107"/>
                  </a:lnTo>
                  <a:lnTo>
                    <a:pt x="571144" y="99187"/>
                  </a:lnTo>
                  <a:lnTo>
                    <a:pt x="568513" y="77753"/>
                  </a:lnTo>
                  <a:lnTo>
                    <a:pt x="562182" y="58594"/>
                  </a:lnTo>
                  <a:lnTo>
                    <a:pt x="559893" y="547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25499" y="585723"/>
              <a:ext cx="182803" cy="2272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5736" y="530097"/>
              <a:ext cx="940435" cy="339090"/>
            </a:xfrm>
            <a:custGeom>
              <a:avLst/>
              <a:gdLst/>
              <a:ahLst/>
              <a:cxnLst/>
              <a:rect l="l" t="t" r="r" b="b"/>
              <a:pathLst>
                <a:path w="940435" h="339090">
                  <a:moveTo>
                    <a:pt x="0" y="5587"/>
                  </a:moveTo>
                  <a:lnTo>
                    <a:pt x="66078" y="5587"/>
                  </a:lnTo>
                  <a:lnTo>
                    <a:pt x="66078" y="182879"/>
                  </a:lnTo>
                  <a:lnTo>
                    <a:pt x="66232" y="202094"/>
                  </a:lnTo>
                  <a:lnTo>
                    <a:pt x="71384" y="247140"/>
                  </a:lnTo>
                  <a:lnTo>
                    <a:pt x="97450" y="275135"/>
                  </a:lnTo>
                  <a:lnTo>
                    <a:pt x="132384" y="281939"/>
                  </a:lnTo>
                  <a:lnTo>
                    <a:pt x="145581" y="281225"/>
                  </a:lnTo>
                  <a:lnTo>
                    <a:pt x="181234" y="264443"/>
                  </a:lnTo>
                  <a:lnTo>
                    <a:pt x="194168" y="220027"/>
                  </a:lnTo>
                  <a:lnTo>
                    <a:pt x="194894" y="186689"/>
                  </a:lnTo>
                  <a:lnTo>
                    <a:pt x="194894" y="5587"/>
                  </a:lnTo>
                  <a:lnTo>
                    <a:pt x="260972" y="5587"/>
                  </a:lnTo>
                  <a:lnTo>
                    <a:pt x="260972" y="177546"/>
                  </a:lnTo>
                  <a:lnTo>
                    <a:pt x="260636" y="204831"/>
                  </a:lnTo>
                  <a:lnTo>
                    <a:pt x="257955" y="246447"/>
                  </a:lnTo>
                  <a:lnTo>
                    <a:pt x="242488" y="293020"/>
                  </a:lnTo>
                  <a:lnTo>
                    <a:pt x="208794" y="323167"/>
                  </a:lnTo>
                  <a:lnTo>
                    <a:pt x="169549" y="335978"/>
                  </a:lnTo>
                  <a:lnTo>
                    <a:pt x="134391" y="338454"/>
                  </a:lnTo>
                  <a:lnTo>
                    <a:pt x="112367" y="337786"/>
                  </a:lnTo>
                  <a:lnTo>
                    <a:pt x="63284" y="327660"/>
                  </a:lnTo>
                  <a:lnTo>
                    <a:pt x="25006" y="299465"/>
                  </a:lnTo>
                  <a:lnTo>
                    <a:pt x="6477" y="263271"/>
                  </a:lnTo>
                  <a:lnTo>
                    <a:pt x="404" y="205978"/>
                  </a:lnTo>
                  <a:lnTo>
                    <a:pt x="0" y="180212"/>
                  </a:lnTo>
                  <a:lnTo>
                    <a:pt x="0" y="5587"/>
                  </a:lnTo>
                  <a:close/>
                </a:path>
                <a:path w="940435" h="339090">
                  <a:moveTo>
                    <a:pt x="780872" y="0"/>
                  </a:moveTo>
                  <a:lnTo>
                    <a:pt x="845912" y="11239"/>
                  </a:lnTo>
                  <a:lnTo>
                    <a:pt x="896569" y="44957"/>
                  </a:lnTo>
                  <a:lnTo>
                    <a:pt x="929144" y="98551"/>
                  </a:lnTo>
                  <a:lnTo>
                    <a:pt x="940003" y="169672"/>
                  </a:lnTo>
                  <a:lnTo>
                    <a:pt x="937312" y="207150"/>
                  </a:lnTo>
                  <a:lnTo>
                    <a:pt x="915785" y="269202"/>
                  </a:lnTo>
                  <a:lnTo>
                    <a:pt x="873594" y="313326"/>
                  </a:lnTo>
                  <a:lnTo>
                    <a:pt x="815975" y="335666"/>
                  </a:lnTo>
                  <a:lnTo>
                    <a:pt x="781761" y="338454"/>
                  </a:lnTo>
                  <a:lnTo>
                    <a:pt x="747115" y="335668"/>
                  </a:lnTo>
                  <a:lnTo>
                    <a:pt x="689060" y="313380"/>
                  </a:lnTo>
                  <a:lnTo>
                    <a:pt x="646792" y="269567"/>
                  </a:lnTo>
                  <a:lnTo>
                    <a:pt x="625247" y="208278"/>
                  </a:lnTo>
                  <a:lnTo>
                    <a:pt x="622554" y="171323"/>
                  </a:lnTo>
                  <a:lnTo>
                    <a:pt x="623489" y="147294"/>
                  </a:lnTo>
                  <a:lnTo>
                    <a:pt x="630971" y="105332"/>
                  </a:lnTo>
                  <a:lnTo>
                    <a:pt x="650716" y="63611"/>
                  </a:lnTo>
                  <a:lnTo>
                    <a:pt x="677876" y="33152"/>
                  </a:lnTo>
                  <a:lnTo>
                    <a:pt x="710298" y="12953"/>
                  </a:lnTo>
                  <a:lnTo>
                    <a:pt x="761460" y="809"/>
                  </a:lnTo>
                  <a:lnTo>
                    <a:pt x="780872" y="0"/>
                  </a:lnTo>
                  <a:close/>
                </a:path>
                <a:path w="940435" h="339090">
                  <a:moveTo>
                    <a:pt x="445681" y="0"/>
                  </a:moveTo>
                  <a:lnTo>
                    <a:pt x="499675" y="6762"/>
                  </a:lnTo>
                  <a:lnTo>
                    <a:pt x="538429" y="27050"/>
                  </a:lnTo>
                  <a:lnTo>
                    <a:pt x="562182" y="58594"/>
                  </a:lnTo>
                  <a:lnTo>
                    <a:pt x="571144" y="99187"/>
                  </a:lnTo>
                  <a:lnTo>
                    <a:pt x="505066" y="102107"/>
                  </a:lnTo>
                  <a:lnTo>
                    <a:pt x="502335" y="90342"/>
                  </a:lnTo>
                  <a:lnTo>
                    <a:pt x="498390" y="80375"/>
                  </a:lnTo>
                  <a:lnTo>
                    <a:pt x="458088" y="55427"/>
                  </a:lnTo>
                  <a:lnTo>
                    <a:pt x="445008" y="54737"/>
                  </a:lnTo>
                  <a:lnTo>
                    <a:pt x="431389" y="55475"/>
                  </a:lnTo>
                  <a:lnTo>
                    <a:pt x="392912" y="71627"/>
                  </a:lnTo>
                  <a:lnTo>
                    <a:pt x="389420" y="78359"/>
                  </a:lnTo>
                  <a:lnTo>
                    <a:pt x="389420" y="86867"/>
                  </a:lnTo>
                  <a:lnTo>
                    <a:pt x="389420" y="94614"/>
                  </a:lnTo>
                  <a:lnTo>
                    <a:pt x="420673" y="117490"/>
                  </a:lnTo>
                  <a:lnTo>
                    <a:pt x="459968" y="128650"/>
                  </a:lnTo>
                  <a:lnTo>
                    <a:pt x="482507" y="134393"/>
                  </a:lnTo>
                  <a:lnTo>
                    <a:pt x="501907" y="140207"/>
                  </a:lnTo>
                  <a:lnTo>
                    <a:pt x="542217" y="158791"/>
                  </a:lnTo>
                  <a:lnTo>
                    <a:pt x="573171" y="196611"/>
                  </a:lnTo>
                  <a:lnTo>
                    <a:pt x="580517" y="237616"/>
                  </a:lnTo>
                  <a:lnTo>
                    <a:pt x="579540" y="251422"/>
                  </a:lnTo>
                  <a:lnTo>
                    <a:pt x="564883" y="290194"/>
                  </a:lnTo>
                  <a:lnTo>
                    <a:pt x="534165" y="319984"/>
                  </a:lnTo>
                  <a:lnTo>
                    <a:pt x="488597" y="335740"/>
                  </a:lnTo>
                  <a:lnTo>
                    <a:pt x="449478" y="338709"/>
                  </a:lnTo>
                  <a:lnTo>
                    <a:pt x="420246" y="336921"/>
                  </a:lnTo>
                  <a:lnTo>
                    <a:pt x="372583" y="322581"/>
                  </a:lnTo>
                  <a:lnTo>
                    <a:pt x="339195" y="294003"/>
                  </a:lnTo>
                  <a:lnTo>
                    <a:pt x="319326" y="252231"/>
                  </a:lnTo>
                  <a:lnTo>
                    <a:pt x="314413" y="226440"/>
                  </a:lnTo>
                  <a:lnTo>
                    <a:pt x="378701" y="220217"/>
                  </a:lnTo>
                  <a:lnTo>
                    <a:pt x="382351" y="235265"/>
                  </a:lnTo>
                  <a:lnTo>
                    <a:pt x="387494" y="248205"/>
                  </a:lnTo>
                  <a:lnTo>
                    <a:pt x="423098" y="279082"/>
                  </a:lnTo>
                  <a:lnTo>
                    <a:pt x="450138" y="282828"/>
                  </a:lnTo>
                  <a:lnTo>
                    <a:pt x="465119" y="281993"/>
                  </a:lnTo>
                  <a:lnTo>
                    <a:pt x="505330" y="262318"/>
                  </a:lnTo>
                  <a:lnTo>
                    <a:pt x="514438" y="237743"/>
                  </a:lnTo>
                  <a:lnTo>
                    <a:pt x="514438" y="229997"/>
                  </a:lnTo>
                  <a:lnTo>
                    <a:pt x="483857" y="203835"/>
                  </a:lnTo>
                  <a:lnTo>
                    <a:pt x="430949" y="189611"/>
                  </a:lnTo>
                  <a:lnTo>
                    <a:pt x="406363" y="182657"/>
                  </a:lnTo>
                  <a:lnTo>
                    <a:pt x="369073" y="166465"/>
                  </a:lnTo>
                  <a:lnTo>
                    <a:pt x="333771" y="127222"/>
                  </a:lnTo>
                  <a:lnTo>
                    <a:pt x="326237" y="91312"/>
                  </a:lnTo>
                  <a:lnTo>
                    <a:pt x="327123" y="79027"/>
                  </a:lnTo>
                  <a:lnTo>
                    <a:pt x="348291" y="34361"/>
                  </a:lnTo>
                  <a:lnTo>
                    <a:pt x="381266" y="11429"/>
                  </a:lnTo>
                  <a:lnTo>
                    <a:pt x="427504" y="714"/>
                  </a:lnTo>
                  <a:lnTo>
                    <a:pt x="445681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52142" y="449326"/>
              <a:ext cx="4936109" cy="4203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1123" y="1484376"/>
              <a:ext cx="2269236" cy="25206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85920" y="1502618"/>
              <a:ext cx="3980687" cy="7894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>
            <a:spLocks noGrp="1"/>
          </p:cNvSpPr>
          <p:nvPr>
            <p:ph idx="1"/>
          </p:nvPr>
        </p:nvSpPr>
        <p:spPr>
          <a:xfrm>
            <a:off x="1676400" y="2422338"/>
            <a:ext cx="6347714" cy="38807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748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La letra mayúscula es la letra  que en relación con la  minúscula presenta </a:t>
            </a:r>
            <a:r>
              <a:rPr dirty="0"/>
              <a:t>mayor  </a:t>
            </a:r>
            <a:r>
              <a:rPr spc="-5" dirty="0"/>
              <a:t>tamaño </a:t>
            </a:r>
            <a:r>
              <a:rPr dirty="0"/>
              <a:t>y </a:t>
            </a:r>
            <a:r>
              <a:rPr spc="-5" dirty="0"/>
              <a:t>también,  generalmente, distinta forma.  Por ejemplo, </a:t>
            </a:r>
            <a:r>
              <a:rPr dirty="0"/>
              <a:t>A</a:t>
            </a:r>
            <a:r>
              <a:rPr spc="-254" dirty="0"/>
              <a:t> </a:t>
            </a:r>
            <a:r>
              <a:rPr spc="-5" dirty="0"/>
              <a:t>(mayúscula)</a:t>
            </a:r>
          </a:p>
          <a:p>
            <a:pPr marL="1427480">
              <a:lnSpc>
                <a:spcPct val="100000"/>
              </a:lnSpc>
            </a:pPr>
            <a:r>
              <a:rPr dirty="0"/>
              <a:t>a</a:t>
            </a:r>
            <a:r>
              <a:rPr spc="-5" dirty="0"/>
              <a:t> (minúscula).</a:t>
            </a:r>
          </a:p>
          <a:p>
            <a:pPr marL="1414780">
              <a:lnSpc>
                <a:spcPct val="100000"/>
              </a:lnSpc>
              <a:spcBef>
                <a:spcPts val="30"/>
              </a:spcBef>
            </a:pPr>
            <a:endParaRPr sz="3000" dirty="0"/>
          </a:p>
          <a:p>
            <a:pPr marL="2437765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B-b, D-d,</a:t>
            </a:r>
            <a:r>
              <a:rPr spc="-20" dirty="0"/>
              <a:t> </a:t>
            </a:r>
            <a:r>
              <a:rPr spc="-5" dirty="0"/>
              <a:t>E-e.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1" y="320040"/>
            <a:ext cx="6324600" cy="1143000"/>
            <a:chOff x="457200" y="320040"/>
            <a:chExt cx="7714615" cy="1143000"/>
          </a:xfrm>
        </p:grpSpPr>
        <p:sp>
          <p:nvSpPr>
            <p:cNvPr id="3" name="object 3"/>
            <p:cNvSpPr/>
            <p:nvPr/>
          </p:nvSpPr>
          <p:spPr>
            <a:xfrm>
              <a:off x="457200" y="320040"/>
              <a:ext cx="7714615" cy="1143000"/>
            </a:xfrm>
            <a:custGeom>
              <a:avLst/>
              <a:gdLst/>
              <a:ahLst/>
              <a:cxnLst/>
              <a:rect l="l" t="t" r="r" b="b"/>
              <a:pathLst>
                <a:path w="7714615" h="1143000">
                  <a:moveTo>
                    <a:pt x="7714488" y="0"/>
                  </a:moveTo>
                  <a:lnTo>
                    <a:pt x="0" y="0"/>
                  </a:lnTo>
                  <a:lnTo>
                    <a:pt x="0" y="1142999"/>
                  </a:lnTo>
                  <a:lnTo>
                    <a:pt x="7714488" y="1142999"/>
                  </a:lnTo>
                  <a:lnTo>
                    <a:pt x="771448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4847" y="397129"/>
              <a:ext cx="6053404" cy="4203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90600" y="2057400"/>
            <a:ext cx="542671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Arial"/>
                <a:cs typeface="Arial"/>
              </a:rPr>
              <a:t>Sirven </a:t>
            </a:r>
            <a:r>
              <a:rPr dirty="0">
                <a:latin typeface="Arial"/>
                <a:cs typeface="Arial"/>
              </a:rPr>
              <a:t>para distinguir </a:t>
            </a:r>
            <a:r>
              <a:rPr spc="-5" dirty="0">
                <a:latin typeface="Arial"/>
                <a:cs typeface="Arial"/>
              </a:rPr>
              <a:t>y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jerarquizar  </a:t>
            </a:r>
            <a:r>
              <a:rPr spc="-5" dirty="0">
                <a:latin typeface="Arial"/>
                <a:cs typeface="Arial"/>
              </a:rPr>
              <a:t>las </a:t>
            </a:r>
            <a:r>
              <a:rPr dirty="0">
                <a:latin typeface="Arial"/>
                <a:cs typeface="Arial"/>
              </a:rPr>
              <a:t>palabras, también clarifican </a:t>
            </a:r>
            <a:r>
              <a:rPr spc="-5" dirty="0">
                <a:latin typeface="Arial"/>
                <a:cs typeface="Arial"/>
              </a:rPr>
              <a:t>y  </a:t>
            </a:r>
            <a:r>
              <a:rPr dirty="0">
                <a:latin typeface="Arial"/>
                <a:cs typeface="Arial"/>
              </a:rPr>
              <a:t>facilitan </a:t>
            </a:r>
            <a:r>
              <a:rPr spc="-5" dirty="0">
                <a:latin typeface="Arial"/>
                <a:cs typeface="Arial"/>
              </a:rPr>
              <a:t>la </a:t>
            </a:r>
            <a:r>
              <a:rPr dirty="0">
                <a:latin typeface="Arial"/>
                <a:cs typeface="Arial"/>
              </a:rPr>
              <a:t>comprensión </a:t>
            </a:r>
            <a:r>
              <a:rPr spc="-5" dirty="0">
                <a:latin typeface="Arial"/>
                <a:cs typeface="Arial"/>
              </a:rPr>
              <a:t>de lo que  se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lee.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8827" y="260604"/>
            <a:ext cx="6329173" cy="1152525"/>
            <a:chOff x="528827" y="260604"/>
            <a:chExt cx="7642859" cy="1152525"/>
          </a:xfrm>
        </p:grpSpPr>
        <p:sp>
          <p:nvSpPr>
            <p:cNvPr id="3" name="object 3"/>
            <p:cNvSpPr/>
            <p:nvPr/>
          </p:nvSpPr>
          <p:spPr>
            <a:xfrm>
              <a:off x="528827" y="260604"/>
              <a:ext cx="7642859" cy="1152525"/>
            </a:xfrm>
            <a:custGeom>
              <a:avLst/>
              <a:gdLst/>
              <a:ahLst/>
              <a:cxnLst/>
              <a:rect l="l" t="t" r="r" b="b"/>
              <a:pathLst>
                <a:path w="7642859" h="1152525">
                  <a:moveTo>
                    <a:pt x="7642859" y="0"/>
                  </a:moveTo>
                  <a:lnTo>
                    <a:pt x="0" y="0"/>
                  </a:lnTo>
                  <a:lnTo>
                    <a:pt x="0" y="1152144"/>
                  </a:lnTo>
                  <a:lnTo>
                    <a:pt x="7642859" y="1152144"/>
                  </a:lnTo>
                  <a:lnTo>
                    <a:pt x="764285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6856" y="346837"/>
              <a:ext cx="6053404" cy="4203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38200" y="2133600"/>
            <a:ext cx="3923029" cy="221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95"/>
              </a:spcBef>
            </a:pPr>
            <a:r>
              <a:rPr sz="2400" spc="-5" dirty="0">
                <a:latin typeface="Arial"/>
                <a:cs typeface="Arial"/>
              </a:rPr>
              <a:t>La utilización de la  mayúscula </a:t>
            </a:r>
            <a:r>
              <a:rPr sz="2400" dirty="0">
                <a:latin typeface="Arial"/>
                <a:cs typeface="Arial"/>
              </a:rPr>
              <a:t>está </a:t>
            </a:r>
            <a:r>
              <a:rPr sz="2400" spc="-5" dirty="0">
                <a:latin typeface="Arial"/>
                <a:cs typeface="Arial"/>
              </a:rPr>
              <a:t>determinada  por </a:t>
            </a:r>
            <a:r>
              <a:rPr sz="2400" dirty="0">
                <a:latin typeface="Arial"/>
                <a:cs typeface="Arial"/>
              </a:rPr>
              <a:t>ciertas </a:t>
            </a:r>
            <a:r>
              <a:rPr sz="2400" spc="-5" dirty="0">
                <a:latin typeface="Arial"/>
                <a:cs typeface="Arial"/>
              </a:rPr>
              <a:t>reglas  ortográficas: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76800" y="2097911"/>
            <a:ext cx="2481072" cy="2639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5105267" y="3209544"/>
            <a:ext cx="2087879" cy="2321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object 2"/>
          <p:cNvGrpSpPr/>
          <p:nvPr/>
        </p:nvGrpSpPr>
        <p:grpSpPr>
          <a:xfrm>
            <a:off x="457199" y="228599"/>
            <a:ext cx="6477001" cy="1173480"/>
            <a:chOff x="457199" y="228599"/>
            <a:chExt cx="7714615" cy="1173480"/>
          </a:xfrm>
        </p:grpSpPr>
        <p:sp>
          <p:nvSpPr>
            <p:cNvPr id="3" name="object 3"/>
            <p:cNvSpPr/>
            <p:nvPr/>
          </p:nvSpPr>
          <p:spPr>
            <a:xfrm>
              <a:off x="457199" y="228599"/>
              <a:ext cx="7714615" cy="1173480"/>
            </a:xfrm>
            <a:custGeom>
              <a:avLst/>
              <a:gdLst/>
              <a:ahLst/>
              <a:cxnLst/>
              <a:rect l="l" t="t" r="r" b="b"/>
              <a:pathLst>
                <a:path w="7714615" h="1173480">
                  <a:moveTo>
                    <a:pt x="7714488" y="0"/>
                  </a:moveTo>
                  <a:lnTo>
                    <a:pt x="0" y="0"/>
                  </a:lnTo>
                  <a:lnTo>
                    <a:pt x="0" y="1173479"/>
                  </a:lnTo>
                  <a:lnTo>
                    <a:pt x="7714488" y="1173479"/>
                  </a:lnTo>
                  <a:lnTo>
                    <a:pt x="771448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199" y="228599"/>
              <a:ext cx="7714615" cy="1173480"/>
            </a:xfrm>
            <a:custGeom>
              <a:avLst/>
              <a:gdLst/>
              <a:ahLst/>
              <a:cxnLst/>
              <a:rect l="l" t="t" r="r" b="b"/>
              <a:pathLst>
                <a:path w="7714615" h="1173480">
                  <a:moveTo>
                    <a:pt x="0" y="1173479"/>
                  </a:moveTo>
                  <a:lnTo>
                    <a:pt x="7714488" y="1173479"/>
                  </a:lnTo>
                  <a:lnTo>
                    <a:pt x="7714488" y="0"/>
                  </a:lnTo>
                  <a:lnTo>
                    <a:pt x="0" y="0"/>
                  </a:lnTo>
                  <a:lnTo>
                    <a:pt x="0" y="1173479"/>
                  </a:lnTo>
                  <a:close/>
                </a:path>
              </a:pathLst>
            </a:custGeom>
            <a:ln w="9143">
              <a:solidFill>
                <a:srgbClr val="852E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4847" y="629411"/>
              <a:ext cx="2740228" cy="3404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55923" y="549528"/>
              <a:ext cx="3132328" cy="4203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09600" y="1802891"/>
            <a:ext cx="6765290" cy="290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Se </a:t>
            </a:r>
            <a:r>
              <a:rPr sz="2400" spc="-5" dirty="0">
                <a:latin typeface="Trebuchet MS"/>
                <a:cs typeface="Trebuchet MS"/>
              </a:rPr>
              <a:t>escriben con</a:t>
            </a:r>
            <a:r>
              <a:rPr sz="2400" spc="8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mayúscula</a:t>
            </a: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600" dirty="0">
              <a:latin typeface="Trebuchet MS"/>
              <a:cs typeface="Trebuchet MS"/>
            </a:endParaRPr>
          </a:p>
          <a:p>
            <a:pPr marL="342900" marR="5080" indent="-274320">
              <a:lnSpc>
                <a:spcPts val="2590"/>
              </a:lnSpc>
              <a:buClr>
                <a:srgbClr val="B03E9A"/>
              </a:buClr>
              <a:buSzPct val="72916"/>
              <a:buFont typeface="Wingdings"/>
              <a:buChar char=""/>
              <a:tabLst>
                <a:tab pos="343535" algn="l"/>
              </a:tabLst>
            </a:pPr>
            <a:r>
              <a:rPr sz="2400" spc="-5" dirty="0">
                <a:latin typeface="Arial"/>
                <a:cs typeface="Arial"/>
              </a:rPr>
              <a:t>Cuando se inicia un escrito </a:t>
            </a:r>
            <a:r>
              <a:rPr sz="2400" dirty="0">
                <a:latin typeface="Arial"/>
                <a:cs typeface="Arial"/>
              </a:rPr>
              <a:t>y </a:t>
            </a:r>
            <a:r>
              <a:rPr sz="2400" spc="-5" dirty="0">
                <a:latin typeface="Arial"/>
                <a:cs typeface="Arial"/>
              </a:rPr>
              <a:t>después de punto  seguido o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aparte.</a:t>
            </a:r>
          </a:p>
          <a:p>
            <a:pPr marL="407034">
              <a:lnSpc>
                <a:spcPct val="100000"/>
              </a:lnSpc>
              <a:spcBef>
                <a:spcPts val="275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Ejemplo</a:t>
            </a:r>
            <a:r>
              <a:rPr sz="2400" spc="-5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00" dirty="0">
              <a:latin typeface="Arial"/>
              <a:cs typeface="Arial"/>
            </a:endParaRPr>
          </a:p>
          <a:p>
            <a:pPr marL="488950">
              <a:lnSpc>
                <a:spcPct val="100000"/>
              </a:lnSpc>
            </a:pPr>
            <a:r>
              <a:rPr sz="3200" b="1" dirty="0">
                <a:solidFill>
                  <a:srgbClr val="852E74"/>
                </a:solidFill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oy </a:t>
            </a:r>
            <a:r>
              <a:rPr sz="2400" spc="-5" dirty="0">
                <a:latin typeface="Arial"/>
                <a:cs typeface="Arial"/>
              </a:rPr>
              <a:t>hace buen </a:t>
            </a:r>
            <a:r>
              <a:rPr sz="2400" dirty="0">
                <a:latin typeface="Arial"/>
                <a:cs typeface="Arial"/>
              </a:rPr>
              <a:t>tiempo. </a:t>
            </a:r>
            <a:r>
              <a:rPr sz="3200" b="1" spc="-5" dirty="0">
                <a:solidFill>
                  <a:srgbClr val="852E74"/>
                </a:solidFill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uce el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6241" y="188976"/>
            <a:ext cx="6461760" cy="1224280"/>
            <a:chOff x="396240" y="188976"/>
            <a:chExt cx="7775575" cy="1224280"/>
          </a:xfrm>
        </p:grpSpPr>
        <p:sp>
          <p:nvSpPr>
            <p:cNvPr id="3" name="object 3"/>
            <p:cNvSpPr/>
            <p:nvPr/>
          </p:nvSpPr>
          <p:spPr>
            <a:xfrm>
              <a:off x="396240" y="188976"/>
              <a:ext cx="7775574" cy="1224280"/>
            </a:xfrm>
            <a:custGeom>
              <a:avLst/>
              <a:gdLst/>
              <a:ahLst/>
              <a:cxnLst/>
              <a:rect l="l" t="t" r="r" b="b"/>
              <a:pathLst>
                <a:path w="7775575" h="1224280">
                  <a:moveTo>
                    <a:pt x="7775448" y="0"/>
                  </a:moveTo>
                  <a:lnTo>
                    <a:pt x="0" y="0"/>
                  </a:lnTo>
                  <a:lnTo>
                    <a:pt x="0" y="1223772"/>
                  </a:lnTo>
                  <a:lnTo>
                    <a:pt x="7775448" y="1223772"/>
                  </a:lnTo>
                  <a:lnTo>
                    <a:pt x="77754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6240" y="188976"/>
              <a:ext cx="7775575" cy="1224280"/>
            </a:xfrm>
            <a:custGeom>
              <a:avLst/>
              <a:gdLst/>
              <a:ahLst/>
              <a:cxnLst/>
              <a:rect l="l" t="t" r="r" b="b"/>
              <a:pathLst>
                <a:path w="7775575" h="1224280">
                  <a:moveTo>
                    <a:pt x="0" y="1223772"/>
                  </a:moveTo>
                  <a:lnTo>
                    <a:pt x="7775448" y="1223772"/>
                  </a:lnTo>
                  <a:lnTo>
                    <a:pt x="7775448" y="0"/>
                  </a:lnTo>
                  <a:lnTo>
                    <a:pt x="0" y="0"/>
                  </a:lnTo>
                  <a:lnTo>
                    <a:pt x="0" y="1223772"/>
                  </a:lnTo>
                  <a:close/>
                </a:path>
              </a:pathLst>
            </a:custGeom>
            <a:ln w="9144">
              <a:solidFill>
                <a:srgbClr val="852E74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3189" y="346837"/>
              <a:ext cx="6053467" cy="4203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ctr"/>
              <a:endParaRPr dirty="0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99554" y="1828800"/>
            <a:ext cx="6876415" cy="3895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Se escriben con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mayúscula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00" dirty="0">
              <a:latin typeface="Arial"/>
              <a:cs typeface="Arial"/>
            </a:endParaRPr>
          </a:p>
          <a:p>
            <a:pPr marL="287020" marR="5080" indent="-274320">
              <a:lnSpc>
                <a:spcPct val="100000"/>
              </a:lnSpc>
              <a:buClr>
                <a:srgbClr val="B03E9A"/>
              </a:buClr>
              <a:buSzPct val="72916"/>
              <a:buFont typeface="Wingdings"/>
              <a:buChar char="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Los nombres, apellidos, apodos </a:t>
            </a:r>
            <a:r>
              <a:rPr sz="2400" dirty="0">
                <a:latin typeface="Arial"/>
                <a:cs typeface="Arial"/>
              </a:rPr>
              <a:t>y </a:t>
            </a:r>
            <a:r>
              <a:rPr sz="2400" spc="-5" dirty="0">
                <a:latin typeface="Arial"/>
                <a:cs typeface="Arial"/>
              </a:rPr>
              <a:t>sobrenombres  de personas.</a:t>
            </a:r>
            <a:endParaRPr sz="2400" dirty="0">
              <a:latin typeface="Arial"/>
              <a:cs typeface="Arial"/>
            </a:endParaRPr>
          </a:p>
          <a:p>
            <a:pPr marL="350520">
              <a:lnSpc>
                <a:spcPct val="100000"/>
              </a:lnSpc>
              <a:spcBef>
                <a:spcPts val="600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Ejemplo: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500" dirty="0">
              <a:latin typeface="Arial"/>
              <a:cs typeface="Arial"/>
            </a:endParaRPr>
          </a:p>
          <a:p>
            <a:pPr marL="769620">
              <a:lnSpc>
                <a:spcPct val="100000"/>
              </a:lnSpc>
            </a:pPr>
            <a:r>
              <a:rPr sz="2800" b="1" spc="-5" dirty="0">
                <a:solidFill>
                  <a:srgbClr val="852E74"/>
                </a:solidFill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uisa</a:t>
            </a:r>
            <a:endParaRPr sz="2400" dirty="0">
              <a:latin typeface="Arial"/>
              <a:cs typeface="Arial"/>
            </a:endParaRPr>
          </a:p>
          <a:p>
            <a:pPr marL="701040">
              <a:lnSpc>
                <a:spcPct val="100000"/>
              </a:lnSpc>
              <a:spcBef>
                <a:spcPts val="600"/>
              </a:spcBef>
            </a:pPr>
            <a:r>
              <a:rPr sz="2800" b="1" spc="-5" dirty="0">
                <a:solidFill>
                  <a:srgbClr val="852E74"/>
                </a:solidFill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aría, </a:t>
            </a:r>
            <a:r>
              <a:rPr sz="2800" b="1" spc="-5" dirty="0">
                <a:solidFill>
                  <a:srgbClr val="852E74"/>
                </a:solidFill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dela </a:t>
            </a:r>
            <a:r>
              <a:rPr sz="2400" dirty="0">
                <a:latin typeface="Arial"/>
                <a:cs typeface="Arial"/>
              </a:rPr>
              <a:t>y </a:t>
            </a:r>
            <a:r>
              <a:rPr sz="2800" b="1" spc="-5" dirty="0">
                <a:solidFill>
                  <a:srgbClr val="852E74"/>
                </a:solidFill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osa </a:t>
            </a:r>
            <a:r>
              <a:rPr sz="2400" dirty="0">
                <a:latin typeface="Arial"/>
                <a:cs typeface="Arial"/>
              </a:rPr>
              <a:t>son </a:t>
            </a:r>
            <a:r>
              <a:rPr sz="2400" spc="-5" dirty="0">
                <a:latin typeface="Arial"/>
                <a:cs typeface="Arial"/>
              </a:rPr>
              <a:t>nombres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mujer.</a:t>
            </a:r>
            <a:endParaRPr sz="2400" dirty="0">
              <a:latin typeface="Arial"/>
              <a:cs typeface="Arial"/>
            </a:endParaRPr>
          </a:p>
          <a:p>
            <a:pPr marL="769620">
              <a:lnSpc>
                <a:spcPct val="100000"/>
              </a:lnSpc>
              <a:spcBef>
                <a:spcPts val="605"/>
              </a:spcBef>
            </a:pPr>
            <a:r>
              <a:rPr sz="2800" b="1" spc="-10" dirty="0">
                <a:solidFill>
                  <a:srgbClr val="852E74"/>
                </a:solidFill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852E74"/>
                </a:solidFill>
                <a:latin typeface="Arial"/>
                <a:cs typeface="Arial"/>
              </a:rPr>
              <a:t>Q</a:t>
            </a:r>
            <a:r>
              <a:rPr sz="2400" spc="-5" dirty="0">
                <a:latin typeface="Arial"/>
                <a:cs typeface="Arial"/>
              </a:rPr>
              <a:t>uijote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3295" y="400811"/>
            <a:ext cx="6533338" cy="1233170"/>
            <a:chOff x="463295" y="400811"/>
            <a:chExt cx="7724140" cy="1233170"/>
          </a:xfrm>
        </p:grpSpPr>
        <p:sp>
          <p:nvSpPr>
            <p:cNvPr id="3" name="object 3"/>
            <p:cNvSpPr/>
            <p:nvPr/>
          </p:nvSpPr>
          <p:spPr>
            <a:xfrm>
              <a:off x="467867" y="405383"/>
              <a:ext cx="7714615" cy="1224280"/>
            </a:xfrm>
            <a:custGeom>
              <a:avLst/>
              <a:gdLst/>
              <a:ahLst/>
              <a:cxnLst/>
              <a:rect l="l" t="t" r="r" b="b"/>
              <a:pathLst>
                <a:path w="7714615" h="1224280">
                  <a:moveTo>
                    <a:pt x="7714488" y="0"/>
                  </a:moveTo>
                  <a:lnTo>
                    <a:pt x="0" y="0"/>
                  </a:lnTo>
                  <a:lnTo>
                    <a:pt x="0" y="1223772"/>
                  </a:lnTo>
                  <a:lnTo>
                    <a:pt x="7714488" y="1223772"/>
                  </a:lnTo>
                  <a:lnTo>
                    <a:pt x="771448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7867" y="405383"/>
              <a:ext cx="7714615" cy="1224280"/>
            </a:xfrm>
            <a:custGeom>
              <a:avLst/>
              <a:gdLst/>
              <a:ahLst/>
              <a:cxnLst/>
              <a:rect l="l" t="t" r="r" b="b"/>
              <a:pathLst>
                <a:path w="7714615" h="1224280">
                  <a:moveTo>
                    <a:pt x="0" y="1223772"/>
                  </a:moveTo>
                  <a:lnTo>
                    <a:pt x="7714488" y="1223772"/>
                  </a:lnTo>
                  <a:lnTo>
                    <a:pt x="7714488" y="0"/>
                  </a:lnTo>
                  <a:lnTo>
                    <a:pt x="0" y="0"/>
                  </a:lnTo>
                  <a:lnTo>
                    <a:pt x="0" y="1223772"/>
                  </a:lnTo>
                  <a:close/>
                </a:path>
              </a:pathLst>
            </a:custGeom>
            <a:ln w="9144">
              <a:solidFill>
                <a:srgbClr val="852E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5185" y="562863"/>
              <a:ext cx="6053480" cy="4203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62000" y="1851590"/>
            <a:ext cx="6496050" cy="3555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Se escriben con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mayúscula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700" dirty="0">
              <a:latin typeface="Arial"/>
              <a:cs typeface="Arial"/>
            </a:endParaRPr>
          </a:p>
          <a:p>
            <a:pPr marL="332740" marR="5080" indent="-274320">
              <a:lnSpc>
                <a:spcPct val="100000"/>
              </a:lnSpc>
              <a:spcBef>
                <a:spcPts val="5"/>
              </a:spcBef>
              <a:buClr>
                <a:srgbClr val="B03E9A"/>
              </a:buClr>
              <a:buSzPct val="72916"/>
              <a:buFont typeface="Wingdings"/>
              <a:buChar char=""/>
              <a:tabLst>
                <a:tab pos="332740" algn="l"/>
              </a:tabLst>
            </a:pPr>
            <a:r>
              <a:rPr sz="2400" spc="-5" dirty="0">
                <a:latin typeface="Arial"/>
                <a:cs typeface="Arial"/>
              </a:rPr>
              <a:t>Los artículos </a:t>
            </a:r>
            <a:r>
              <a:rPr sz="2400" dirty="0">
                <a:latin typeface="Arial"/>
                <a:cs typeface="Arial"/>
              </a:rPr>
              <a:t>y </a:t>
            </a:r>
            <a:r>
              <a:rPr sz="2400" spc="-5" dirty="0">
                <a:latin typeface="Arial"/>
                <a:cs typeface="Arial"/>
              </a:rPr>
              <a:t>adjetivos que </a:t>
            </a:r>
            <a:r>
              <a:rPr sz="2400" dirty="0">
                <a:latin typeface="Arial"/>
                <a:cs typeface="Arial"/>
              </a:rPr>
              <a:t>forman </a:t>
            </a:r>
            <a:r>
              <a:rPr sz="2400" spc="-5" dirty="0">
                <a:latin typeface="Arial"/>
                <a:cs typeface="Arial"/>
              </a:rPr>
              <a:t>parte del  nombre propio.</a:t>
            </a:r>
            <a:endParaRPr sz="2400" dirty="0">
              <a:latin typeface="Arial"/>
              <a:cs typeface="Arial"/>
            </a:endParaRPr>
          </a:p>
          <a:p>
            <a:pPr marL="396240">
              <a:lnSpc>
                <a:spcPct val="100000"/>
              </a:lnSpc>
              <a:spcBef>
                <a:spcPts val="600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Ejemplo: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500" dirty="0">
              <a:latin typeface="Arial"/>
              <a:cs typeface="Arial"/>
            </a:endParaRPr>
          </a:p>
          <a:p>
            <a:pPr marL="3088640">
              <a:lnSpc>
                <a:spcPct val="100000"/>
              </a:lnSpc>
            </a:pPr>
            <a:r>
              <a:rPr sz="2800" b="1" spc="-10" dirty="0">
                <a:solidFill>
                  <a:srgbClr val="852E74"/>
                </a:solidFill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l </a:t>
            </a:r>
            <a:r>
              <a:rPr sz="2800" b="1" spc="-5" dirty="0">
                <a:solidFill>
                  <a:srgbClr val="852E74"/>
                </a:solidFill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spectador</a:t>
            </a:r>
            <a:endParaRPr sz="2400" dirty="0">
              <a:latin typeface="Arial"/>
              <a:cs typeface="Arial"/>
            </a:endParaRPr>
          </a:p>
          <a:p>
            <a:pPr marL="3172460">
              <a:lnSpc>
                <a:spcPct val="100000"/>
              </a:lnSpc>
              <a:spcBef>
                <a:spcPts val="600"/>
              </a:spcBef>
            </a:pPr>
            <a:r>
              <a:rPr sz="2400" b="1" spc="-5" dirty="0">
                <a:solidFill>
                  <a:srgbClr val="852E74"/>
                </a:solidFill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852E74"/>
                </a:solidFill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abana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72795" y="4076698"/>
            <a:ext cx="2465239" cy="26612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830" y="1428144"/>
            <a:ext cx="686753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Arial"/>
                <a:cs typeface="Arial"/>
              </a:rPr>
              <a:t>Se </a:t>
            </a:r>
            <a:r>
              <a:rPr sz="4000" spc="-5" dirty="0">
                <a:latin typeface="Arial"/>
                <a:cs typeface="Arial"/>
              </a:rPr>
              <a:t>escriben </a:t>
            </a:r>
            <a:r>
              <a:rPr sz="4000" dirty="0">
                <a:latin typeface="Arial"/>
                <a:cs typeface="Arial"/>
              </a:rPr>
              <a:t>con</a:t>
            </a:r>
            <a:r>
              <a:rPr sz="4000" spc="-50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mayúscula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720851" y="3982211"/>
            <a:ext cx="1675130" cy="1644650"/>
            <a:chOff x="720851" y="3982211"/>
            <a:chExt cx="1675130" cy="1644650"/>
          </a:xfrm>
        </p:grpSpPr>
        <p:sp>
          <p:nvSpPr>
            <p:cNvPr id="11" name="object 11"/>
            <p:cNvSpPr/>
            <p:nvPr/>
          </p:nvSpPr>
          <p:spPr>
            <a:xfrm>
              <a:off x="957629" y="4209865"/>
              <a:ext cx="324797" cy="2288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41475" y="3982211"/>
              <a:ext cx="678180" cy="7360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11223" y="4047743"/>
              <a:ext cx="984503" cy="6294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6091" y="4415027"/>
              <a:ext cx="678180" cy="7360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05839" y="4480559"/>
              <a:ext cx="1356360" cy="6294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20851" y="4837175"/>
              <a:ext cx="705611" cy="7894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02791" y="4934711"/>
              <a:ext cx="1171956" cy="6294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18540" y="2554351"/>
            <a:ext cx="6382385" cy="28712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7020" marR="5080" indent="-274320" algn="just">
              <a:lnSpc>
                <a:spcPts val="2590"/>
              </a:lnSpc>
              <a:spcBef>
                <a:spcPts val="425"/>
              </a:spcBef>
              <a:buClr>
                <a:srgbClr val="B03E9A"/>
              </a:buClr>
              <a:buSzPct val="72916"/>
              <a:buFont typeface="Wingdings"/>
              <a:buChar char="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Los nombres de los </a:t>
            </a:r>
            <a:r>
              <a:rPr sz="2400" dirty="0">
                <a:latin typeface="Arial"/>
                <a:cs typeface="Arial"/>
              </a:rPr>
              <a:t>países, </a:t>
            </a:r>
            <a:r>
              <a:rPr sz="2400" spc="-5" dirty="0">
                <a:latin typeface="Arial"/>
                <a:cs typeface="Arial"/>
              </a:rPr>
              <a:t>ciudades,  continentes y demás accidentes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geográficos.</a:t>
            </a:r>
            <a:endParaRPr sz="2400" dirty="0">
              <a:latin typeface="Arial"/>
              <a:cs typeface="Arial"/>
            </a:endParaRPr>
          </a:p>
          <a:p>
            <a:pPr marL="350520">
              <a:lnSpc>
                <a:spcPct val="100000"/>
              </a:lnSpc>
              <a:spcBef>
                <a:spcPts val="275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Ejemplo: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600" dirty="0">
              <a:latin typeface="Arial"/>
              <a:cs typeface="Arial"/>
            </a:endParaRPr>
          </a:p>
          <a:p>
            <a:pPr marL="323215" marR="4800600" algn="just">
              <a:lnSpc>
                <a:spcPct val="108700"/>
              </a:lnSpc>
            </a:pPr>
            <a:r>
              <a:rPr sz="2200" spc="-5" dirty="0">
                <a:latin typeface="Arial"/>
                <a:cs typeface="Arial"/>
              </a:rPr>
              <a:t>río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852E74"/>
                </a:solidFill>
                <a:latin typeface="Arial"/>
                <a:cs typeface="Arial"/>
              </a:rPr>
              <a:t>C</a:t>
            </a:r>
            <a:r>
              <a:rPr sz="2200" spc="-5" dirty="0">
                <a:latin typeface="Arial"/>
                <a:cs typeface="Arial"/>
              </a:rPr>
              <a:t>auca  </a:t>
            </a:r>
            <a:r>
              <a:rPr sz="2600" b="1" spc="-5" dirty="0">
                <a:solidFill>
                  <a:srgbClr val="852E74"/>
                </a:solidFill>
                <a:latin typeface="Arial"/>
                <a:cs typeface="Arial"/>
              </a:rPr>
              <a:t>C</a:t>
            </a:r>
            <a:r>
              <a:rPr sz="2200" spc="-5" dirty="0">
                <a:latin typeface="Arial"/>
                <a:cs typeface="Arial"/>
              </a:rPr>
              <a:t>olombia  </a:t>
            </a:r>
            <a:r>
              <a:rPr sz="2800" b="1" spc="-5" dirty="0">
                <a:solidFill>
                  <a:srgbClr val="852E74"/>
                </a:solidFill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uropa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984000" y="3547492"/>
            <a:ext cx="2066193" cy="31249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3470" y="973632"/>
            <a:ext cx="601072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Se </a:t>
            </a:r>
            <a:r>
              <a:rPr spc="-5" dirty="0">
                <a:latin typeface="Arial"/>
                <a:cs typeface="Arial"/>
              </a:rPr>
              <a:t>escriben </a:t>
            </a:r>
            <a:r>
              <a:rPr dirty="0">
                <a:latin typeface="Arial"/>
                <a:cs typeface="Arial"/>
              </a:rPr>
              <a:t>con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mayúscula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09600" y="2057400"/>
            <a:ext cx="6977380" cy="21420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  <a:buClr>
                <a:srgbClr val="B03E9A"/>
              </a:buClr>
              <a:buSzPct val="72916"/>
              <a:buFont typeface="Wingdings"/>
              <a:buChar char="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Después de dos puntos cuando se citan palabras  textuales.</a:t>
            </a:r>
            <a:endParaRPr sz="2400" dirty="0">
              <a:latin typeface="Arial"/>
              <a:cs typeface="Arial"/>
            </a:endParaRPr>
          </a:p>
          <a:p>
            <a:pPr marL="350520">
              <a:lnSpc>
                <a:spcPct val="100000"/>
              </a:lnSpc>
              <a:spcBef>
                <a:spcPts val="600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Ejemplo:</a:t>
            </a:r>
            <a:endParaRPr sz="2400" dirty="0">
              <a:latin typeface="Arial"/>
              <a:cs typeface="Arial"/>
            </a:endParaRPr>
          </a:p>
          <a:p>
            <a:pPr marL="2789555" marR="116839" indent="-251460" algn="just">
              <a:lnSpc>
                <a:spcPct val="118300"/>
              </a:lnSpc>
            </a:pPr>
            <a:r>
              <a:rPr sz="2800" b="1" spc="-5" dirty="0" smtClean="0">
                <a:solidFill>
                  <a:srgbClr val="852E74"/>
                </a:solidFill>
                <a:latin typeface="Arial"/>
                <a:cs typeface="Arial"/>
              </a:rPr>
              <a:t>D</a:t>
            </a:r>
            <a:r>
              <a:rPr sz="2400" spc="-5" dirty="0" smtClean="0">
                <a:latin typeface="Arial"/>
                <a:cs typeface="Arial"/>
              </a:rPr>
              <a:t>ice </a:t>
            </a:r>
            <a:r>
              <a:rPr sz="2400" spc="-5" dirty="0">
                <a:latin typeface="Arial"/>
                <a:cs typeface="Arial"/>
              </a:rPr>
              <a:t>el refrán: </a:t>
            </a:r>
            <a:r>
              <a:rPr sz="2400" dirty="0">
                <a:latin typeface="Arial"/>
                <a:cs typeface="Arial"/>
              </a:rPr>
              <a:t>“</a:t>
            </a:r>
            <a:r>
              <a:rPr sz="2800" b="1" dirty="0">
                <a:solidFill>
                  <a:srgbClr val="852E74"/>
                </a:solidFill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as </a:t>
            </a:r>
            <a:r>
              <a:rPr sz="2400" spc="-5" dirty="0">
                <a:latin typeface="Arial"/>
                <a:cs typeface="Arial"/>
              </a:rPr>
              <a:t>vale </a:t>
            </a:r>
            <a:r>
              <a:rPr sz="2400" spc="-5" dirty="0" err="1">
                <a:latin typeface="Arial"/>
                <a:cs typeface="Arial"/>
              </a:rPr>
              <a:t>pájaro</a:t>
            </a:r>
            <a:r>
              <a:rPr sz="2400" spc="-5" dirty="0">
                <a:latin typeface="Arial"/>
                <a:cs typeface="Arial"/>
              </a:rPr>
              <a:t>  </a:t>
            </a:r>
            <a:r>
              <a:rPr sz="2400" spc="-5" dirty="0" smtClean="0">
                <a:latin typeface="Arial"/>
                <a:cs typeface="Arial"/>
              </a:rPr>
              <a:t>en </a:t>
            </a:r>
            <a:r>
              <a:rPr sz="2400" dirty="0">
                <a:latin typeface="Arial"/>
                <a:cs typeface="Arial"/>
              </a:rPr>
              <a:t>mano </a:t>
            </a:r>
            <a:r>
              <a:rPr sz="2400" spc="-5" dirty="0">
                <a:latin typeface="Arial"/>
                <a:cs typeface="Arial"/>
              </a:rPr>
              <a:t>que cien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volando”.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63470" y="4076700"/>
            <a:ext cx="1958078" cy="2489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</TotalTime>
  <Words>367</Words>
  <Application>Microsoft Office PowerPoint</Application>
  <PresentationFormat>Presentación en pantalla (4:3)</PresentationFormat>
  <Paragraphs>69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Trebuchet MS</vt:lpstr>
      <vt:lpstr>Wingdings</vt:lpstr>
      <vt:lpstr>Wingdings 3</vt:lpstr>
      <vt:lpstr>Faceta</vt:lpstr>
      <vt:lpstr>Uso de las mayúsculas</vt:lpstr>
      <vt:lpstr>Presentación de PowerPoint</vt:lpstr>
      <vt:lpstr>Sirven para distinguir y jerarquizar  las palabras, también clarifican y  facilitan la comprensión de lo que  se lee.</vt:lpstr>
      <vt:lpstr>La utilización de la  mayúscula está determinada  por ciertas reglas  ortográficas:</vt:lpstr>
      <vt:lpstr>Presentación de PowerPoint</vt:lpstr>
      <vt:lpstr>Presentación de PowerPoint</vt:lpstr>
      <vt:lpstr>Presentación de PowerPoint</vt:lpstr>
      <vt:lpstr>Se escriben con mayúscula</vt:lpstr>
      <vt:lpstr>Se escriben con mayúscula</vt:lpstr>
      <vt:lpstr>Presentación de PowerPoint</vt:lpstr>
      <vt:lpstr>Se escriben con mayúscula</vt:lpstr>
      <vt:lpstr>Se escriben con mayúscula</vt:lpstr>
      <vt:lpstr>Se escriben con mayúscula</vt:lpstr>
      <vt:lpstr>Se escriben con mayúscula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Uso de las mayúsculas</dc:title>
  <dc:creator>Luis Alberto Bustamante</dc:creator>
  <cp:lastModifiedBy>Luis Alberto Bustamante</cp:lastModifiedBy>
  <cp:revision>3</cp:revision>
  <dcterms:created xsi:type="dcterms:W3CDTF">2020-06-08T01:47:14Z</dcterms:created>
  <dcterms:modified xsi:type="dcterms:W3CDTF">2020-06-08T02:17:28Z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2014-09-09T00:00:00Z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2020-06-08T00:00:00Z</vt:filetime>
  </property>
</Properties>
</file>