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3" r:id="rId20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6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45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870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073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683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96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724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4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20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263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1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64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00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093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46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49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04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1659"/>
            <a:ext cx="4706232" cy="498994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37658" y="1828800"/>
            <a:ext cx="4072890" cy="291490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2540" algn="ctr">
              <a:lnSpc>
                <a:spcPct val="90000"/>
              </a:lnSpc>
              <a:spcBef>
                <a:spcPts val="590"/>
              </a:spcBef>
            </a:pPr>
            <a:r>
              <a:rPr sz="4100" b="1" i="1" spc="-5" dirty="0">
                <a:solidFill>
                  <a:srgbClr val="00B0F0"/>
                </a:solidFill>
                <a:latin typeface="+mj-lt"/>
                <a:cs typeface="Liberation Sans"/>
              </a:rPr>
              <a:t>“</a:t>
            </a:r>
            <a:r>
              <a:rPr sz="4100" b="1" i="1" spc="-5" dirty="0" smtClean="0">
                <a:solidFill>
                  <a:srgbClr val="00B0F0"/>
                </a:solidFill>
                <a:latin typeface="+mj-lt"/>
                <a:cs typeface="Liberation Sans"/>
              </a:rPr>
              <a:t>Como </a:t>
            </a:r>
            <a:r>
              <a:rPr lang="es-CL" sz="4100" b="1" i="1" spc="-5" dirty="0" smtClean="0">
                <a:solidFill>
                  <a:srgbClr val="00B0F0"/>
                </a:solidFill>
                <a:latin typeface="+mj-lt"/>
                <a:cs typeface="Liberation Sans"/>
              </a:rPr>
              <a:t>ayudar a</a:t>
            </a:r>
            <a:r>
              <a:rPr sz="4100" b="1" i="1" dirty="0" smtClean="0">
                <a:solidFill>
                  <a:srgbClr val="00B0F0"/>
                </a:solidFill>
                <a:latin typeface="+mj-lt"/>
                <a:cs typeface="Liberation Sans"/>
              </a:rPr>
              <a:t> </a:t>
            </a:r>
            <a:r>
              <a:rPr lang="es-CL" sz="4100" b="1" i="1" spc="-5" dirty="0" smtClean="0">
                <a:solidFill>
                  <a:srgbClr val="00B0F0"/>
                </a:solidFill>
                <a:latin typeface="+mj-lt"/>
                <a:cs typeface="Liberation Sans"/>
              </a:rPr>
              <a:t>estudiar</a:t>
            </a:r>
            <a:r>
              <a:rPr sz="4100" b="1" i="1" spc="-5" dirty="0" smtClean="0">
                <a:solidFill>
                  <a:srgbClr val="00B0F0"/>
                </a:solidFill>
                <a:latin typeface="+mj-lt"/>
                <a:cs typeface="Liberation Sans"/>
              </a:rPr>
              <a:t> </a:t>
            </a:r>
            <a:r>
              <a:rPr lang="es-CL" sz="4100" b="1" i="1" spc="-5" dirty="0" smtClean="0">
                <a:solidFill>
                  <a:srgbClr val="00B0F0"/>
                </a:solidFill>
                <a:latin typeface="+mj-lt"/>
                <a:cs typeface="Liberation Sans"/>
              </a:rPr>
              <a:t>a nuestros</a:t>
            </a:r>
            <a:r>
              <a:rPr sz="4100" b="1" i="1" spc="-5" dirty="0" smtClean="0">
                <a:solidFill>
                  <a:srgbClr val="00B0F0"/>
                </a:solidFill>
                <a:latin typeface="+mj-lt"/>
                <a:cs typeface="Liberation Sans"/>
              </a:rPr>
              <a:t>  </a:t>
            </a:r>
            <a:r>
              <a:rPr sz="4100" b="1" i="1" spc="-5" dirty="0">
                <a:solidFill>
                  <a:srgbClr val="00B0F0"/>
                </a:solidFill>
                <a:latin typeface="+mj-lt"/>
                <a:cs typeface="Liberation Sans"/>
              </a:rPr>
              <a:t>hijos </a:t>
            </a:r>
            <a:r>
              <a:rPr sz="4100" b="1" i="1" dirty="0">
                <a:solidFill>
                  <a:srgbClr val="00B0F0"/>
                </a:solidFill>
                <a:latin typeface="+mj-lt"/>
                <a:cs typeface="Liberation Sans"/>
              </a:rPr>
              <a:t>e </a:t>
            </a:r>
            <a:r>
              <a:rPr sz="4100" b="1" i="1" spc="-5" dirty="0">
                <a:solidFill>
                  <a:srgbClr val="00B0F0"/>
                </a:solidFill>
                <a:latin typeface="+mj-lt"/>
                <a:cs typeface="Liberation Sans"/>
              </a:rPr>
              <a:t>hijas en el  hogar”</a:t>
            </a:r>
            <a:endParaRPr sz="4100" dirty="0">
              <a:solidFill>
                <a:srgbClr val="00B0F0"/>
              </a:solidFill>
              <a:latin typeface="+mj-lt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200" y="5181600"/>
            <a:ext cx="5113020" cy="99642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156460" marR="5080" indent="-2143760" algn="ctr">
              <a:lnSpc>
                <a:spcPts val="2160"/>
              </a:lnSpc>
              <a:spcBef>
                <a:spcPts val="370"/>
              </a:spcBef>
            </a:pPr>
            <a:r>
              <a:rPr lang="es-CL" sz="1600" spc="-10" dirty="0" smtClean="0">
                <a:latin typeface="Liberation Sans"/>
                <a:cs typeface="Liberation Sans"/>
              </a:rPr>
              <a:t>Programa de Integración Escolar</a:t>
            </a:r>
          </a:p>
          <a:p>
            <a:pPr marL="2156460" marR="5080" indent="-2143760" algn="ctr">
              <a:lnSpc>
                <a:spcPts val="2160"/>
              </a:lnSpc>
              <a:spcBef>
                <a:spcPts val="370"/>
              </a:spcBef>
            </a:pPr>
            <a:r>
              <a:rPr lang="es-CL" sz="1600" spc="-10" dirty="0" smtClean="0">
                <a:latin typeface="Liberation Sans"/>
                <a:cs typeface="Liberation Sans"/>
              </a:rPr>
              <a:t>Educadora Daniela Bustamante </a:t>
            </a:r>
          </a:p>
          <a:p>
            <a:pPr marL="2156460" marR="5080" indent="-2143760" algn="ctr">
              <a:lnSpc>
                <a:spcPts val="2160"/>
              </a:lnSpc>
              <a:spcBef>
                <a:spcPts val="370"/>
              </a:spcBef>
            </a:pPr>
            <a:r>
              <a:rPr lang="es-CL" sz="1600" spc="-10" dirty="0" smtClean="0">
                <a:latin typeface="Liberation Sans"/>
                <a:cs typeface="Liberation Sans"/>
              </a:rPr>
              <a:t>Escuela San José, Recoleta</a:t>
            </a:r>
            <a:endParaRPr sz="1600" dirty="0">
              <a:latin typeface="Liberation Sans"/>
              <a:cs typeface="Liberation Sans"/>
            </a:endParaRP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0" y="457200"/>
            <a:ext cx="2533585" cy="1010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44183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FASE</a:t>
            </a:r>
            <a:r>
              <a:rPr sz="3200" spc="-80" dirty="0"/>
              <a:t> </a:t>
            </a:r>
            <a:r>
              <a:rPr sz="3200" spc="-5" dirty="0"/>
              <a:t>PREPARATORIA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533400" y="3657600"/>
            <a:ext cx="1767839" cy="3022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1052" y="1292763"/>
            <a:ext cx="6133148" cy="172611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0" marR="1447165" indent="-342900">
              <a:lnSpc>
                <a:spcPct val="101000"/>
              </a:lnSpc>
              <a:spcBef>
                <a:spcPts val="70"/>
              </a:spcBef>
              <a:buFont typeface="Wingdings" panose="05000000000000000000" pitchFamily="2" charset="2"/>
              <a:buChar char="v"/>
              <a:tabLst>
                <a:tab pos="380365" algn="l"/>
              </a:tabLst>
            </a:pPr>
            <a:r>
              <a:rPr sz="2500" spc="-10" dirty="0" err="1" smtClean="0">
                <a:latin typeface="Verdana"/>
                <a:cs typeface="Verdana"/>
              </a:rPr>
              <a:t>A</a:t>
            </a:r>
            <a:r>
              <a:rPr sz="2500" dirty="0" err="1" smtClean="0">
                <a:latin typeface="Verdana"/>
                <a:cs typeface="Verdana"/>
              </a:rPr>
              <a:t>l</a:t>
            </a:r>
            <a:r>
              <a:rPr sz="2500" spc="-10" dirty="0" err="1" smtClean="0">
                <a:latin typeface="Verdana"/>
                <a:cs typeface="Verdana"/>
              </a:rPr>
              <a:t>i</a:t>
            </a:r>
            <a:r>
              <a:rPr sz="2500" spc="-15" dirty="0" err="1" smtClean="0">
                <a:latin typeface="Verdana"/>
                <a:cs typeface="Verdana"/>
              </a:rPr>
              <a:t>m</a:t>
            </a:r>
            <a:r>
              <a:rPr sz="2500" spc="-5" dirty="0" err="1" smtClean="0">
                <a:latin typeface="Verdana"/>
                <a:cs typeface="Verdana"/>
              </a:rPr>
              <a:t>e</a:t>
            </a:r>
            <a:r>
              <a:rPr sz="2500" spc="5" dirty="0" err="1" smtClean="0">
                <a:latin typeface="Verdana"/>
                <a:cs typeface="Verdana"/>
              </a:rPr>
              <a:t>n</a:t>
            </a:r>
            <a:r>
              <a:rPr sz="2500" spc="-10" dirty="0" err="1" smtClean="0">
                <a:latin typeface="Verdana"/>
                <a:cs typeface="Verdana"/>
              </a:rPr>
              <a:t>t</a:t>
            </a:r>
            <a:r>
              <a:rPr sz="2500" spc="-5" dirty="0" err="1" smtClean="0">
                <a:latin typeface="Verdana"/>
                <a:cs typeface="Verdana"/>
              </a:rPr>
              <a:t>ac</a:t>
            </a:r>
            <a:r>
              <a:rPr sz="2500" spc="-10" dirty="0" err="1" smtClean="0">
                <a:latin typeface="Verdana"/>
                <a:cs typeface="Verdana"/>
              </a:rPr>
              <a:t>ió</a:t>
            </a:r>
            <a:r>
              <a:rPr sz="2500" dirty="0" err="1" smtClean="0">
                <a:latin typeface="Verdana"/>
                <a:cs typeface="Verdana"/>
              </a:rPr>
              <a:t>n</a:t>
            </a:r>
            <a:r>
              <a:rPr sz="2500" dirty="0" smtClean="0">
                <a:latin typeface="Verdana"/>
                <a:cs typeface="Verdana"/>
              </a:rPr>
              <a:t>  </a:t>
            </a:r>
            <a:r>
              <a:rPr sz="2500" spc="-5" dirty="0" err="1" smtClean="0">
                <a:latin typeface="Verdana"/>
                <a:cs typeface="Verdana"/>
              </a:rPr>
              <a:t>equilibrada</a:t>
            </a:r>
            <a:r>
              <a:rPr lang="es-CL" sz="2500" spc="-5" dirty="0" smtClean="0">
                <a:latin typeface="Verdana"/>
                <a:cs typeface="Verdana"/>
              </a:rPr>
              <a:t>.</a:t>
            </a:r>
            <a:endParaRPr sz="2500" dirty="0">
              <a:latin typeface="Verdana"/>
              <a:cs typeface="Verdana"/>
            </a:endParaRPr>
          </a:p>
          <a:p>
            <a:pPr marL="381000" marR="30480" indent="-342900">
              <a:lnSpc>
                <a:spcPct val="101200"/>
              </a:lnSpc>
              <a:spcBef>
                <a:spcPts val="625"/>
              </a:spcBef>
              <a:buFont typeface="Wingdings" panose="05000000000000000000" pitchFamily="2" charset="2"/>
              <a:buChar char="v"/>
              <a:tabLst>
                <a:tab pos="380365" algn="l"/>
              </a:tabLst>
            </a:pPr>
            <a:r>
              <a:rPr sz="2500" spc="-5" dirty="0" err="1" smtClean="0">
                <a:latin typeface="Verdana"/>
                <a:cs typeface="Verdana"/>
              </a:rPr>
              <a:t>Sueño</a:t>
            </a:r>
            <a:r>
              <a:rPr sz="2500" spc="-5" dirty="0" smtClean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y </a:t>
            </a:r>
            <a:r>
              <a:rPr sz="2500" spc="-10" dirty="0">
                <a:latin typeface="Verdana"/>
                <a:cs typeface="Verdana"/>
              </a:rPr>
              <a:t>descanso,</a:t>
            </a:r>
            <a:r>
              <a:rPr sz="2500" spc="-7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su  </a:t>
            </a:r>
            <a:r>
              <a:rPr sz="2500" spc="-5" dirty="0">
                <a:latin typeface="Verdana"/>
                <a:cs typeface="Verdana"/>
              </a:rPr>
              <a:t>hijo/a debe dormir  entre </a:t>
            </a:r>
            <a:r>
              <a:rPr sz="2500" dirty="0">
                <a:latin typeface="Verdana"/>
                <a:cs typeface="Verdana"/>
              </a:rPr>
              <a:t>8 y </a:t>
            </a:r>
            <a:r>
              <a:rPr sz="2500" spc="-5" dirty="0">
                <a:latin typeface="Verdana"/>
                <a:cs typeface="Verdana"/>
              </a:rPr>
              <a:t>10 horas  </a:t>
            </a:r>
            <a:r>
              <a:rPr sz="2500" spc="-10" dirty="0">
                <a:latin typeface="Verdana"/>
                <a:cs typeface="Verdana"/>
              </a:rPr>
              <a:t>diarias.</a:t>
            </a:r>
            <a:endParaRPr sz="2500" dirty="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655"/>
              </a:spcBef>
              <a:buFont typeface="Wingdings" panose="05000000000000000000" pitchFamily="2" charset="2"/>
              <a:buChar char="v"/>
              <a:tabLst>
                <a:tab pos="380365" algn="l"/>
              </a:tabLst>
            </a:pPr>
            <a:r>
              <a:rPr sz="2500" spc="-5" dirty="0" err="1" smtClean="0">
                <a:latin typeface="Verdana"/>
                <a:cs typeface="Verdana"/>
              </a:rPr>
              <a:t>Ocio</a:t>
            </a:r>
            <a:r>
              <a:rPr sz="2500" spc="-5" dirty="0" smtClean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y</a:t>
            </a:r>
            <a:r>
              <a:rPr sz="2500" spc="-45" dirty="0">
                <a:latin typeface="Verdana"/>
                <a:cs typeface="Verdana"/>
              </a:rPr>
              <a:t> </a:t>
            </a:r>
            <a:r>
              <a:rPr sz="2500" spc="-5" dirty="0" err="1" smtClean="0">
                <a:latin typeface="Verdana"/>
                <a:cs typeface="Verdana"/>
              </a:rPr>
              <a:t>Deporte</a:t>
            </a:r>
            <a:r>
              <a:rPr lang="es-CL" sz="2500" spc="-5" dirty="0" smtClean="0">
                <a:latin typeface="Verdana"/>
                <a:cs typeface="Verdana"/>
              </a:rPr>
              <a:t>.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8421" y="3962400"/>
            <a:ext cx="2029459" cy="1781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5062" y="3124200"/>
            <a:ext cx="1943100" cy="1899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16" y="380641"/>
            <a:ext cx="7200584" cy="90024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19"/>
              </a:spcBef>
            </a:pPr>
            <a:r>
              <a:rPr sz="2800" spc="-10" dirty="0"/>
              <a:t>EJEMPLO </a:t>
            </a:r>
            <a:r>
              <a:rPr sz="2800" spc="-5" dirty="0"/>
              <a:t>DE </a:t>
            </a:r>
            <a:r>
              <a:rPr sz="2800" spc="-10" dirty="0"/>
              <a:t>HORARIO DE ESTUDIO </a:t>
            </a:r>
            <a:r>
              <a:rPr sz="2800" spc="-5" dirty="0"/>
              <a:t>EN CASA  </a:t>
            </a:r>
            <a:r>
              <a:rPr sz="2800" spc="-10" dirty="0"/>
              <a:t>PARA INSTALAR </a:t>
            </a:r>
            <a:r>
              <a:rPr sz="2800" spc="-5" dirty="0"/>
              <a:t>EL </a:t>
            </a:r>
            <a:r>
              <a:rPr sz="2800" spc="-10" dirty="0"/>
              <a:t>HÁBITO </a:t>
            </a:r>
            <a:r>
              <a:rPr sz="2800" spc="-5" dirty="0"/>
              <a:t>DE</a:t>
            </a:r>
            <a:r>
              <a:rPr sz="2800" spc="-30" dirty="0"/>
              <a:t> </a:t>
            </a:r>
            <a:r>
              <a:rPr sz="2800" spc="-10" dirty="0"/>
              <a:t>ESTUDIO:</a:t>
            </a:r>
          </a:p>
        </p:txBody>
      </p:sp>
      <p:sp>
        <p:nvSpPr>
          <p:cNvPr id="3" name="object 3"/>
          <p:cNvSpPr/>
          <p:nvPr/>
        </p:nvSpPr>
        <p:spPr>
          <a:xfrm>
            <a:off x="1184910" y="2061210"/>
            <a:ext cx="1155700" cy="299720"/>
          </a:xfrm>
          <a:custGeom>
            <a:avLst/>
            <a:gdLst/>
            <a:ahLst/>
            <a:cxnLst/>
            <a:rect l="l" t="t" r="r" b="b"/>
            <a:pathLst>
              <a:path w="1155700" h="299719">
                <a:moveTo>
                  <a:pt x="1155700" y="0"/>
                </a:moveTo>
                <a:lnTo>
                  <a:pt x="0" y="0"/>
                </a:lnTo>
                <a:lnTo>
                  <a:pt x="0" y="299719"/>
                </a:lnTo>
                <a:lnTo>
                  <a:pt x="1155700" y="299719"/>
                </a:lnTo>
                <a:lnTo>
                  <a:pt x="1155700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7969" y="2094229"/>
            <a:ext cx="44830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latin typeface="Verdana"/>
                <a:cs typeface="Verdana"/>
              </a:rPr>
              <a:t>L</a:t>
            </a:r>
            <a:r>
              <a:rPr sz="900" b="1" spc="-5" dirty="0">
                <a:latin typeface="Verdana"/>
                <a:cs typeface="Verdana"/>
              </a:rPr>
              <a:t>U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-5" dirty="0">
                <a:latin typeface="Verdana"/>
                <a:cs typeface="Verdana"/>
              </a:rPr>
              <a:t>E</a:t>
            </a:r>
            <a:r>
              <a:rPr sz="900" b="1" dirty="0">
                <a:latin typeface="Verdana"/>
                <a:cs typeface="Verdana"/>
              </a:rPr>
              <a:t>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0610" y="2061210"/>
            <a:ext cx="1079500" cy="299720"/>
          </a:xfrm>
          <a:custGeom>
            <a:avLst/>
            <a:gdLst/>
            <a:ahLst/>
            <a:cxnLst/>
            <a:rect l="l" t="t" r="r" b="b"/>
            <a:pathLst>
              <a:path w="1079500" h="299719">
                <a:moveTo>
                  <a:pt x="1079500" y="0"/>
                </a:moveTo>
                <a:lnTo>
                  <a:pt x="0" y="0"/>
                </a:lnTo>
                <a:lnTo>
                  <a:pt x="0" y="299719"/>
                </a:lnTo>
                <a:lnTo>
                  <a:pt x="1079500" y="299719"/>
                </a:lnTo>
                <a:lnTo>
                  <a:pt x="1079500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06039" y="2094229"/>
            <a:ext cx="5486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M</a:t>
            </a:r>
            <a:r>
              <a:rPr sz="900" b="1" dirty="0">
                <a:latin typeface="Verdana"/>
                <a:cs typeface="Verdana"/>
              </a:rPr>
              <a:t>A</a:t>
            </a:r>
            <a:r>
              <a:rPr sz="900" b="1" spc="5" dirty="0">
                <a:latin typeface="Verdana"/>
                <a:cs typeface="Verdana"/>
              </a:rPr>
              <a:t>R</a:t>
            </a:r>
            <a:r>
              <a:rPr sz="900" b="1" spc="-5" dirty="0">
                <a:latin typeface="Verdana"/>
                <a:cs typeface="Verdana"/>
              </a:rPr>
              <a:t>TE</a:t>
            </a:r>
            <a:r>
              <a:rPr sz="900" b="1" dirty="0">
                <a:latin typeface="Verdana"/>
                <a:cs typeface="Verdana"/>
              </a:rPr>
              <a:t>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0109" y="2061210"/>
            <a:ext cx="1214120" cy="299720"/>
          </a:xfrm>
          <a:custGeom>
            <a:avLst/>
            <a:gdLst/>
            <a:ahLst/>
            <a:cxnLst/>
            <a:rect l="l" t="t" r="r" b="b"/>
            <a:pathLst>
              <a:path w="1214120" h="299719">
                <a:moveTo>
                  <a:pt x="1214119" y="0"/>
                </a:moveTo>
                <a:lnTo>
                  <a:pt x="0" y="0"/>
                </a:lnTo>
                <a:lnTo>
                  <a:pt x="0" y="299719"/>
                </a:lnTo>
                <a:lnTo>
                  <a:pt x="1214119" y="299719"/>
                </a:lnTo>
                <a:lnTo>
                  <a:pt x="1214119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38550" y="2094229"/>
            <a:ext cx="775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MIERCOLES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34229" y="2061210"/>
            <a:ext cx="1089660" cy="299720"/>
          </a:xfrm>
          <a:custGeom>
            <a:avLst/>
            <a:gdLst/>
            <a:ahLst/>
            <a:cxnLst/>
            <a:rect l="l" t="t" r="r" b="b"/>
            <a:pathLst>
              <a:path w="1089660" h="299719">
                <a:moveTo>
                  <a:pt x="1089660" y="0"/>
                </a:moveTo>
                <a:lnTo>
                  <a:pt x="0" y="0"/>
                </a:lnTo>
                <a:lnTo>
                  <a:pt x="0" y="299719"/>
                </a:lnTo>
                <a:lnTo>
                  <a:pt x="1089660" y="299719"/>
                </a:lnTo>
                <a:lnTo>
                  <a:pt x="1089660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07279" y="2094229"/>
            <a:ext cx="5054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JUE</a:t>
            </a:r>
            <a:r>
              <a:rPr sz="900" b="1" dirty="0">
                <a:latin typeface="Verdana"/>
                <a:cs typeface="Verdana"/>
              </a:rPr>
              <a:t>V</a:t>
            </a:r>
            <a:r>
              <a:rPr sz="900" b="1" spc="-5" dirty="0">
                <a:latin typeface="Verdana"/>
                <a:cs typeface="Verdana"/>
              </a:rPr>
              <a:t>E</a:t>
            </a:r>
            <a:r>
              <a:rPr sz="900" b="1" dirty="0">
                <a:latin typeface="Verdana"/>
                <a:cs typeface="Verdana"/>
              </a:rPr>
              <a:t>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23890" y="2061210"/>
            <a:ext cx="1089660" cy="299720"/>
          </a:xfrm>
          <a:custGeom>
            <a:avLst/>
            <a:gdLst/>
            <a:ahLst/>
            <a:cxnLst/>
            <a:rect l="l" t="t" r="r" b="b"/>
            <a:pathLst>
              <a:path w="1089659" h="299719">
                <a:moveTo>
                  <a:pt x="1089660" y="0"/>
                </a:moveTo>
                <a:lnTo>
                  <a:pt x="0" y="0"/>
                </a:lnTo>
                <a:lnTo>
                  <a:pt x="0" y="299719"/>
                </a:lnTo>
                <a:lnTo>
                  <a:pt x="1089660" y="299719"/>
                </a:lnTo>
                <a:lnTo>
                  <a:pt x="1089660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70270" y="2094229"/>
            <a:ext cx="598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Verdana"/>
                <a:cs typeface="Verdana"/>
              </a:rPr>
              <a:t>V</a:t>
            </a:r>
            <a:r>
              <a:rPr sz="900" b="1" spc="-5" dirty="0">
                <a:latin typeface="Verdana"/>
                <a:cs typeface="Verdana"/>
              </a:rPr>
              <a:t>IE</a:t>
            </a:r>
            <a:r>
              <a:rPr sz="900" b="1" spc="5" dirty="0">
                <a:latin typeface="Verdana"/>
                <a:cs typeface="Verdana"/>
              </a:rPr>
              <a:t>RN</a:t>
            </a:r>
            <a:r>
              <a:rPr sz="900" b="1" spc="-5" dirty="0">
                <a:latin typeface="Verdana"/>
                <a:cs typeface="Verdana"/>
              </a:rPr>
              <a:t>E</a:t>
            </a:r>
            <a:r>
              <a:rPr sz="900" b="1" dirty="0">
                <a:latin typeface="Verdana"/>
                <a:cs typeface="Verdana"/>
              </a:rPr>
              <a:t>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13550" y="2061210"/>
            <a:ext cx="1214120" cy="299720"/>
          </a:xfrm>
          <a:custGeom>
            <a:avLst/>
            <a:gdLst/>
            <a:ahLst/>
            <a:cxnLst/>
            <a:rect l="l" t="t" r="r" b="b"/>
            <a:pathLst>
              <a:path w="1214120" h="299719">
                <a:moveTo>
                  <a:pt x="1214120" y="0"/>
                </a:moveTo>
                <a:lnTo>
                  <a:pt x="0" y="0"/>
                </a:lnTo>
                <a:lnTo>
                  <a:pt x="0" y="299719"/>
                </a:lnTo>
                <a:lnTo>
                  <a:pt x="1214120" y="299719"/>
                </a:lnTo>
                <a:lnTo>
                  <a:pt x="1214120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39940" y="2094229"/>
            <a:ext cx="561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S</a:t>
            </a:r>
            <a:r>
              <a:rPr sz="900" b="1" spc="-10" dirty="0">
                <a:latin typeface="Verdana"/>
                <a:cs typeface="Verdana"/>
              </a:rPr>
              <a:t>A</a:t>
            </a:r>
            <a:r>
              <a:rPr sz="900" b="1" dirty="0">
                <a:latin typeface="Verdana"/>
                <a:cs typeface="Verdana"/>
              </a:rPr>
              <a:t>B</a:t>
            </a:r>
            <a:r>
              <a:rPr sz="900" b="1" spc="-10" dirty="0">
                <a:latin typeface="Verdana"/>
                <a:cs typeface="Verdana"/>
              </a:rPr>
              <a:t>A</a:t>
            </a:r>
            <a:r>
              <a:rPr sz="900" b="1" dirty="0">
                <a:latin typeface="Verdana"/>
                <a:cs typeface="Verdana"/>
              </a:rPr>
              <a:t>DO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27669" y="2061210"/>
            <a:ext cx="963930" cy="299720"/>
          </a:xfrm>
          <a:custGeom>
            <a:avLst/>
            <a:gdLst/>
            <a:ahLst/>
            <a:cxnLst/>
            <a:rect l="l" t="t" r="r" b="b"/>
            <a:pathLst>
              <a:path w="963929" h="299719">
                <a:moveTo>
                  <a:pt x="963929" y="0"/>
                </a:moveTo>
                <a:lnTo>
                  <a:pt x="0" y="0"/>
                </a:lnTo>
                <a:lnTo>
                  <a:pt x="0" y="299719"/>
                </a:lnTo>
                <a:lnTo>
                  <a:pt x="963929" y="299719"/>
                </a:lnTo>
                <a:lnTo>
                  <a:pt x="963929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72450" y="2094229"/>
            <a:ext cx="675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Verdana"/>
                <a:cs typeface="Verdana"/>
              </a:rPr>
              <a:t>D</a:t>
            </a:r>
            <a:r>
              <a:rPr sz="900" b="1" dirty="0">
                <a:latin typeface="Verdana"/>
                <a:cs typeface="Verdana"/>
              </a:rPr>
              <a:t>O</a:t>
            </a:r>
            <a:r>
              <a:rPr sz="900" b="1" spc="-5" dirty="0">
                <a:latin typeface="Verdana"/>
                <a:cs typeface="Verdana"/>
              </a:rPr>
              <a:t>MI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dirty="0">
                <a:latin typeface="Verdana"/>
                <a:cs typeface="Verdana"/>
              </a:rPr>
              <a:t>GO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1459" y="2360929"/>
            <a:ext cx="933450" cy="676910"/>
          </a:xfrm>
          <a:custGeom>
            <a:avLst/>
            <a:gdLst/>
            <a:ahLst/>
            <a:cxnLst/>
            <a:rect l="l" t="t" r="r" b="b"/>
            <a:pathLst>
              <a:path w="933450" h="676910">
                <a:moveTo>
                  <a:pt x="933450" y="0"/>
                </a:moveTo>
                <a:lnTo>
                  <a:pt x="0" y="0"/>
                </a:lnTo>
                <a:lnTo>
                  <a:pt x="0" y="676910"/>
                </a:lnTo>
                <a:lnTo>
                  <a:pt x="933450" y="676910"/>
                </a:lnTo>
                <a:lnTo>
                  <a:pt x="93345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4909" y="2360929"/>
            <a:ext cx="7806690" cy="676910"/>
          </a:xfrm>
          <a:custGeom>
            <a:avLst/>
            <a:gdLst/>
            <a:ahLst/>
            <a:cxnLst/>
            <a:rect l="l" t="t" r="r" b="b"/>
            <a:pathLst>
              <a:path w="7806690" h="676910">
                <a:moveTo>
                  <a:pt x="7806690" y="0"/>
                </a:moveTo>
                <a:lnTo>
                  <a:pt x="0" y="0"/>
                </a:lnTo>
                <a:lnTo>
                  <a:pt x="0" y="676910"/>
                </a:lnTo>
                <a:lnTo>
                  <a:pt x="7806690" y="676910"/>
                </a:lnTo>
                <a:lnTo>
                  <a:pt x="78066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62120" y="2636520"/>
            <a:ext cx="16510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Verdana"/>
                <a:cs typeface="Verdana"/>
              </a:rPr>
              <a:t>DESCANSO</a:t>
            </a:r>
            <a:r>
              <a:rPr sz="1300" b="1" spc="-5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LIBRE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3364" y="3022600"/>
            <a:ext cx="933450" cy="1478280"/>
          </a:xfrm>
          <a:custGeom>
            <a:avLst/>
            <a:gdLst/>
            <a:ahLst/>
            <a:cxnLst/>
            <a:rect l="l" t="t" r="r" b="b"/>
            <a:pathLst>
              <a:path w="933450" h="1478279">
                <a:moveTo>
                  <a:pt x="933450" y="0"/>
                </a:moveTo>
                <a:lnTo>
                  <a:pt x="0" y="0"/>
                </a:lnTo>
                <a:lnTo>
                  <a:pt x="0" y="1478280"/>
                </a:lnTo>
                <a:lnTo>
                  <a:pt x="933450" y="1478280"/>
                </a:lnTo>
                <a:lnTo>
                  <a:pt x="93345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7200" y="3027679"/>
            <a:ext cx="520065" cy="5105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300" dirty="0" smtClean="0">
                <a:latin typeface="Verdana"/>
                <a:cs typeface="Verdana"/>
              </a:rPr>
              <a:t>1</a:t>
            </a:r>
            <a:r>
              <a:rPr lang="es-CL" sz="1300" dirty="0" smtClean="0">
                <a:latin typeface="Verdana"/>
                <a:cs typeface="Verdana"/>
              </a:rPr>
              <a:t>1</a:t>
            </a:r>
            <a:r>
              <a:rPr sz="1300" spc="-5" dirty="0" smtClean="0">
                <a:latin typeface="Verdana"/>
                <a:cs typeface="Verdana"/>
              </a:rPr>
              <a:t>:</a:t>
            </a:r>
            <a:r>
              <a:rPr sz="1300" spc="-10" dirty="0" smtClean="0">
                <a:latin typeface="Verdana"/>
                <a:cs typeface="Verdana"/>
              </a:rPr>
              <a:t>0</a:t>
            </a:r>
            <a:r>
              <a:rPr sz="1300" dirty="0" smtClean="0">
                <a:latin typeface="Verdana"/>
                <a:cs typeface="Verdana"/>
              </a:rPr>
              <a:t>0</a:t>
            </a:r>
            <a:endParaRPr sz="1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300" dirty="0" smtClean="0">
                <a:latin typeface="Verdana"/>
                <a:cs typeface="Verdana"/>
              </a:rPr>
              <a:t>1</a:t>
            </a:r>
            <a:r>
              <a:rPr lang="es-CL" sz="1300" dirty="0" smtClean="0">
                <a:latin typeface="Verdana"/>
                <a:cs typeface="Verdana"/>
              </a:rPr>
              <a:t>5</a:t>
            </a:r>
            <a:r>
              <a:rPr sz="1300" spc="-5" dirty="0" smtClean="0">
                <a:latin typeface="Verdana"/>
                <a:cs typeface="Verdana"/>
              </a:rPr>
              <a:t>:</a:t>
            </a:r>
            <a:r>
              <a:rPr sz="1300" spc="-10" dirty="0" smtClean="0">
                <a:latin typeface="Verdana"/>
                <a:cs typeface="Verdana"/>
              </a:rPr>
              <a:t>0</a:t>
            </a:r>
            <a:r>
              <a:rPr sz="1300" dirty="0" smtClean="0">
                <a:latin typeface="Verdana"/>
                <a:cs typeface="Verdana"/>
              </a:rPr>
              <a:t>0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84910" y="3037839"/>
            <a:ext cx="1155700" cy="1478280"/>
          </a:xfrm>
          <a:custGeom>
            <a:avLst/>
            <a:gdLst/>
            <a:ahLst/>
            <a:cxnLst/>
            <a:rect l="l" t="t" r="r" b="b"/>
            <a:pathLst>
              <a:path w="1155700" h="1478279">
                <a:moveTo>
                  <a:pt x="1155700" y="0"/>
                </a:moveTo>
                <a:lnTo>
                  <a:pt x="0" y="0"/>
                </a:lnTo>
                <a:lnTo>
                  <a:pt x="0" y="1478280"/>
                </a:lnTo>
                <a:lnTo>
                  <a:pt x="1155700" y="1478280"/>
                </a:lnTo>
                <a:lnTo>
                  <a:pt x="11557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01750" y="3073400"/>
            <a:ext cx="92138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905" algn="ctr">
              <a:lnSpc>
                <a:spcPct val="101699"/>
              </a:lnSpc>
              <a:spcBef>
                <a:spcPts val="75"/>
              </a:spcBef>
            </a:pPr>
            <a:r>
              <a:rPr sz="1200" b="1" spc="-5" dirty="0">
                <a:latin typeface="Verdana"/>
                <a:cs typeface="Verdana"/>
              </a:rPr>
              <a:t>Tarea </a:t>
            </a:r>
            <a:r>
              <a:rPr sz="1200" b="1" dirty="0">
                <a:latin typeface="Verdana"/>
                <a:cs typeface="Verdana"/>
              </a:rPr>
              <a:t>o  </a:t>
            </a:r>
            <a:r>
              <a:rPr sz="1200" b="1" spc="-5" dirty="0">
                <a:latin typeface="Verdana"/>
                <a:cs typeface="Verdana"/>
              </a:rPr>
              <a:t>Estudio</a:t>
            </a:r>
            <a:r>
              <a:rPr sz="1200" b="1" spc="-9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  Lenguaje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0610" y="3037839"/>
            <a:ext cx="1223010" cy="1478280"/>
          </a:xfrm>
          <a:custGeom>
            <a:avLst/>
            <a:gdLst/>
            <a:ahLst/>
            <a:cxnLst/>
            <a:rect l="l" t="t" r="r" b="b"/>
            <a:pathLst>
              <a:path w="1223010" h="1478279">
                <a:moveTo>
                  <a:pt x="1223010" y="0"/>
                </a:moveTo>
                <a:lnTo>
                  <a:pt x="0" y="0"/>
                </a:lnTo>
                <a:lnTo>
                  <a:pt x="0" y="1478280"/>
                </a:lnTo>
                <a:lnTo>
                  <a:pt x="1223010" y="1478280"/>
                </a:lnTo>
                <a:lnTo>
                  <a:pt x="12230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42210" y="3073400"/>
            <a:ext cx="1019175" cy="8039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5735" marR="181610" indent="22860" algn="ctr">
              <a:lnSpc>
                <a:spcPct val="101400"/>
              </a:lnSpc>
              <a:spcBef>
                <a:spcPts val="80"/>
              </a:spcBef>
            </a:pPr>
            <a:r>
              <a:rPr sz="1200" b="1" spc="-5" dirty="0">
                <a:latin typeface="Verdana"/>
                <a:cs typeface="Verdana"/>
              </a:rPr>
              <a:t>Tarea</a:t>
            </a:r>
            <a:r>
              <a:rPr sz="1200" b="1" spc="-9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o  </a:t>
            </a:r>
            <a:r>
              <a:rPr sz="1200" b="1" spc="-5" dirty="0">
                <a:latin typeface="Verdana"/>
                <a:cs typeface="Verdana"/>
              </a:rPr>
              <a:t>E</a:t>
            </a:r>
            <a:r>
              <a:rPr sz="1200" b="1" spc="-15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tu</a:t>
            </a:r>
            <a:r>
              <a:rPr sz="1200" b="1" spc="-5" dirty="0">
                <a:latin typeface="Verdana"/>
                <a:cs typeface="Verdana"/>
              </a:rPr>
              <a:t>dio</a:t>
            </a:r>
            <a:endParaRPr sz="1200">
              <a:latin typeface="Verdana"/>
              <a:cs typeface="Verdana"/>
            </a:endParaRPr>
          </a:p>
          <a:p>
            <a:pPr marL="12700" marR="5080" indent="1270" algn="ctr">
              <a:lnSpc>
                <a:spcPct val="101400"/>
              </a:lnSpc>
              <a:spcBef>
                <a:spcPts val="309"/>
              </a:spcBef>
            </a:pPr>
            <a:r>
              <a:rPr sz="1200" b="1" spc="-5" dirty="0">
                <a:latin typeface="Verdana"/>
                <a:cs typeface="Verdana"/>
              </a:rPr>
              <a:t>de     </a:t>
            </a:r>
            <a:r>
              <a:rPr sz="1200" b="1" dirty="0">
                <a:latin typeface="Verdana"/>
                <a:cs typeface="Verdana"/>
              </a:rPr>
              <a:t>M</a:t>
            </a:r>
            <a:r>
              <a:rPr sz="1200" b="1" spc="-5" dirty="0">
                <a:latin typeface="Verdana"/>
                <a:cs typeface="Verdana"/>
              </a:rPr>
              <a:t>a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spc="5" dirty="0">
                <a:latin typeface="Verdana"/>
                <a:cs typeface="Verdana"/>
              </a:rPr>
              <a:t>m</a:t>
            </a:r>
            <a:r>
              <a:rPr sz="1200" b="1" spc="-5" dirty="0">
                <a:latin typeface="Verdana"/>
                <a:cs typeface="Verdana"/>
              </a:rPr>
              <a:t>á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5" dirty="0">
                <a:latin typeface="Verdana"/>
                <a:cs typeface="Verdana"/>
              </a:rPr>
              <a:t>i</a:t>
            </a:r>
            <a:r>
              <a:rPr sz="1200" b="1" dirty="0">
                <a:latin typeface="Verdana"/>
                <a:cs typeface="Verdana"/>
              </a:rPr>
              <a:t>ca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63620" y="3037839"/>
            <a:ext cx="1070610" cy="1478280"/>
          </a:xfrm>
          <a:custGeom>
            <a:avLst/>
            <a:gdLst/>
            <a:ahLst/>
            <a:cxnLst/>
            <a:rect l="l" t="t" r="r" b="b"/>
            <a:pathLst>
              <a:path w="1070610" h="1478279">
                <a:moveTo>
                  <a:pt x="1070609" y="0"/>
                </a:moveTo>
                <a:lnTo>
                  <a:pt x="0" y="0"/>
                </a:lnTo>
                <a:lnTo>
                  <a:pt x="0" y="1478280"/>
                </a:lnTo>
                <a:lnTo>
                  <a:pt x="1070609" y="1478280"/>
                </a:lnTo>
                <a:lnTo>
                  <a:pt x="10706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721100" y="3073400"/>
            <a:ext cx="703580" cy="618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indent="-3810">
              <a:lnSpc>
                <a:spcPct val="101400"/>
              </a:lnSpc>
              <a:spcBef>
                <a:spcPts val="80"/>
              </a:spcBef>
            </a:pPr>
            <a:r>
              <a:rPr sz="1200" b="1" spc="-5" dirty="0">
                <a:latin typeface="Verdana"/>
                <a:cs typeface="Verdana"/>
              </a:rPr>
              <a:t>Tarea</a:t>
            </a:r>
            <a:r>
              <a:rPr sz="1200" b="1" spc="-9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o  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spc="-5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10" dirty="0">
                <a:latin typeface="Verdana"/>
                <a:cs typeface="Verdana"/>
              </a:rPr>
              <a:t>u</a:t>
            </a:r>
            <a:r>
              <a:rPr sz="1200" b="1" spc="-5" dirty="0">
                <a:latin typeface="Verdana"/>
                <a:cs typeface="Verdana"/>
              </a:rPr>
              <a:t>dio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1200" b="1" spc="-10" dirty="0">
                <a:latin typeface="Verdana"/>
                <a:cs typeface="Verdana"/>
              </a:rPr>
              <a:t>C</a:t>
            </a:r>
            <a:r>
              <a:rPr sz="1200" b="1" spc="-5" dirty="0">
                <a:latin typeface="Verdana"/>
                <a:cs typeface="Verdana"/>
              </a:rPr>
              <a:t>i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n</a:t>
            </a:r>
            <a:r>
              <a:rPr sz="1200" b="1" spc="-10" dirty="0">
                <a:latin typeface="Verdana"/>
                <a:cs typeface="Verdana"/>
              </a:rPr>
              <a:t>c</a:t>
            </a:r>
            <a:r>
              <a:rPr sz="1200" b="1" spc="-5" dirty="0">
                <a:latin typeface="Verdana"/>
                <a:cs typeface="Verdana"/>
              </a:rPr>
              <a:t>ias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20820" y="3707129"/>
            <a:ext cx="104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61740" y="3930650"/>
            <a:ext cx="673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H</a:t>
            </a:r>
            <a:r>
              <a:rPr sz="1200" b="1" spc="-5" dirty="0">
                <a:latin typeface="Verdana"/>
                <a:cs typeface="Verdana"/>
              </a:rPr>
              <a:t>i</a:t>
            </a:r>
            <a:r>
              <a:rPr sz="1200" b="1" spc="-15" dirty="0">
                <a:latin typeface="Verdana"/>
                <a:cs typeface="Verdana"/>
              </a:rPr>
              <a:t>s</a:t>
            </a:r>
            <a:r>
              <a:rPr sz="1200" b="1" spc="10" dirty="0">
                <a:latin typeface="Verdana"/>
                <a:cs typeface="Verdana"/>
              </a:rPr>
              <a:t>t</a:t>
            </a:r>
            <a:r>
              <a:rPr sz="1200" b="1" spc="-5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r</a:t>
            </a:r>
            <a:r>
              <a:rPr sz="1200" b="1" spc="-5" dirty="0">
                <a:latin typeface="Verdana"/>
                <a:cs typeface="Verdana"/>
              </a:rPr>
              <a:t>ia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34231" y="3027269"/>
            <a:ext cx="1233170" cy="1478280"/>
          </a:xfrm>
          <a:custGeom>
            <a:avLst/>
            <a:gdLst/>
            <a:ahLst/>
            <a:cxnLst/>
            <a:rect l="l" t="t" r="r" b="b"/>
            <a:pathLst>
              <a:path w="1233170" h="1478279">
                <a:moveTo>
                  <a:pt x="1233170" y="0"/>
                </a:moveTo>
                <a:lnTo>
                  <a:pt x="0" y="0"/>
                </a:lnTo>
                <a:lnTo>
                  <a:pt x="0" y="1478280"/>
                </a:lnTo>
                <a:lnTo>
                  <a:pt x="1233170" y="1478280"/>
                </a:lnTo>
                <a:lnTo>
                  <a:pt x="123317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28209" y="3073400"/>
            <a:ext cx="1044575" cy="618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78435" marR="194310" indent="22860" algn="ctr">
              <a:lnSpc>
                <a:spcPct val="101400"/>
              </a:lnSpc>
              <a:spcBef>
                <a:spcPts val="80"/>
              </a:spcBef>
            </a:pPr>
            <a:r>
              <a:rPr sz="1200" b="1" spc="-5" dirty="0">
                <a:latin typeface="Verdana"/>
                <a:cs typeface="Verdana"/>
              </a:rPr>
              <a:t>Tarea</a:t>
            </a:r>
            <a:r>
              <a:rPr sz="1200" b="1" spc="-9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o  </a:t>
            </a:r>
            <a:r>
              <a:rPr sz="1200" b="1" spc="-5" dirty="0">
                <a:latin typeface="Verdana"/>
                <a:cs typeface="Verdana"/>
              </a:rPr>
              <a:t>E</a:t>
            </a:r>
            <a:r>
              <a:rPr sz="1200" b="1" spc="-15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tu</a:t>
            </a:r>
            <a:r>
              <a:rPr sz="1200" b="1" spc="-5" dirty="0">
                <a:latin typeface="Verdana"/>
                <a:cs typeface="Verdana"/>
              </a:rPr>
              <a:t>d</a:t>
            </a:r>
            <a:r>
              <a:rPr sz="1200" b="1" spc="-10" dirty="0">
                <a:latin typeface="Verdana"/>
                <a:cs typeface="Verdana"/>
              </a:rPr>
              <a:t>i</a:t>
            </a:r>
            <a:r>
              <a:rPr sz="1200" b="1" dirty="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200" b="1" spc="-5" dirty="0">
                <a:latin typeface="Verdana"/>
                <a:cs typeface="Verdana"/>
              </a:rPr>
              <a:t>de</a:t>
            </a:r>
            <a:r>
              <a:rPr sz="1200" b="1" spc="-10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Lenguaje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98109" y="3707129"/>
            <a:ext cx="104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53609" y="3930650"/>
            <a:ext cx="99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M</a:t>
            </a:r>
            <a:r>
              <a:rPr sz="1200" b="1" spc="-5" dirty="0">
                <a:latin typeface="Verdana"/>
                <a:cs typeface="Verdana"/>
              </a:rPr>
              <a:t>a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spc="5" dirty="0">
                <a:latin typeface="Verdana"/>
                <a:cs typeface="Verdana"/>
              </a:rPr>
              <a:t>m</a:t>
            </a:r>
            <a:r>
              <a:rPr sz="1200" b="1" spc="-5" dirty="0">
                <a:latin typeface="Verdana"/>
                <a:cs typeface="Verdana"/>
              </a:rPr>
              <a:t>á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5" dirty="0">
                <a:latin typeface="Verdana"/>
                <a:cs typeface="Verdana"/>
              </a:rPr>
              <a:t>i</a:t>
            </a:r>
            <a:r>
              <a:rPr sz="1200" b="1" dirty="0">
                <a:latin typeface="Verdana"/>
                <a:cs typeface="Verdana"/>
              </a:rPr>
              <a:t>ca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67400" y="3037839"/>
            <a:ext cx="1181100" cy="1478280"/>
          </a:xfrm>
          <a:custGeom>
            <a:avLst/>
            <a:gdLst/>
            <a:ahLst/>
            <a:cxnLst/>
            <a:rect l="l" t="t" r="r" b="b"/>
            <a:pathLst>
              <a:path w="1181100" h="1478279">
                <a:moveTo>
                  <a:pt x="1181100" y="0"/>
                </a:moveTo>
                <a:lnTo>
                  <a:pt x="0" y="0"/>
                </a:lnTo>
                <a:lnTo>
                  <a:pt x="0" y="1478280"/>
                </a:lnTo>
                <a:lnTo>
                  <a:pt x="1181100" y="1478280"/>
                </a:lnTo>
                <a:lnTo>
                  <a:pt x="11811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010909" y="3073400"/>
            <a:ext cx="89471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-635" algn="ctr">
              <a:lnSpc>
                <a:spcPct val="101699"/>
              </a:lnSpc>
              <a:spcBef>
                <a:spcPts val="75"/>
              </a:spcBef>
            </a:pPr>
            <a:r>
              <a:rPr sz="1200" b="1" spc="-5" dirty="0">
                <a:latin typeface="Verdana"/>
                <a:cs typeface="Verdana"/>
              </a:rPr>
              <a:t>Tarea </a:t>
            </a:r>
            <a:r>
              <a:rPr sz="1200" b="1" dirty="0">
                <a:latin typeface="Verdana"/>
                <a:cs typeface="Verdana"/>
              </a:rPr>
              <a:t>o  </a:t>
            </a:r>
            <a:r>
              <a:rPr sz="1200" b="1" spc="-5" dirty="0">
                <a:latin typeface="Verdana"/>
                <a:cs typeface="Verdana"/>
              </a:rPr>
              <a:t>Estudio</a:t>
            </a:r>
            <a:r>
              <a:rPr sz="1200" b="1" spc="-9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  Ciencias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79209" y="3669029"/>
            <a:ext cx="104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20129" y="3892550"/>
            <a:ext cx="674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H</a:t>
            </a:r>
            <a:r>
              <a:rPr sz="1200" b="1" spc="-5" dirty="0">
                <a:latin typeface="Verdana"/>
                <a:cs typeface="Verdana"/>
              </a:rPr>
              <a:t>i</a:t>
            </a:r>
            <a:r>
              <a:rPr sz="1200" b="1" spc="-15" dirty="0">
                <a:latin typeface="Verdana"/>
                <a:cs typeface="Verdana"/>
              </a:rPr>
              <a:t>s</a:t>
            </a:r>
            <a:r>
              <a:rPr sz="1200" b="1" spc="10" dirty="0">
                <a:latin typeface="Verdana"/>
                <a:cs typeface="Verdana"/>
              </a:rPr>
              <a:t>t</a:t>
            </a:r>
            <a:r>
              <a:rPr sz="1200" b="1" spc="5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r</a:t>
            </a:r>
            <a:r>
              <a:rPr sz="1200" b="1" spc="-15" dirty="0">
                <a:latin typeface="Verdana"/>
                <a:cs typeface="Verdana"/>
              </a:rPr>
              <a:t>i</a:t>
            </a:r>
            <a:r>
              <a:rPr sz="1200" b="1" dirty="0"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48500" y="3037839"/>
            <a:ext cx="1268730" cy="1478280"/>
          </a:xfrm>
          <a:custGeom>
            <a:avLst/>
            <a:gdLst/>
            <a:ahLst/>
            <a:cxnLst/>
            <a:rect l="l" t="t" r="r" b="b"/>
            <a:pathLst>
              <a:path w="1268729" h="1478279">
                <a:moveTo>
                  <a:pt x="1268729" y="0"/>
                </a:moveTo>
                <a:lnTo>
                  <a:pt x="0" y="0"/>
                </a:lnTo>
                <a:lnTo>
                  <a:pt x="0" y="1478280"/>
                </a:lnTo>
                <a:lnTo>
                  <a:pt x="1268729" y="1478280"/>
                </a:lnTo>
                <a:lnTo>
                  <a:pt x="126872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160259" y="3073400"/>
            <a:ext cx="1044575" cy="618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78435" marR="194310" indent="22860" algn="ctr">
              <a:lnSpc>
                <a:spcPct val="101400"/>
              </a:lnSpc>
              <a:spcBef>
                <a:spcPts val="80"/>
              </a:spcBef>
            </a:pPr>
            <a:r>
              <a:rPr sz="1200" b="1" spc="-5" dirty="0">
                <a:latin typeface="Verdana"/>
                <a:cs typeface="Verdana"/>
              </a:rPr>
              <a:t>Tarea</a:t>
            </a:r>
            <a:r>
              <a:rPr sz="1200" b="1" spc="-9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o  </a:t>
            </a:r>
            <a:r>
              <a:rPr sz="1200" b="1" spc="-5" dirty="0">
                <a:latin typeface="Verdana"/>
                <a:cs typeface="Verdana"/>
              </a:rPr>
              <a:t>E</a:t>
            </a:r>
            <a:r>
              <a:rPr sz="1200" b="1" spc="-15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tu</a:t>
            </a:r>
            <a:r>
              <a:rPr sz="1200" b="1" spc="-5" dirty="0">
                <a:latin typeface="Verdana"/>
                <a:cs typeface="Verdana"/>
              </a:rPr>
              <a:t>dio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200" b="1" spc="-5" dirty="0">
                <a:latin typeface="Verdana"/>
                <a:cs typeface="Verdana"/>
              </a:rPr>
              <a:t>de</a:t>
            </a:r>
            <a:r>
              <a:rPr sz="1200" b="1" spc="-10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Lenguaje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30159" y="3707129"/>
            <a:ext cx="104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85659" y="3930650"/>
            <a:ext cx="99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M</a:t>
            </a:r>
            <a:r>
              <a:rPr sz="1200" b="1" spc="-5" dirty="0">
                <a:latin typeface="Verdana"/>
                <a:cs typeface="Verdana"/>
              </a:rPr>
              <a:t>a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spc="5" dirty="0">
                <a:latin typeface="Verdana"/>
                <a:cs typeface="Verdana"/>
              </a:rPr>
              <a:t>m</a:t>
            </a:r>
            <a:r>
              <a:rPr sz="1200" b="1" spc="-5" dirty="0">
                <a:latin typeface="Verdana"/>
                <a:cs typeface="Verdana"/>
              </a:rPr>
              <a:t>á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5" dirty="0">
                <a:latin typeface="Verdana"/>
                <a:cs typeface="Verdana"/>
              </a:rPr>
              <a:t>i</a:t>
            </a:r>
            <a:r>
              <a:rPr sz="1200" b="1" dirty="0">
                <a:latin typeface="Verdana"/>
                <a:cs typeface="Verdana"/>
              </a:rPr>
              <a:t>ca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51459" y="3037839"/>
            <a:ext cx="8740140" cy="2164080"/>
            <a:chOff x="251459" y="3037839"/>
            <a:chExt cx="8740140" cy="2164080"/>
          </a:xfrm>
        </p:grpSpPr>
        <p:sp>
          <p:nvSpPr>
            <p:cNvPr id="44" name="object 44"/>
            <p:cNvSpPr/>
            <p:nvPr/>
          </p:nvSpPr>
          <p:spPr>
            <a:xfrm>
              <a:off x="8317229" y="3037839"/>
              <a:ext cx="674370" cy="1478280"/>
            </a:xfrm>
            <a:custGeom>
              <a:avLst/>
              <a:gdLst/>
              <a:ahLst/>
              <a:cxnLst/>
              <a:rect l="l" t="t" r="r" b="b"/>
              <a:pathLst>
                <a:path w="674370" h="1478279">
                  <a:moveTo>
                    <a:pt x="674370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674370" y="1478280"/>
                  </a:lnTo>
                  <a:lnTo>
                    <a:pt x="6743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1459" y="4516119"/>
              <a:ext cx="933450" cy="685800"/>
            </a:xfrm>
            <a:custGeom>
              <a:avLst/>
              <a:gdLst/>
              <a:ahLst/>
              <a:cxnLst/>
              <a:rect l="l" t="t" r="r" b="b"/>
              <a:pathLst>
                <a:path w="933450" h="685800">
                  <a:moveTo>
                    <a:pt x="933450" y="0"/>
                  </a:moveTo>
                  <a:lnTo>
                    <a:pt x="0" y="0"/>
                  </a:lnTo>
                  <a:lnTo>
                    <a:pt x="0" y="685799"/>
                  </a:lnTo>
                  <a:lnTo>
                    <a:pt x="933450" y="685799"/>
                  </a:lnTo>
                  <a:lnTo>
                    <a:pt x="933450" y="0"/>
                  </a:lnTo>
                  <a:close/>
                </a:path>
              </a:pathLst>
            </a:custGeom>
            <a:solidFill>
              <a:srgbClr val="99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57200" y="4505960"/>
            <a:ext cx="520065" cy="5105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300" dirty="0">
                <a:latin typeface="Verdana"/>
                <a:cs typeface="Verdana"/>
              </a:rPr>
              <a:t>18</a:t>
            </a:r>
            <a:r>
              <a:rPr sz="1300" spc="-5" dirty="0">
                <a:latin typeface="Verdana"/>
                <a:cs typeface="Verdana"/>
              </a:rPr>
              <a:t>:</a:t>
            </a:r>
            <a:r>
              <a:rPr sz="1300" spc="-10" dirty="0">
                <a:latin typeface="Verdana"/>
                <a:cs typeface="Verdana"/>
              </a:rPr>
              <a:t>0</a:t>
            </a:r>
            <a:r>
              <a:rPr sz="1300" dirty="0">
                <a:latin typeface="Verdana"/>
                <a:cs typeface="Verdana"/>
              </a:rPr>
              <a:t>0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300" dirty="0">
                <a:latin typeface="Verdana"/>
                <a:cs typeface="Verdana"/>
              </a:rPr>
              <a:t>19</a:t>
            </a:r>
            <a:r>
              <a:rPr sz="1300" spc="-5" dirty="0">
                <a:latin typeface="Verdana"/>
                <a:cs typeface="Verdana"/>
              </a:rPr>
              <a:t>:</a:t>
            </a:r>
            <a:r>
              <a:rPr sz="1300" spc="-10" dirty="0">
                <a:latin typeface="Verdana"/>
                <a:cs typeface="Verdana"/>
              </a:rPr>
              <a:t>0</a:t>
            </a:r>
            <a:r>
              <a:rPr sz="1300" dirty="0">
                <a:latin typeface="Verdana"/>
                <a:cs typeface="Verdana"/>
              </a:rPr>
              <a:t>0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84910" y="4516120"/>
            <a:ext cx="7806690" cy="685800"/>
          </a:xfrm>
          <a:custGeom>
            <a:avLst/>
            <a:gdLst/>
            <a:ahLst/>
            <a:cxnLst/>
            <a:rect l="l" t="t" r="r" b="b"/>
            <a:pathLst>
              <a:path w="7806690" h="685800">
                <a:moveTo>
                  <a:pt x="7806690" y="0"/>
                </a:moveTo>
                <a:lnTo>
                  <a:pt x="0" y="0"/>
                </a:lnTo>
                <a:lnTo>
                  <a:pt x="0" y="685799"/>
                </a:lnTo>
                <a:lnTo>
                  <a:pt x="7806690" y="685799"/>
                </a:lnTo>
                <a:lnTo>
                  <a:pt x="78066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40180" y="4550409"/>
            <a:ext cx="7293609" cy="4241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079625" marR="5080" indent="-2067560">
              <a:lnSpc>
                <a:spcPct val="101299"/>
              </a:lnSpc>
              <a:spcBef>
                <a:spcPts val="80"/>
              </a:spcBef>
            </a:pPr>
            <a:r>
              <a:rPr sz="1300" b="1" spc="-5" dirty="0">
                <a:latin typeface="Verdana"/>
                <a:cs typeface="Verdana"/>
              </a:rPr>
              <a:t>Once, cena </a:t>
            </a:r>
            <a:r>
              <a:rPr sz="1300" b="1" dirty="0">
                <a:latin typeface="Verdana"/>
                <a:cs typeface="Verdana"/>
              </a:rPr>
              <a:t>y </a:t>
            </a:r>
            <a:r>
              <a:rPr sz="1300" b="1" spc="-5" dirty="0">
                <a:latin typeface="Verdana"/>
                <a:cs typeface="Verdana"/>
              </a:rPr>
              <a:t>ocio </a:t>
            </a:r>
            <a:r>
              <a:rPr sz="1300" spc="-10" dirty="0">
                <a:latin typeface="Verdana"/>
                <a:cs typeface="Verdana"/>
              </a:rPr>
              <a:t>(parque, juego </a:t>
            </a:r>
            <a:r>
              <a:rPr sz="1300" spc="-5" dirty="0">
                <a:latin typeface="Verdana"/>
                <a:cs typeface="Verdana"/>
              </a:rPr>
              <a:t>en </a:t>
            </a:r>
            <a:r>
              <a:rPr sz="1300" spc="-10" dirty="0">
                <a:latin typeface="Verdana"/>
                <a:cs typeface="Verdana"/>
              </a:rPr>
              <a:t>casa….) </a:t>
            </a:r>
            <a:r>
              <a:rPr sz="1300" spc="-5" dirty="0">
                <a:latin typeface="Verdana"/>
                <a:cs typeface="Verdana"/>
              </a:rPr>
              <a:t>si </a:t>
            </a:r>
            <a:r>
              <a:rPr sz="1300" dirty="0">
                <a:latin typeface="Verdana"/>
                <a:cs typeface="Verdana"/>
              </a:rPr>
              <a:t>se </a:t>
            </a:r>
            <a:r>
              <a:rPr sz="1300" spc="-10" dirty="0">
                <a:latin typeface="Verdana"/>
                <a:cs typeface="Verdana"/>
              </a:rPr>
              <a:t>cumple </a:t>
            </a:r>
            <a:r>
              <a:rPr sz="1300" spc="-5" dirty="0">
                <a:latin typeface="Verdana"/>
                <a:cs typeface="Verdana"/>
              </a:rPr>
              <a:t>el horario anterior, siempre  tiene </a:t>
            </a:r>
            <a:r>
              <a:rPr sz="1300" spc="-10" dirty="0">
                <a:latin typeface="Verdana"/>
                <a:cs typeface="Verdana"/>
              </a:rPr>
              <a:t>que </a:t>
            </a:r>
            <a:r>
              <a:rPr sz="1300" spc="-5" dirty="0">
                <a:latin typeface="Verdana"/>
                <a:cs typeface="Verdana"/>
              </a:rPr>
              <a:t>existir cierto tiempo </a:t>
            </a:r>
            <a:r>
              <a:rPr sz="1300" spc="-10" dirty="0">
                <a:latin typeface="Verdana"/>
                <a:cs typeface="Verdana"/>
              </a:rPr>
              <a:t>de </a:t>
            </a:r>
            <a:r>
              <a:rPr sz="1300" spc="-5" dirty="0">
                <a:latin typeface="Verdana"/>
                <a:cs typeface="Verdana"/>
              </a:rPr>
              <a:t>ocio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1459" y="5201920"/>
            <a:ext cx="933450" cy="678180"/>
          </a:xfrm>
          <a:custGeom>
            <a:avLst/>
            <a:gdLst/>
            <a:ahLst/>
            <a:cxnLst/>
            <a:rect l="l" t="t" r="r" b="b"/>
            <a:pathLst>
              <a:path w="933450" h="678179">
                <a:moveTo>
                  <a:pt x="933450" y="0"/>
                </a:moveTo>
                <a:lnTo>
                  <a:pt x="0" y="0"/>
                </a:lnTo>
                <a:lnTo>
                  <a:pt x="0" y="678179"/>
                </a:lnTo>
                <a:lnTo>
                  <a:pt x="933450" y="678179"/>
                </a:lnTo>
                <a:lnTo>
                  <a:pt x="93345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57200" y="5191760"/>
            <a:ext cx="520065" cy="5105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300" dirty="0">
                <a:latin typeface="Verdana"/>
                <a:cs typeface="Verdana"/>
              </a:rPr>
              <a:t>19</a:t>
            </a:r>
            <a:r>
              <a:rPr sz="1300" spc="-5" dirty="0">
                <a:latin typeface="Verdana"/>
                <a:cs typeface="Verdana"/>
              </a:rPr>
              <a:t>:</a:t>
            </a:r>
            <a:r>
              <a:rPr sz="1300" spc="-10" dirty="0">
                <a:latin typeface="Verdana"/>
                <a:cs typeface="Verdana"/>
              </a:rPr>
              <a:t>0</a:t>
            </a:r>
            <a:r>
              <a:rPr sz="1300" dirty="0">
                <a:latin typeface="Verdana"/>
                <a:cs typeface="Verdana"/>
              </a:rPr>
              <a:t>0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300" dirty="0">
                <a:latin typeface="Verdana"/>
                <a:cs typeface="Verdana"/>
              </a:rPr>
              <a:t>21</a:t>
            </a:r>
            <a:r>
              <a:rPr sz="1300" spc="-5" dirty="0">
                <a:latin typeface="Verdana"/>
                <a:cs typeface="Verdana"/>
              </a:rPr>
              <a:t>:</a:t>
            </a:r>
            <a:r>
              <a:rPr sz="1300" spc="-10" dirty="0">
                <a:latin typeface="Verdana"/>
                <a:cs typeface="Verdana"/>
              </a:rPr>
              <a:t>0</a:t>
            </a:r>
            <a:r>
              <a:rPr sz="1300" dirty="0">
                <a:latin typeface="Verdana"/>
                <a:cs typeface="Verdana"/>
              </a:rPr>
              <a:t>0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84910" y="5201920"/>
            <a:ext cx="7806690" cy="678180"/>
          </a:xfrm>
          <a:custGeom>
            <a:avLst/>
            <a:gdLst/>
            <a:ahLst/>
            <a:cxnLst/>
            <a:rect l="l" t="t" r="r" b="b"/>
            <a:pathLst>
              <a:path w="7806690" h="678179">
                <a:moveTo>
                  <a:pt x="7806690" y="0"/>
                </a:moveTo>
                <a:lnTo>
                  <a:pt x="0" y="0"/>
                </a:lnTo>
                <a:lnTo>
                  <a:pt x="0" y="678179"/>
                </a:lnTo>
                <a:lnTo>
                  <a:pt x="7806690" y="678179"/>
                </a:lnTo>
                <a:lnTo>
                  <a:pt x="78066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61769" y="5236209"/>
            <a:ext cx="7249795" cy="1964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290570" marR="5080" indent="-3277870">
              <a:lnSpc>
                <a:spcPct val="101299"/>
              </a:lnSpc>
              <a:spcBef>
                <a:spcPts val="80"/>
              </a:spcBef>
            </a:pPr>
            <a:r>
              <a:rPr sz="1300" spc="-5" dirty="0">
                <a:latin typeface="Verdana"/>
                <a:cs typeface="Verdana"/>
              </a:rPr>
              <a:t>Aseo, </a:t>
            </a:r>
            <a:r>
              <a:rPr sz="1300" b="1" spc="-5" dirty="0" err="1">
                <a:latin typeface="Verdana"/>
                <a:cs typeface="Verdana"/>
              </a:rPr>
              <a:t>preparación</a:t>
            </a:r>
            <a:r>
              <a:rPr sz="1300" b="1" spc="-5" dirty="0">
                <a:latin typeface="Verdana"/>
                <a:cs typeface="Verdana"/>
              </a:rPr>
              <a:t> </a:t>
            </a:r>
            <a:r>
              <a:rPr sz="1300" spc="-10" dirty="0" smtClean="0">
                <a:latin typeface="Verdana"/>
                <a:cs typeface="Verdana"/>
              </a:rPr>
              <a:t>para </a:t>
            </a:r>
            <a:r>
              <a:rPr sz="1300" spc="-10" dirty="0">
                <a:latin typeface="Verdana"/>
                <a:cs typeface="Verdana"/>
              </a:rPr>
              <a:t>el </a:t>
            </a:r>
            <a:r>
              <a:rPr sz="1300" spc="-5" dirty="0">
                <a:latin typeface="Verdana"/>
                <a:cs typeface="Verdana"/>
              </a:rPr>
              <a:t>siguiente día </a:t>
            </a:r>
            <a:r>
              <a:rPr sz="1300" spc="-10" dirty="0">
                <a:latin typeface="Verdana"/>
                <a:cs typeface="Verdana"/>
              </a:rPr>
              <a:t>revisando </a:t>
            </a:r>
            <a:r>
              <a:rPr sz="1300" spc="-5" dirty="0">
                <a:latin typeface="Verdana"/>
                <a:cs typeface="Verdana"/>
              </a:rPr>
              <a:t>horario </a:t>
            </a:r>
            <a:r>
              <a:rPr sz="1300" spc="-10" dirty="0">
                <a:latin typeface="Verdana"/>
                <a:cs typeface="Verdana"/>
              </a:rPr>
              <a:t>de </a:t>
            </a:r>
            <a:r>
              <a:rPr sz="1300" spc="-5" dirty="0">
                <a:latin typeface="Verdana"/>
                <a:cs typeface="Verdana"/>
              </a:rPr>
              <a:t>clases en  familia.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1459" y="5880100"/>
            <a:ext cx="933450" cy="678180"/>
          </a:xfrm>
          <a:custGeom>
            <a:avLst/>
            <a:gdLst/>
            <a:ahLst/>
            <a:cxnLst/>
            <a:rect l="l" t="t" r="r" b="b"/>
            <a:pathLst>
              <a:path w="933450" h="678179">
                <a:moveTo>
                  <a:pt x="933450" y="0"/>
                </a:moveTo>
                <a:lnTo>
                  <a:pt x="0" y="0"/>
                </a:lnTo>
                <a:lnTo>
                  <a:pt x="0" y="678180"/>
                </a:lnTo>
                <a:lnTo>
                  <a:pt x="933450" y="678180"/>
                </a:lnTo>
                <a:lnTo>
                  <a:pt x="93345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27990" y="5869940"/>
            <a:ext cx="549275" cy="5105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300" spc="-5" dirty="0">
                <a:latin typeface="Verdana"/>
                <a:cs typeface="Verdana"/>
              </a:rPr>
              <a:t>21:00</a:t>
            </a:r>
            <a:endParaRPr sz="1300">
              <a:latin typeface="Verdana"/>
              <a:cs typeface="Verdana"/>
            </a:endParaRPr>
          </a:p>
          <a:p>
            <a:pPr marL="41275">
              <a:lnSpc>
                <a:spcPct val="100000"/>
              </a:lnSpc>
              <a:spcBef>
                <a:spcPts val="350"/>
              </a:spcBef>
            </a:pPr>
            <a:r>
              <a:rPr sz="1300" dirty="0">
                <a:latin typeface="Verdana"/>
                <a:cs typeface="Verdana"/>
              </a:rPr>
              <a:t>21</a:t>
            </a:r>
            <a:r>
              <a:rPr sz="1300" spc="-5" dirty="0">
                <a:latin typeface="Verdana"/>
                <a:cs typeface="Verdana"/>
              </a:rPr>
              <a:t>:</a:t>
            </a:r>
            <a:r>
              <a:rPr sz="1300" spc="-10" dirty="0">
                <a:latin typeface="Verdana"/>
                <a:cs typeface="Verdana"/>
              </a:rPr>
              <a:t>3</a:t>
            </a:r>
            <a:r>
              <a:rPr sz="1300" dirty="0">
                <a:latin typeface="Verdana"/>
                <a:cs typeface="Verdana"/>
              </a:rPr>
              <a:t>0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84910" y="5880100"/>
            <a:ext cx="7806690" cy="678180"/>
          </a:xfrm>
          <a:custGeom>
            <a:avLst/>
            <a:gdLst/>
            <a:ahLst/>
            <a:cxnLst/>
            <a:rect l="l" t="t" r="r" b="b"/>
            <a:pathLst>
              <a:path w="7806690" h="678179">
                <a:moveTo>
                  <a:pt x="7806690" y="0"/>
                </a:moveTo>
                <a:lnTo>
                  <a:pt x="0" y="0"/>
                </a:lnTo>
                <a:lnTo>
                  <a:pt x="0" y="678180"/>
                </a:lnTo>
                <a:lnTo>
                  <a:pt x="7806690" y="678180"/>
                </a:lnTo>
                <a:lnTo>
                  <a:pt x="78066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402080" y="5914390"/>
            <a:ext cx="7368540" cy="4241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939925" marR="5080" indent="-1927860">
              <a:lnSpc>
                <a:spcPct val="101299"/>
              </a:lnSpc>
              <a:spcBef>
                <a:spcPts val="80"/>
              </a:spcBef>
            </a:pPr>
            <a:r>
              <a:rPr sz="1300" b="1" spc="-5" dirty="0">
                <a:latin typeface="Verdana"/>
                <a:cs typeface="Verdana"/>
              </a:rPr>
              <a:t>Lectura </a:t>
            </a:r>
            <a:r>
              <a:rPr sz="1300" b="1" dirty="0">
                <a:latin typeface="Verdana"/>
                <a:cs typeface="Verdana"/>
              </a:rPr>
              <a:t>en </a:t>
            </a:r>
            <a:r>
              <a:rPr sz="1300" b="1" spc="-5" dirty="0">
                <a:latin typeface="Verdana"/>
                <a:cs typeface="Verdana"/>
              </a:rPr>
              <a:t>familia </a:t>
            </a:r>
            <a:r>
              <a:rPr sz="1300" dirty="0">
                <a:latin typeface="Verdana"/>
                <a:cs typeface="Verdana"/>
              </a:rPr>
              <a:t>o </a:t>
            </a:r>
            <a:r>
              <a:rPr sz="1300" spc="-5" dirty="0">
                <a:latin typeface="Verdana"/>
                <a:cs typeface="Verdana"/>
              </a:rPr>
              <a:t>en </a:t>
            </a:r>
            <a:r>
              <a:rPr sz="1300" dirty="0">
                <a:latin typeface="Verdana"/>
                <a:cs typeface="Verdana"/>
              </a:rPr>
              <a:t>la </a:t>
            </a:r>
            <a:r>
              <a:rPr sz="1300" spc="-5" dirty="0">
                <a:latin typeface="Verdana"/>
                <a:cs typeface="Verdana"/>
              </a:rPr>
              <a:t>cama. Los primeros años leen </a:t>
            </a:r>
            <a:r>
              <a:rPr sz="1300" dirty="0">
                <a:latin typeface="Verdana"/>
                <a:cs typeface="Verdana"/>
              </a:rPr>
              <a:t>los </a:t>
            </a:r>
            <a:r>
              <a:rPr sz="1300" spc="-10" dirty="0">
                <a:latin typeface="Verdana"/>
                <a:cs typeface="Verdana"/>
              </a:rPr>
              <a:t>padres </a:t>
            </a:r>
            <a:r>
              <a:rPr sz="1300" spc="-5" dirty="0">
                <a:latin typeface="Verdana"/>
                <a:cs typeface="Verdana"/>
              </a:rPr>
              <a:t>todos </a:t>
            </a:r>
            <a:r>
              <a:rPr sz="1300" dirty="0">
                <a:latin typeface="Verdana"/>
                <a:cs typeface="Verdana"/>
              </a:rPr>
              <a:t>los </a:t>
            </a:r>
            <a:r>
              <a:rPr sz="1300" spc="-5" dirty="0">
                <a:latin typeface="Verdana"/>
                <a:cs typeface="Verdana"/>
              </a:rPr>
              <a:t>días </a:t>
            </a:r>
            <a:r>
              <a:rPr sz="1300" spc="-10" dirty="0">
                <a:latin typeface="Verdana"/>
                <a:cs typeface="Verdana"/>
              </a:rPr>
              <a:t>para  </a:t>
            </a:r>
            <a:r>
              <a:rPr sz="1300" spc="-5" dirty="0">
                <a:latin typeface="Verdana"/>
                <a:cs typeface="Verdana"/>
              </a:rPr>
              <a:t>motivarlos </a:t>
            </a:r>
            <a:r>
              <a:rPr sz="1300" dirty="0">
                <a:latin typeface="Verdana"/>
                <a:cs typeface="Verdana"/>
              </a:rPr>
              <a:t>a </a:t>
            </a:r>
            <a:r>
              <a:rPr sz="1300" spc="-10" dirty="0">
                <a:latin typeface="Verdana"/>
                <a:cs typeface="Verdana"/>
              </a:rPr>
              <a:t>que </a:t>
            </a:r>
            <a:r>
              <a:rPr sz="1300" dirty="0">
                <a:latin typeface="Verdana"/>
                <a:cs typeface="Verdana"/>
              </a:rPr>
              <a:t>ellos </a:t>
            </a:r>
            <a:r>
              <a:rPr sz="1300" spc="-10" dirty="0">
                <a:latin typeface="Verdana"/>
                <a:cs typeface="Verdana"/>
              </a:rPr>
              <a:t>después </a:t>
            </a:r>
            <a:r>
              <a:rPr sz="1300" spc="-5" dirty="0">
                <a:latin typeface="Verdana"/>
                <a:cs typeface="Verdana"/>
              </a:rPr>
              <a:t>lean</a:t>
            </a:r>
            <a:r>
              <a:rPr sz="1300" spc="-4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solos.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287" y="609600"/>
            <a:ext cx="413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FASE </a:t>
            </a:r>
            <a:r>
              <a:rPr sz="3600" b="0" spc="-5" dirty="0">
                <a:latin typeface="Arial"/>
                <a:cs typeface="Arial"/>
              </a:rPr>
              <a:t>DE</a:t>
            </a:r>
            <a:r>
              <a:rPr sz="3600" b="0" spc="-7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ESTUDIO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905000"/>
            <a:ext cx="7467600" cy="97295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31800" marR="67945" indent="-342900" algn="just">
              <a:lnSpc>
                <a:spcPct val="79900"/>
              </a:lnSpc>
              <a:spcBef>
                <a:spcPts val="675"/>
              </a:spcBef>
              <a:buFont typeface="Wingdings" panose="05000000000000000000" pitchFamily="2" charset="2"/>
              <a:buChar char="v"/>
            </a:pPr>
            <a:r>
              <a:rPr sz="2400" spc="-5" dirty="0" smtClean="0">
                <a:latin typeface="Verdana"/>
                <a:cs typeface="Verdana"/>
              </a:rPr>
              <a:t>La </a:t>
            </a:r>
            <a:r>
              <a:rPr sz="2400" spc="-5" dirty="0">
                <a:latin typeface="Verdana"/>
                <a:cs typeface="Verdana"/>
              </a:rPr>
              <a:t>autonomía ante el  estudio </a:t>
            </a:r>
            <a:r>
              <a:rPr sz="2400" spc="5" dirty="0">
                <a:latin typeface="Verdana"/>
                <a:cs typeface="Verdana"/>
              </a:rPr>
              <a:t>ha </a:t>
            </a:r>
            <a:r>
              <a:rPr sz="2400" dirty="0">
                <a:latin typeface="Verdana"/>
                <a:cs typeface="Verdana"/>
              </a:rPr>
              <a:t>de </a:t>
            </a:r>
            <a:r>
              <a:rPr sz="2400" spc="-5" dirty="0">
                <a:latin typeface="Verdana"/>
                <a:cs typeface="Verdana"/>
              </a:rPr>
              <a:t>ser  gradual, lógicamente,  pero en 1º </a:t>
            </a:r>
            <a:r>
              <a:rPr sz="2400" dirty="0">
                <a:latin typeface="Verdana"/>
                <a:cs typeface="Verdana"/>
              </a:rPr>
              <a:t>y 2º </a:t>
            </a:r>
            <a:r>
              <a:rPr sz="2400" spc="-10" dirty="0">
                <a:latin typeface="Verdana"/>
                <a:cs typeface="Verdana"/>
              </a:rPr>
              <a:t>básico  </a:t>
            </a:r>
            <a:r>
              <a:rPr sz="2400" spc="-5" dirty="0">
                <a:latin typeface="Verdana"/>
                <a:cs typeface="Verdana"/>
              </a:rPr>
              <a:t>aún </a:t>
            </a:r>
            <a:r>
              <a:rPr sz="2400" dirty="0">
                <a:latin typeface="Verdana"/>
                <a:cs typeface="Verdana"/>
              </a:rPr>
              <a:t>hay que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ayudarles.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00400"/>
            <a:ext cx="603885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836929"/>
            <a:ext cx="413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FASE </a:t>
            </a:r>
            <a:r>
              <a:rPr sz="3600" b="0" spc="-5" dirty="0">
                <a:latin typeface="Arial"/>
                <a:cs typeface="Arial"/>
              </a:rPr>
              <a:t>DE</a:t>
            </a:r>
            <a:r>
              <a:rPr sz="3600" b="0" spc="-7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ESTUDIO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828800"/>
            <a:ext cx="6797675" cy="195143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05"/>
              </a:spcBef>
              <a:buFont typeface="Wingdings" panose="05000000000000000000" pitchFamily="2" charset="2"/>
              <a:buChar char="v"/>
            </a:pPr>
            <a:r>
              <a:rPr sz="2100" spc="-5" dirty="0">
                <a:latin typeface="Verdana"/>
                <a:cs typeface="Verdana"/>
              </a:rPr>
              <a:t>Una vez llega </a:t>
            </a:r>
            <a:r>
              <a:rPr sz="2100" dirty="0">
                <a:latin typeface="Verdana"/>
                <a:cs typeface="Verdana"/>
              </a:rPr>
              <a:t>la </a:t>
            </a:r>
            <a:r>
              <a:rPr sz="2100" spc="-5" dirty="0">
                <a:latin typeface="Verdana"/>
                <a:cs typeface="Verdana"/>
              </a:rPr>
              <a:t>hora que se ha acordado </a:t>
            </a:r>
            <a:r>
              <a:rPr sz="2100" dirty="0">
                <a:latin typeface="Verdana"/>
                <a:cs typeface="Verdana"/>
              </a:rPr>
              <a:t>y </a:t>
            </a:r>
            <a:r>
              <a:rPr sz="2100" spc="-5" dirty="0">
                <a:latin typeface="Verdana"/>
                <a:cs typeface="Verdana"/>
              </a:rPr>
              <a:t>que  está escrita </a:t>
            </a:r>
            <a:r>
              <a:rPr sz="2100" spc="-10" dirty="0">
                <a:latin typeface="Verdana"/>
                <a:cs typeface="Verdana"/>
              </a:rPr>
              <a:t>en </a:t>
            </a:r>
            <a:r>
              <a:rPr sz="2100" spc="-5" dirty="0">
                <a:latin typeface="Verdana"/>
                <a:cs typeface="Verdana"/>
              </a:rPr>
              <a:t>su horario en un lugar visible, el  niño/a ha de saber qué tareas tiene que hacer ese  día.</a:t>
            </a:r>
            <a:endParaRPr sz="2100" dirty="0">
              <a:latin typeface="Verdana"/>
              <a:cs typeface="Verdana"/>
            </a:endParaRPr>
          </a:p>
          <a:p>
            <a:pPr marL="355600" marR="376555" indent="-342900" algn="just">
              <a:lnSpc>
                <a:spcPct val="80000"/>
              </a:lnSpc>
              <a:spcBef>
                <a:spcPts val="520"/>
              </a:spcBef>
              <a:buFont typeface="Wingdings" panose="05000000000000000000" pitchFamily="2" charset="2"/>
              <a:buChar char="v"/>
            </a:pPr>
            <a:r>
              <a:rPr sz="2100" dirty="0">
                <a:latin typeface="Verdana"/>
                <a:cs typeface="Verdana"/>
              </a:rPr>
              <a:t>Para </a:t>
            </a:r>
            <a:r>
              <a:rPr sz="2100" spc="-5" dirty="0">
                <a:latin typeface="Verdana"/>
                <a:cs typeface="Verdana"/>
              </a:rPr>
              <a:t>ello con la ayuda </a:t>
            </a:r>
            <a:r>
              <a:rPr sz="2100" spc="-10" dirty="0">
                <a:latin typeface="Verdana"/>
                <a:cs typeface="Verdana"/>
              </a:rPr>
              <a:t>del padre/madre </a:t>
            </a:r>
            <a:r>
              <a:rPr sz="2100" dirty="0">
                <a:latin typeface="Verdana"/>
                <a:cs typeface="Verdana"/>
              </a:rPr>
              <a:t>o </a:t>
            </a:r>
            <a:r>
              <a:rPr sz="2100" spc="-5" dirty="0">
                <a:latin typeface="Verdana"/>
                <a:cs typeface="Verdana"/>
              </a:rPr>
              <a:t>tutor,  abrirá su cuaderno </a:t>
            </a:r>
            <a:r>
              <a:rPr sz="2100" dirty="0">
                <a:latin typeface="Verdana"/>
                <a:cs typeface="Verdana"/>
              </a:rPr>
              <a:t>y </a:t>
            </a:r>
            <a:r>
              <a:rPr sz="2100" spc="-5" dirty="0">
                <a:latin typeface="Verdana"/>
                <a:cs typeface="Verdana"/>
              </a:rPr>
              <a:t>comprobará qué tiene </a:t>
            </a:r>
            <a:r>
              <a:rPr sz="2100" dirty="0" err="1">
                <a:latin typeface="Verdana"/>
                <a:cs typeface="Verdana"/>
              </a:rPr>
              <a:t>que</a:t>
            </a:r>
            <a:r>
              <a:rPr sz="2100" dirty="0">
                <a:latin typeface="Verdana"/>
                <a:cs typeface="Verdana"/>
              </a:rPr>
              <a:t>  </a:t>
            </a:r>
            <a:r>
              <a:rPr sz="2100" spc="-5" dirty="0" err="1" smtClean="0">
                <a:latin typeface="Verdana"/>
                <a:cs typeface="Verdana"/>
              </a:rPr>
              <a:t>hacer</a:t>
            </a:r>
            <a:r>
              <a:rPr lang="es-CL" sz="2100" spc="-5" dirty="0">
                <a:latin typeface="Verdana"/>
                <a:cs typeface="Verdana"/>
              </a:rPr>
              <a:t>.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7900" y="4580890"/>
            <a:ext cx="3961129" cy="201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354" y="199390"/>
            <a:ext cx="413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FASE </a:t>
            </a:r>
            <a:r>
              <a:rPr sz="3600" b="0" spc="-5" dirty="0">
                <a:latin typeface="Arial"/>
                <a:cs typeface="Arial"/>
              </a:rPr>
              <a:t>DE</a:t>
            </a:r>
            <a:r>
              <a:rPr sz="3600" b="0" spc="-7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ESTUDIO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975" y="857250"/>
            <a:ext cx="3378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Verdana"/>
                <a:cs typeface="Verdana"/>
              </a:rPr>
              <a:t>Las pruebas y</a:t>
            </a:r>
            <a:r>
              <a:rPr sz="2000" b="1" spc="-7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trabajos: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1600200"/>
            <a:ext cx="4419600" cy="290592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169545" indent="-342900" algn="just">
              <a:lnSpc>
                <a:spcPts val="1920"/>
              </a:lnSpc>
              <a:spcBef>
                <a:spcPts val="560"/>
              </a:spcBef>
              <a:buFont typeface="Wingdings" panose="05000000000000000000" pitchFamily="2" charset="2"/>
              <a:buChar char="v"/>
              <a:tabLst>
                <a:tab pos="1250315" algn="l"/>
              </a:tabLst>
            </a:pPr>
            <a:r>
              <a:rPr lang="es-CL" sz="2000" spc="-5" dirty="0">
                <a:latin typeface="Verdana"/>
                <a:cs typeface="Verdana"/>
              </a:rPr>
              <a:t>P</a:t>
            </a:r>
            <a:r>
              <a:rPr sz="2000" spc="-5" dirty="0" err="1" smtClean="0">
                <a:latin typeface="Verdana"/>
                <a:cs typeface="Verdana"/>
              </a:rPr>
              <a:t>ara</a:t>
            </a:r>
            <a:r>
              <a:rPr sz="2000" spc="-5" dirty="0" smtClean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ayudarles </a:t>
            </a:r>
            <a:r>
              <a:rPr sz="2000" dirty="0">
                <a:latin typeface="Verdana"/>
                <a:cs typeface="Verdana"/>
              </a:rPr>
              <a:t>a  </a:t>
            </a:r>
            <a:r>
              <a:rPr sz="2000" spc="-5" dirty="0">
                <a:latin typeface="Verdana"/>
                <a:cs typeface="Verdana"/>
              </a:rPr>
              <a:t>planificarse </a:t>
            </a:r>
            <a:r>
              <a:rPr sz="2000" spc="-10" dirty="0">
                <a:latin typeface="Verdana"/>
                <a:cs typeface="Verdana"/>
              </a:rPr>
              <a:t>es </a:t>
            </a:r>
            <a:r>
              <a:rPr sz="2000" spc="-5" dirty="0">
                <a:latin typeface="Verdana"/>
                <a:cs typeface="Verdana"/>
              </a:rPr>
              <a:t>importante  hacer su horario </a:t>
            </a:r>
            <a:r>
              <a:rPr sz="2000" dirty="0">
                <a:latin typeface="Verdana"/>
                <a:cs typeface="Verdana"/>
              </a:rPr>
              <a:t>de  </a:t>
            </a:r>
            <a:r>
              <a:rPr sz="2000" spc="-5" dirty="0">
                <a:latin typeface="Verdana"/>
                <a:cs typeface="Verdana"/>
              </a:rPr>
              <a:t>estudios	</a:t>
            </a:r>
            <a:r>
              <a:rPr sz="2000" dirty="0">
                <a:latin typeface="Verdana"/>
                <a:cs typeface="Verdana"/>
              </a:rPr>
              <a:t>y </a:t>
            </a:r>
            <a:r>
              <a:rPr sz="2000" spc="-5" dirty="0">
                <a:latin typeface="Verdana"/>
                <a:cs typeface="Verdana"/>
              </a:rPr>
              <a:t>colocarlo  siempre en </a:t>
            </a:r>
            <a:r>
              <a:rPr sz="2000" spc="5" dirty="0">
                <a:latin typeface="Verdana"/>
                <a:cs typeface="Verdana"/>
              </a:rPr>
              <a:t>un </a:t>
            </a:r>
            <a:r>
              <a:rPr sz="2000" spc="-5" dirty="0">
                <a:latin typeface="Verdana"/>
                <a:cs typeface="Verdana"/>
              </a:rPr>
              <a:t>lugar  </a:t>
            </a:r>
            <a:r>
              <a:rPr sz="2000" spc="-10" dirty="0">
                <a:latin typeface="Verdana"/>
                <a:cs typeface="Verdana"/>
              </a:rPr>
              <a:t>visible</a:t>
            </a:r>
            <a:r>
              <a:rPr sz="2000" spc="-10" dirty="0" smtClean="0">
                <a:latin typeface="Verdana"/>
                <a:cs typeface="Verdana"/>
              </a:rPr>
              <a:t>.</a:t>
            </a:r>
            <a:endParaRPr lang="es-CL" sz="2000" spc="-10" dirty="0" smtClean="0">
              <a:latin typeface="Verdana"/>
              <a:cs typeface="Verdana"/>
            </a:endParaRPr>
          </a:p>
          <a:p>
            <a:pPr marL="12700" marR="169545" algn="just">
              <a:lnSpc>
                <a:spcPts val="1920"/>
              </a:lnSpc>
              <a:spcBef>
                <a:spcPts val="560"/>
              </a:spcBef>
              <a:tabLst>
                <a:tab pos="1250315" algn="l"/>
              </a:tabLst>
            </a:pPr>
            <a:endParaRPr sz="2000" dirty="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09"/>
              </a:spcBef>
              <a:buFont typeface="Wingdings" panose="05000000000000000000" pitchFamily="2" charset="2"/>
              <a:buChar char="v"/>
            </a:pPr>
            <a:r>
              <a:rPr sz="2000" dirty="0">
                <a:latin typeface="Verdana"/>
                <a:cs typeface="Verdana"/>
              </a:rPr>
              <a:t>La </a:t>
            </a:r>
            <a:r>
              <a:rPr sz="2000" spc="-5" dirty="0">
                <a:latin typeface="Verdana"/>
                <a:cs typeface="Verdana"/>
              </a:rPr>
              <a:t>preparación </a:t>
            </a:r>
            <a:r>
              <a:rPr sz="2000" dirty="0">
                <a:latin typeface="Verdana"/>
                <a:cs typeface="Verdana"/>
              </a:rPr>
              <a:t>de </a:t>
            </a:r>
            <a:r>
              <a:rPr sz="2000" spc="-5" dirty="0">
                <a:latin typeface="Verdana"/>
                <a:cs typeface="Verdana"/>
              </a:rPr>
              <a:t>la  prueba </a:t>
            </a:r>
            <a:r>
              <a:rPr sz="2000" dirty="0">
                <a:latin typeface="Verdana"/>
                <a:cs typeface="Verdana"/>
              </a:rPr>
              <a:t>de </a:t>
            </a:r>
            <a:r>
              <a:rPr sz="2000" spc="-5" dirty="0">
                <a:latin typeface="Verdana"/>
                <a:cs typeface="Verdana"/>
              </a:rPr>
              <a:t>esta forma  </a:t>
            </a:r>
            <a:r>
              <a:rPr sz="2000" dirty="0">
                <a:latin typeface="Verdana"/>
                <a:cs typeface="Verdana"/>
              </a:rPr>
              <a:t>nunca </a:t>
            </a:r>
            <a:r>
              <a:rPr sz="2000" spc="-5" dirty="0">
                <a:latin typeface="Verdana"/>
                <a:cs typeface="Verdana"/>
              </a:rPr>
              <a:t>se hará el último </a:t>
            </a:r>
            <a:r>
              <a:rPr sz="2000" spc="-10" dirty="0">
                <a:latin typeface="Verdana"/>
                <a:cs typeface="Verdana"/>
              </a:rPr>
              <a:t>día  </a:t>
            </a:r>
            <a:r>
              <a:rPr sz="2000" spc="-5" dirty="0">
                <a:latin typeface="Verdana"/>
                <a:cs typeface="Verdana"/>
              </a:rPr>
              <a:t>sino </a:t>
            </a:r>
            <a:r>
              <a:rPr sz="2000" dirty="0">
                <a:latin typeface="Verdana"/>
                <a:cs typeface="Verdana"/>
              </a:rPr>
              <a:t>que </a:t>
            </a:r>
            <a:r>
              <a:rPr sz="2000" spc="-5" dirty="0">
                <a:latin typeface="Verdana"/>
                <a:cs typeface="Verdana"/>
              </a:rPr>
              <a:t>se puede ir  estudiando poco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poco  </a:t>
            </a:r>
            <a:r>
              <a:rPr sz="2000" dirty="0">
                <a:latin typeface="Verdana"/>
                <a:cs typeface="Verdana"/>
              </a:rPr>
              <a:t>con </a:t>
            </a:r>
            <a:r>
              <a:rPr sz="2000" spc="-5" dirty="0">
                <a:latin typeface="Verdana"/>
                <a:cs typeface="Verdana"/>
              </a:rPr>
              <a:t>la suficiente  antelación.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99" y="2895600"/>
            <a:ext cx="260874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836929"/>
            <a:ext cx="413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FASE </a:t>
            </a:r>
            <a:r>
              <a:rPr sz="3600" b="0" spc="-5" dirty="0">
                <a:latin typeface="Arial"/>
                <a:cs typeface="Arial"/>
              </a:rPr>
              <a:t>DE</a:t>
            </a:r>
            <a:r>
              <a:rPr sz="3600" b="0" spc="-7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ESTUDIO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1905000"/>
            <a:ext cx="6326506" cy="81304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580"/>
              </a:spcBef>
            </a:pPr>
            <a:r>
              <a:rPr sz="2000" dirty="0">
                <a:latin typeface="Verdana"/>
                <a:cs typeface="Verdana"/>
              </a:rPr>
              <a:t>Muchos </a:t>
            </a:r>
            <a:r>
              <a:rPr sz="2000" spc="-5" dirty="0">
                <a:latin typeface="Verdana"/>
                <a:cs typeface="Verdana"/>
              </a:rPr>
              <a:t>estudiantes al preguntarles  cómo estudian responden: “pues </a:t>
            </a:r>
            <a:r>
              <a:rPr sz="2000" spc="-10" dirty="0">
                <a:latin typeface="Verdana"/>
                <a:cs typeface="Verdana"/>
              </a:rPr>
              <a:t>leo  </a:t>
            </a:r>
            <a:r>
              <a:rPr sz="2000" dirty="0">
                <a:latin typeface="Verdana"/>
                <a:cs typeface="Verdana"/>
              </a:rPr>
              <a:t>y </a:t>
            </a:r>
            <a:r>
              <a:rPr sz="2000" spc="-5" dirty="0">
                <a:latin typeface="Verdana"/>
                <a:cs typeface="Verdana"/>
              </a:rPr>
              <a:t>mi padre </a:t>
            </a:r>
            <a:r>
              <a:rPr sz="2000" dirty="0">
                <a:latin typeface="Verdana"/>
                <a:cs typeface="Verdana"/>
              </a:rPr>
              <a:t>o </a:t>
            </a:r>
            <a:r>
              <a:rPr sz="2000" spc="-5" dirty="0">
                <a:latin typeface="Verdana"/>
                <a:cs typeface="Verdana"/>
              </a:rPr>
              <a:t>mi madre </a:t>
            </a:r>
            <a:r>
              <a:rPr sz="2000" dirty="0">
                <a:latin typeface="Verdana"/>
                <a:cs typeface="Verdana"/>
              </a:rPr>
              <a:t>me </a:t>
            </a:r>
            <a:r>
              <a:rPr sz="2000" spc="-5" dirty="0">
                <a:latin typeface="Verdana"/>
                <a:cs typeface="Verdana"/>
              </a:rPr>
              <a:t>pregunta  hasta </a:t>
            </a:r>
            <a:r>
              <a:rPr sz="2000" dirty="0">
                <a:latin typeface="Verdana"/>
                <a:cs typeface="Verdana"/>
              </a:rPr>
              <a:t>que me </a:t>
            </a:r>
            <a:r>
              <a:rPr sz="2000" spc="-5" dirty="0">
                <a:latin typeface="Verdana"/>
                <a:cs typeface="Verdana"/>
              </a:rPr>
              <a:t>lo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aprendo”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543" y="2971800"/>
            <a:ext cx="2954657" cy="29149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836929"/>
            <a:ext cx="413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FASE </a:t>
            </a:r>
            <a:r>
              <a:rPr sz="3600" b="0" spc="-5" dirty="0">
                <a:latin typeface="Arial"/>
                <a:cs typeface="Arial"/>
              </a:rPr>
              <a:t>DE</a:t>
            </a:r>
            <a:r>
              <a:rPr sz="3600" b="0" spc="-7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ESTUDIO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828800"/>
            <a:ext cx="7280909" cy="117596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0"/>
              </a:spcBef>
              <a:tabLst>
                <a:tab pos="4754880" algn="l"/>
              </a:tabLst>
            </a:pPr>
            <a:r>
              <a:rPr sz="2000" dirty="0">
                <a:latin typeface="Verdana"/>
                <a:cs typeface="Verdana"/>
              </a:rPr>
              <a:t>Lo </a:t>
            </a:r>
            <a:r>
              <a:rPr sz="2000" spc="-5" dirty="0">
                <a:latin typeface="Verdana"/>
                <a:cs typeface="Verdana"/>
              </a:rPr>
              <a:t>primero es distinguir </a:t>
            </a:r>
            <a:r>
              <a:rPr sz="2000" dirty="0">
                <a:latin typeface="Verdana"/>
                <a:cs typeface="Verdana"/>
              </a:rPr>
              <a:t>qué </a:t>
            </a:r>
            <a:r>
              <a:rPr sz="2000" spc="-5" dirty="0">
                <a:latin typeface="Verdana"/>
                <a:cs typeface="Verdana"/>
              </a:rPr>
              <a:t>asignatura  </a:t>
            </a:r>
            <a:r>
              <a:rPr sz="2000" dirty="0">
                <a:latin typeface="Verdana"/>
                <a:cs typeface="Verdana"/>
              </a:rPr>
              <a:t>hay que </a:t>
            </a:r>
            <a:r>
              <a:rPr sz="2000" spc="-5" dirty="0">
                <a:latin typeface="Verdana"/>
                <a:cs typeface="Verdana"/>
              </a:rPr>
              <a:t>estudiar </a:t>
            </a:r>
            <a:r>
              <a:rPr sz="2000" dirty="0">
                <a:latin typeface="Verdana"/>
                <a:cs typeface="Verdana"/>
              </a:rPr>
              <a:t>y qué </a:t>
            </a:r>
            <a:r>
              <a:rPr sz="2000" spc="-5" dirty="0">
                <a:latin typeface="Verdana"/>
                <a:cs typeface="Verdana"/>
              </a:rPr>
              <a:t>hay </a:t>
            </a:r>
            <a:r>
              <a:rPr sz="2000" dirty="0">
                <a:latin typeface="Verdana"/>
                <a:cs typeface="Verdana"/>
              </a:rPr>
              <a:t>que </a:t>
            </a:r>
            <a:r>
              <a:rPr sz="2000" spc="-5" dirty="0">
                <a:latin typeface="Verdana"/>
                <a:cs typeface="Verdana"/>
              </a:rPr>
              <a:t>estudiar,  </a:t>
            </a:r>
            <a:r>
              <a:rPr sz="2000" dirty="0">
                <a:latin typeface="Verdana"/>
                <a:cs typeface="Verdana"/>
              </a:rPr>
              <a:t>si </a:t>
            </a:r>
            <a:r>
              <a:rPr sz="2000" spc="-5" dirty="0">
                <a:latin typeface="Verdana"/>
                <a:cs typeface="Verdana"/>
              </a:rPr>
              <a:t>es </a:t>
            </a:r>
            <a:r>
              <a:rPr sz="2000" spc="-10" dirty="0">
                <a:latin typeface="Verdana"/>
                <a:cs typeface="Verdana"/>
              </a:rPr>
              <a:t>algo </a:t>
            </a:r>
            <a:r>
              <a:rPr sz="2000" spc="-5" dirty="0">
                <a:latin typeface="Verdana"/>
                <a:cs typeface="Verdana"/>
              </a:rPr>
              <a:t>práctico porque</a:t>
            </a:r>
            <a:r>
              <a:rPr sz="2000" spc="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la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 err="1" smtClean="0">
                <a:latin typeface="Verdana"/>
                <a:cs typeface="Verdana"/>
              </a:rPr>
              <a:t>prueba</a:t>
            </a:r>
            <a:r>
              <a:rPr lang="es-CL" sz="2000" spc="-5" dirty="0" smtClean="0">
                <a:latin typeface="Verdana"/>
                <a:cs typeface="Verdana"/>
              </a:rPr>
              <a:t> </a:t>
            </a:r>
            <a:r>
              <a:rPr sz="2000" spc="-5" dirty="0" err="1" smtClean="0">
                <a:latin typeface="Verdana"/>
                <a:cs typeface="Verdana"/>
              </a:rPr>
              <a:t>es</a:t>
            </a:r>
            <a:r>
              <a:rPr sz="2000" spc="-5" dirty="0" smtClean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de </a:t>
            </a:r>
            <a:r>
              <a:rPr sz="2000" spc="-5" dirty="0">
                <a:latin typeface="Verdana"/>
                <a:cs typeface="Verdana"/>
              </a:rPr>
              <a:t>Matemáticas </a:t>
            </a:r>
            <a:r>
              <a:rPr sz="2000" dirty="0">
                <a:latin typeface="Verdana"/>
                <a:cs typeface="Verdana"/>
              </a:rPr>
              <a:t>o si </a:t>
            </a:r>
            <a:r>
              <a:rPr sz="2000" spc="-10" dirty="0">
                <a:latin typeface="Verdana"/>
                <a:cs typeface="Verdana"/>
              </a:rPr>
              <a:t>es algo </a:t>
            </a:r>
            <a:r>
              <a:rPr sz="2000" spc="-5" dirty="0">
                <a:latin typeface="Verdana"/>
                <a:cs typeface="Verdana"/>
              </a:rPr>
              <a:t>más  conceptual porque es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 err="1" smtClean="0">
                <a:latin typeface="Verdana"/>
                <a:cs typeface="Verdana"/>
              </a:rPr>
              <a:t>Lenguaje</a:t>
            </a:r>
            <a:r>
              <a:rPr lang="es-CL" sz="2000" spc="-5" dirty="0" smtClean="0"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7600" y="3733800"/>
            <a:ext cx="2636519" cy="2142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836929"/>
            <a:ext cx="4137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FASE </a:t>
            </a:r>
            <a:r>
              <a:rPr sz="3600" b="0" spc="-5" dirty="0">
                <a:latin typeface="Arial"/>
                <a:cs typeface="Arial"/>
              </a:rPr>
              <a:t>DE</a:t>
            </a:r>
            <a:r>
              <a:rPr sz="3600" b="0" spc="-7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ESTUDIO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8400" y="1860550"/>
            <a:ext cx="71018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  <a:tabLst>
                <a:tab pos="380365" algn="l"/>
              </a:tabLst>
            </a:pPr>
            <a:r>
              <a:rPr sz="2400" spc="-5" dirty="0" smtClean="0">
                <a:latin typeface="Verdana"/>
                <a:cs typeface="Verdana"/>
              </a:rPr>
              <a:t>Para </a:t>
            </a:r>
            <a:r>
              <a:rPr sz="2400" spc="-5" dirty="0">
                <a:latin typeface="Verdana"/>
                <a:cs typeface="Verdana"/>
              </a:rPr>
              <a:t>estudiar </a:t>
            </a:r>
            <a:r>
              <a:rPr sz="2400" spc="-5" dirty="0">
                <a:solidFill>
                  <a:srgbClr val="33CCCC"/>
                </a:solidFill>
                <a:latin typeface="Verdana"/>
                <a:cs typeface="Verdana"/>
              </a:rPr>
              <a:t>Matemática </a:t>
            </a:r>
            <a:r>
              <a:rPr sz="2400" spc="-5" dirty="0">
                <a:latin typeface="Verdana"/>
                <a:cs typeface="Verdana"/>
              </a:rPr>
              <a:t>lo más útil sería  utilizar la representación gráfica </a:t>
            </a:r>
            <a:r>
              <a:rPr sz="2400" dirty="0">
                <a:latin typeface="Verdana"/>
                <a:cs typeface="Verdana"/>
              </a:rPr>
              <a:t>o </a:t>
            </a:r>
            <a:r>
              <a:rPr sz="2400" spc="-5" dirty="0">
                <a:latin typeface="Verdana"/>
                <a:cs typeface="Verdana"/>
              </a:rPr>
              <a:t>real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para  </a:t>
            </a:r>
            <a:r>
              <a:rPr sz="2400" dirty="0">
                <a:latin typeface="Verdana"/>
                <a:cs typeface="Verdana"/>
              </a:rPr>
              <a:t>que </a:t>
            </a:r>
            <a:r>
              <a:rPr sz="2400" spc="-5" dirty="0">
                <a:latin typeface="Verdana"/>
                <a:cs typeface="Verdana"/>
              </a:rPr>
              <a:t>puedan entender </a:t>
            </a:r>
            <a:r>
              <a:rPr sz="2400" dirty="0">
                <a:latin typeface="Verdana"/>
                <a:cs typeface="Verdana"/>
              </a:rPr>
              <a:t>y </a:t>
            </a:r>
            <a:r>
              <a:rPr sz="2400" spc="-5" dirty="0">
                <a:latin typeface="Verdana"/>
                <a:cs typeface="Verdana"/>
              </a:rPr>
              <a:t>repasar </a:t>
            </a:r>
            <a:r>
              <a:rPr sz="2400" dirty="0">
                <a:latin typeface="Verdana"/>
                <a:cs typeface="Verdana"/>
              </a:rPr>
              <a:t>o </a:t>
            </a:r>
            <a:r>
              <a:rPr sz="2400" spc="-5" dirty="0">
                <a:latin typeface="Verdana"/>
                <a:cs typeface="Verdana"/>
              </a:rPr>
              <a:t>intentar  aplicar </a:t>
            </a:r>
            <a:r>
              <a:rPr sz="2400" dirty="0">
                <a:latin typeface="Verdana"/>
                <a:cs typeface="Verdana"/>
              </a:rPr>
              <a:t>a </a:t>
            </a:r>
            <a:r>
              <a:rPr sz="2400" spc="-5" dirty="0">
                <a:latin typeface="Verdana"/>
                <a:cs typeface="Verdana"/>
              </a:rPr>
              <a:t>la vida diaria </a:t>
            </a:r>
            <a:r>
              <a:rPr sz="2400" dirty="0">
                <a:latin typeface="Verdana"/>
                <a:cs typeface="Verdana"/>
              </a:rPr>
              <a:t>o a </a:t>
            </a:r>
            <a:r>
              <a:rPr sz="2400" spc="-10" dirty="0">
                <a:latin typeface="Verdana"/>
                <a:cs typeface="Verdana"/>
              </a:rPr>
              <a:t>los </a:t>
            </a:r>
            <a:r>
              <a:rPr sz="2400" spc="-5" dirty="0">
                <a:latin typeface="Verdana"/>
                <a:cs typeface="Verdana"/>
              </a:rPr>
              <a:t>juegos los  conceptos matemáticos </a:t>
            </a:r>
            <a:r>
              <a:rPr sz="2400" dirty="0">
                <a:latin typeface="Verdana"/>
                <a:cs typeface="Verdana"/>
              </a:rPr>
              <a:t>de </a:t>
            </a:r>
            <a:r>
              <a:rPr sz="2400" spc="-5" dirty="0">
                <a:latin typeface="Verdana"/>
                <a:cs typeface="Verdana"/>
              </a:rPr>
              <a:t>la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asignatura.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8880" y="3886200"/>
            <a:ext cx="65938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sz="2400" spc="-5" dirty="0">
                <a:latin typeface="Verdana"/>
                <a:cs typeface="Verdana"/>
              </a:rPr>
              <a:t>Por otra parte practicar aquellos </a:t>
            </a:r>
            <a:r>
              <a:rPr sz="2400" spc="-10" dirty="0">
                <a:latin typeface="Verdana"/>
                <a:cs typeface="Verdana"/>
              </a:rPr>
              <a:t>ejercicios  </a:t>
            </a:r>
            <a:r>
              <a:rPr sz="2400" spc="-5" dirty="0">
                <a:latin typeface="Verdana"/>
                <a:cs typeface="Verdana"/>
              </a:rPr>
              <a:t>más mecánicos como las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tablas.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0800" y="5147990"/>
            <a:ext cx="2566670" cy="1466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725" y="297179"/>
            <a:ext cx="62979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EJEMPLO DE REPRESENTACIÓN</a:t>
            </a:r>
            <a:r>
              <a:rPr sz="2400" b="0" spc="-7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GRÁFICA  </a:t>
            </a:r>
            <a:r>
              <a:rPr sz="2400" b="0" spc="-10" dirty="0">
                <a:latin typeface="Arial"/>
                <a:cs typeface="Arial"/>
              </a:rPr>
              <a:t>DE PROBLEMAS </a:t>
            </a:r>
            <a:r>
              <a:rPr sz="2400" b="0" spc="-5" dirty="0">
                <a:latin typeface="Arial"/>
                <a:cs typeface="Arial"/>
              </a:rPr>
              <a:t>DE</a:t>
            </a:r>
            <a:r>
              <a:rPr sz="2400" b="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MATEMÁTICAS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9069" y="1860550"/>
            <a:ext cx="6584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Pepito </a:t>
            </a:r>
            <a:r>
              <a:rPr sz="1800" spc="-5" dirty="0">
                <a:latin typeface="Verdana"/>
                <a:cs typeface="Verdana"/>
              </a:rPr>
              <a:t>tiene </a:t>
            </a:r>
            <a:r>
              <a:rPr sz="1800" dirty="0">
                <a:latin typeface="Verdana"/>
                <a:cs typeface="Verdana"/>
              </a:rPr>
              <a:t>3 </a:t>
            </a:r>
            <a:r>
              <a:rPr sz="1800" spc="-5" dirty="0">
                <a:latin typeface="Verdana"/>
                <a:cs typeface="Verdana"/>
              </a:rPr>
              <a:t>caramelos </a:t>
            </a:r>
            <a:r>
              <a:rPr sz="1800" dirty="0">
                <a:latin typeface="Verdana"/>
                <a:cs typeface="Verdana"/>
              </a:rPr>
              <a:t>y </a:t>
            </a:r>
            <a:r>
              <a:rPr sz="1800" spc="-5" dirty="0">
                <a:latin typeface="Verdana"/>
                <a:cs typeface="Verdana"/>
              </a:rPr>
              <a:t>su hermano Juanito </a:t>
            </a:r>
            <a:r>
              <a:rPr sz="1800" dirty="0">
                <a:latin typeface="Verdana"/>
                <a:cs typeface="Verdana"/>
              </a:rPr>
              <a:t>le </a:t>
            </a:r>
            <a:r>
              <a:rPr sz="1800" spc="-5" dirty="0">
                <a:latin typeface="Verdana"/>
                <a:cs typeface="Verdana"/>
              </a:rPr>
              <a:t>quita </a:t>
            </a:r>
            <a:r>
              <a:rPr sz="1800" dirty="0">
                <a:latin typeface="Verdana"/>
                <a:cs typeface="Verdana"/>
              </a:rPr>
              <a:t>1  </a:t>
            </a:r>
            <a:r>
              <a:rPr sz="1800" spc="-5" dirty="0">
                <a:latin typeface="Verdana"/>
                <a:cs typeface="Verdana"/>
              </a:rPr>
              <a:t>caramelo ¿cuántos caramelos </a:t>
            </a:r>
            <a:r>
              <a:rPr sz="1800" spc="5" dirty="0">
                <a:latin typeface="Verdana"/>
                <a:cs typeface="Verdana"/>
              </a:rPr>
              <a:t>le </a:t>
            </a:r>
            <a:r>
              <a:rPr sz="1800" spc="-10" dirty="0">
                <a:latin typeface="Verdana"/>
                <a:cs typeface="Verdana"/>
              </a:rPr>
              <a:t>quedan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Pepito?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9" y="3128009"/>
            <a:ext cx="6672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Se </a:t>
            </a:r>
            <a:r>
              <a:rPr sz="1800" spc="-10" dirty="0">
                <a:latin typeface="Verdana"/>
                <a:cs typeface="Verdana"/>
              </a:rPr>
              <a:t>puede </a:t>
            </a:r>
            <a:r>
              <a:rPr sz="1800" spc="-5" dirty="0">
                <a:latin typeface="Verdana"/>
                <a:cs typeface="Verdana"/>
              </a:rPr>
              <a:t>representar con un </a:t>
            </a:r>
            <a:r>
              <a:rPr sz="1800" dirty="0">
                <a:latin typeface="Verdana"/>
                <a:cs typeface="Verdana"/>
              </a:rPr>
              <a:t>role </a:t>
            </a:r>
            <a:r>
              <a:rPr sz="1800" spc="-5" dirty="0">
                <a:latin typeface="Verdana"/>
                <a:cs typeface="Verdana"/>
              </a:rPr>
              <a:t>playing (“teatro”) 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-5" dirty="0">
                <a:latin typeface="Verdana"/>
                <a:cs typeface="Verdana"/>
              </a:rPr>
              <a:t>con  una representación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gráfica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90747" y="2560727"/>
            <a:ext cx="1162685" cy="513715"/>
            <a:chOff x="3990747" y="2560727"/>
            <a:chExt cx="1162685" cy="513715"/>
          </a:xfrm>
        </p:grpSpPr>
        <p:sp>
          <p:nvSpPr>
            <p:cNvPr id="6" name="object 6"/>
            <p:cNvSpPr/>
            <p:nvPr/>
          </p:nvSpPr>
          <p:spPr>
            <a:xfrm>
              <a:off x="3995419" y="2565399"/>
              <a:ext cx="1153160" cy="504190"/>
            </a:xfrm>
            <a:custGeom>
              <a:avLst/>
              <a:gdLst/>
              <a:ahLst/>
              <a:cxnLst/>
              <a:rect l="l" t="t" r="r" b="b"/>
              <a:pathLst>
                <a:path w="1153160" h="504189">
                  <a:moveTo>
                    <a:pt x="864869" y="0"/>
                  </a:moveTo>
                  <a:lnTo>
                    <a:pt x="288289" y="0"/>
                  </a:lnTo>
                  <a:lnTo>
                    <a:pt x="288289" y="377189"/>
                  </a:lnTo>
                  <a:lnTo>
                    <a:pt x="0" y="377189"/>
                  </a:lnTo>
                  <a:lnTo>
                    <a:pt x="576579" y="504189"/>
                  </a:lnTo>
                  <a:lnTo>
                    <a:pt x="1153159" y="377189"/>
                  </a:lnTo>
                  <a:lnTo>
                    <a:pt x="864869" y="377189"/>
                  </a:lnTo>
                  <a:lnTo>
                    <a:pt x="86486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5419" y="2565399"/>
              <a:ext cx="1153160" cy="504190"/>
            </a:xfrm>
            <a:custGeom>
              <a:avLst/>
              <a:gdLst/>
              <a:ahLst/>
              <a:cxnLst/>
              <a:rect l="l" t="t" r="r" b="b"/>
              <a:pathLst>
                <a:path w="1153160" h="504189">
                  <a:moveTo>
                    <a:pt x="288289" y="0"/>
                  </a:moveTo>
                  <a:lnTo>
                    <a:pt x="288289" y="377189"/>
                  </a:lnTo>
                  <a:lnTo>
                    <a:pt x="0" y="377189"/>
                  </a:lnTo>
                  <a:lnTo>
                    <a:pt x="576579" y="504189"/>
                  </a:lnTo>
                  <a:lnTo>
                    <a:pt x="1153159" y="377189"/>
                  </a:lnTo>
                  <a:lnTo>
                    <a:pt x="864869" y="377189"/>
                  </a:lnTo>
                  <a:lnTo>
                    <a:pt x="864869" y="0"/>
                  </a:lnTo>
                  <a:lnTo>
                    <a:pt x="288289" y="0"/>
                  </a:lnTo>
                  <a:close/>
                </a:path>
                <a:path w="1153160" h="504189">
                  <a:moveTo>
                    <a:pt x="0" y="0"/>
                  </a:moveTo>
                  <a:lnTo>
                    <a:pt x="0" y="0"/>
                  </a:lnTo>
                </a:path>
                <a:path w="1153160" h="504189">
                  <a:moveTo>
                    <a:pt x="1153159" y="504189"/>
                  </a:moveTo>
                  <a:lnTo>
                    <a:pt x="1153159" y="5041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84530" y="3788409"/>
            <a:ext cx="2590799" cy="1511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6751" y="5464089"/>
            <a:ext cx="1627546" cy="122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3119" y="5694679"/>
            <a:ext cx="10718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Arial"/>
                <a:cs typeface="Arial"/>
              </a:rPr>
              <a:t>PEPIT</a:t>
            </a:r>
            <a:r>
              <a:rPr sz="1800" dirty="0" smtClean="0">
                <a:latin typeface="Arial"/>
                <a:cs typeface="Arial"/>
              </a:rPr>
              <a:t>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15766" y="4149090"/>
            <a:ext cx="822652" cy="1453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95869" y="3788409"/>
            <a:ext cx="1097279" cy="1511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4690" y="5839459"/>
            <a:ext cx="1003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JUA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30067" y="4503827"/>
            <a:ext cx="443865" cy="441325"/>
            <a:chOff x="3630067" y="4503827"/>
            <a:chExt cx="443865" cy="441325"/>
          </a:xfrm>
        </p:grpSpPr>
        <p:sp>
          <p:nvSpPr>
            <p:cNvPr id="15" name="object 15"/>
            <p:cNvSpPr/>
            <p:nvPr/>
          </p:nvSpPr>
          <p:spPr>
            <a:xfrm>
              <a:off x="3634739" y="4508500"/>
              <a:ext cx="434340" cy="431800"/>
            </a:xfrm>
            <a:custGeom>
              <a:avLst/>
              <a:gdLst/>
              <a:ahLst/>
              <a:cxnLst/>
              <a:rect l="l" t="t" r="r" b="b"/>
              <a:pathLst>
                <a:path w="434339" h="431800">
                  <a:moveTo>
                    <a:pt x="325120" y="0"/>
                  </a:moveTo>
                  <a:lnTo>
                    <a:pt x="325120" y="107950"/>
                  </a:lnTo>
                  <a:lnTo>
                    <a:pt x="0" y="107950"/>
                  </a:lnTo>
                  <a:lnTo>
                    <a:pt x="0" y="323850"/>
                  </a:lnTo>
                  <a:lnTo>
                    <a:pt x="325120" y="323850"/>
                  </a:lnTo>
                  <a:lnTo>
                    <a:pt x="325120" y="431800"/>
                  </a:lnTo>
                  <a:lnTo>
                    <a:pt x="434339" y="21590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34739" y="4508500"/>
              <a:ext cx="434340" cy="431800"/>
            </a:xfrm>
            <a:custGeom>
              <a:avLst/>
              <a:gdLst/>
              <a:ahLst/>
              <a:cxnLst/>
              <a:rect l="l" t="t" r="r" b="b"/>
              <a:pathLst>
                <a:path w="434339" h="431800">
                  <a:moveTo>
                    <a:pt x="0" y="107950"/>
                  </a:moveTo>
                  <a:lnTo>
                    <a:pt x="325120" y="107950"/>
                  </a:lnTo>
                  <a:lnTo>
                    <a:pt x="325120" y="0"/>
                  </a:lnTo>
                  <a:lnTo>
                    <a:pt x="434339" y="215900"/>
                  </a:lnTo>
                  <a:lnTo>
                    <a:pt x="325120" y="431800"/>
                  </a:lnTo>
                  <a:lnTo>
                    <a:pt x="325120" y="323850"/>
                  </a:lnTo>
                  <a:lnTo>
                    <a:pt x="0" y="323850"/>
                  </a:lnTo>
                  <a:lnTo>
                    <a:pt x="0" y="107950"/>
                  </a:lnTo>
                  <a:close/>
                </a:path>
                <a:path w="434339" h="431800">
                  <a:moveTo>
                    <a:pt x="0" y="0"/>
                  </a:moveTo>
                  <a:lnTo>
                    <a:pt x="0" y="0"/>
                  </a:lnTo>
                </a:path>
                <a:path w="434339" h="431800">
                  <a:moveTo>
                    <a:pt x="434339" y="431800"/>
                  </a:moveTo>
                  <a:lnTo>
                    <a:pt x="434339" y="4318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007507" y="4144417"/>
            <a:ext cx="1017905" cy="1017905"/>
            <a:chOff x="6007507" y="4144417"/>
            <a:chExt cx="1017905" cy="1017905"/>
          </a:xfrm>
        </p:grpSpPr>
        <p:sp>
          <p:nvSpPr>
            <p:cNvPr id="18" name="object 18"/>
            <p:cNvSpPr/>
            <p:nvPr/>
          </p:nvSpPr>
          <p:spPr>
            <a:xfrm>
              <a:off x="6012180" y="4149089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79" h="1008379">
                  <a:moveTo>
                    <a:pt x="755650" y="0"/>
                  </a:moveTo>
                  <a:lnTo>
                    <a:pt x="755650" y="252730"/>
                  </a:lnTo>
                  <a:lnTo>
                    <a:pt x="0" y="252730"/>
                  </a:lnTo>
                  <a:lnTo>
                    <a:pt x="0" y="756920"/>
                  </a:lnTo>
                  <a:lnTo>
                    <a:pt x="755650" y="756920"/>
                  </a:lnTo>
                  <a:lnTo>
                    <a:pt x="755650" y="1008380"/>
                  </a:lnTo>
                  <a:lnTo>
                    <a:pt x="1008379" y="504190"/>
                  </a:lnTo>
                  <a:lnTo>
                    <a:pt x="75565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12180" y="4149089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79" h="1008379">
                  <a:moveTo>
                    <a:pt x="0" y="252730"/>
                  </a:moveTo>
                  <a:lnTo>
                    <a:pt x="755650" y="252730"/>
                  </a:lnTo>
                  <a:lnTo>
                    <a:pt x="755650" y="0"/>
                  </a:lnTo>
                  <a:lnTo>
                    <a:pt x="1008379" y="504190"/>
                  </a:lnTo>
                  <a:lnTo>
                    <a:pt x="755650" y="1008380"/>
                  </a:lnTo>
                  <a:lnTo>
                    <a:pt x="755650" y="756920"/>
                  </a:lnTo>
                  <a:lnTo>
                    <a:pt x="0" y="756920"/>
                  </a:lnTo>
                  <a:lnTo>
                    <a:pt x="0" y="252730"/>
                  </a:lnTo>
                  <a:close/>
                </a:path>
                <a:path w="1008379" h="1008379">
                  <a:moveTo>
                    <a:pt x="0" y="0"/>
                  </a:moveTo>
                  <a:lnTo>
                    <a:pt x="0" y="0"/>
                  </a:lnTo>
                </a:path>
                <a:path w="1008379" h="1008379">
                  <a:moveTo>
                    <a:pt x="1008379" y="1008380"/>
                  </a:moveTo>
                  <a:lnTo>
                    <a:pt x="1008379" y="100838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514600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1447800"/>
            <a:ext cx="708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 marR="5080">
              <a:lnSpc>
                <a:spcPct val="100000"/>
              </a:lnSpc>
              <a:spcBef>
                <a:spcPts val="100"/>
              </a:spcBef>
            </a:pPr>
            <a:r>
              <a:rPr lang="es-CL" sz="4800" spc="-5" dirty="0"/>
              <a:t>¡</a:t>
            </a:r>
            <a:r>
              <a:rPr lang="es-CL" sz="4800" spc="-5" dirty="0" smtClean="0"/>
              <a:t>HASTA PRONTO!</a:t>
            </a:r>
            <a:endParaRPr sz="4800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521460" y="3460750"/>
            <a:ext cx="666242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latin typeface="Verdana"/>
                <a:cs typeface="Verdana"/>
              </a:rPr>
              <a:t>Sus hijos </a:t>
            </a:r>
            <a:r>
              <a:rPr sz="2900" dirty="0">
                <a:latin typeface="Verdana"/>
                <a:cs typeface="Verdana"/>
              </a:rPr>
              <a:t>e </a:t>
            </a:r>
            <a:r>
              <a:rPr sz="2900" spc="-5" dirty="0">
                <a:latin typeface="Verdana"/>
                <a:cs typeface="Verdana"/>
              </a:rPr>
              <a:t>hijas se los</a:t>
            </a:r>
            <a:r>
              <a:rPr sz="2900" spc="-70" dirty="0">
                <a:latin typeface="Verdana"/>
                <a:cs typeface="Verdana"/>
              </a:rPr>
              <a:t> </a:t>
            </a:r>
            <a:r>
              <a:rPr sz="2900" spc="-10" dirty="0">
                <a:latin typeface="Verdana"/>
                <a:cs typeface="Verdana"/>
              </a:rPr>
              <a:t>agradecerán</a:t>
            </a:r>
            <a:endParaRPr sz="2900">
              <a:latin typeface="Verdana"/>
              <a:cs typeface="Verdan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0" y="4038600"/>
            <a:ext cx="691515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52839" y="1143000"/>
            <a:ext cx="5058410" cy="386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 marR="199390" indent="1905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Verdana"/>
                <a:cs typeface="Verdana"/>
              </a:rPr>
              <a:t>Sabemos </a:t>
            </a:r>
            <a:r>
              <a:rPr sz="2800" spc="-5" dirty="0">
                <a:latin typeface="Verdana"/>
                <a:cs typeface="Verdana"/>
              </a:rPr>
              <a:t>que </a:t>
            </a:r>
            <a:r>
              <a:rPr sz="2800" spc="-10" dirty="0">
                <a:latin typeface="Verdana"/>
                <a:cs typeface="Verdana"/>
              </a:rPr>
              <a:t>todos </a:t>
            </a:r>
            <a:r>
              <a:rPr sz="2800" spc="-5" dirty="0">
                <a:latin typeface="Verdana"/>
                <a:cs typeface="Verdana"/>
              </a:rPr>
              <a:t>se  </a:t>
            </a:r>
            <a:r>
              <a:rPr sz="2800" spc="-10" dirty="0">
                <a:latin typeface="Verdana"/>
                <a:cs typeface="Verdana"/>
              </a:rPr>
              <a:t>preocupan </a:t>
            </a:r>
            <a:r>
              <a:rPr sz="2800" spc="-5" dirty="0">
                <a:latin typeface="Verdana"/>
                <a:cs typeface="Verdana"/>
              </a:rPr>
              <a:t>de </a:t>
            </a:r>
            <a:r>
              <a:rPr sz="2800" spc="-10" dirty="0">
                <a:latin typeface="Verdana"/>
                <a:cs typeface="Verdana"/>
              </a:rPr>
              <a:t>los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estudios</a:t>
            </a:r>
            <a:endParaRPr sz="2800" dirty="0">
              <a:latin typeface="Verdana"/>
              <a:cs typeface="Verdana"/>
            </a:endParaRPr>
          </a:p>
          <a:p>
            <a:pPr marL="12700" marR="5080" indent="-1270" algn="ctr">
              <a:lnSpc>
                <a:spcPct val="100000"/>
              </a:lnSpc>
              <a:tabLst>
                <a:tab pos="2936240" algn="l"/>
              </a:tabLst>
            </a:pPr>
            <a:r>
              <a:rPr sz="2800" spc="-5" dirty="0">
                <a:latin typeface="Verdana"/>
                <a:cs typeface="Verdana"/>
              </a:rPr>
              <a:t>de </a:t>
            </a:r>
            <a:r>
              <a:rPr sz="2800" spc="-10" dirty="0">
                <a:latin typeface="Verdana"/>
                <a:cs typeface="Verdana"/>
              </a:rPr>
              <a:t>sus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hijos/as	</a:t>
            </a:r>
            <a:r>
              <a:rPr sz="2800" spc="-5" dirty="0">
                <a:latin typeface="Verdana"/>
                <a:cs typeface="Verdana"/>
              </a:rPr>
              <a:t>pero </a:t>
            </a:r>
            <a:r>
              <a:rPr sz="2800" dirty="0">
                <a:latin typeface="Verdana"/>
                <a:cs typeface="Verdana"/>
              </a:rPr>
              <a:t>a  </a:t>
            </a:r>
            <a:r>
              <a:rPr sz="2800" spc="-5" dirty="0">
                <a:latin typeface="Verdana"/>
                <a:cs typeface="Verdana"/>
              </a:rPr>
              <a:t>veces no sabemos cómo  </a:t>
            </a:r>
            <a:r>
              <a:rPr sz="2800" spc="-10" dirty="0">
                <a:latin typeface="Verdana"/>
                <a:cs typeface="Verdana"/>
              </a:rPr>
              <a:t>ayudarles </a:t>
            </a:r>
            <a:r>
              <a:rPr sz="2800" dirty="0">
                <a:latin typeface="Verdana"/>
                <a:cs typeface="Verdana"/>
              </a:rPr>
              <a:t>a </a:t>
            </a:r>
            <a:r>
              <a:rPr sz="2800" spc="-10" dirty="0">
                <a:latin typeface="Verdana"/>
                <a:cs typeface="Verdana"/>
              </a:rPr>
              <a:t>lograr </a:t>
            </a:r>
            <a:r>
              <a:rPr sz="2800" spc="-5" dirty="0">
                <a:latin typeface="Verdana"/>
                <a:cs typeface="Verdana"/>
              </a:rPr>
              <a:t>el éxito  </a:t>
            </a:r>
            <a:r>
              <a:rPr sz="2800" spc="-10" dirty="0">
                <a:latin typeface="Verdana"/>
                <a:cs typeface="Verdana"/>
              </a:rPr>
              <a:t>escolar que todos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buscamos  </a:t>
            </a:r>
            <a:r>
              <a:rPr sz="2800" dirty="0">
                <a:latin typeface="Verdana"/>
                <a:cs typeface="Verdana"/>
              </a:rPr>
              <a:t>y a </a:t>
            </a:r>
            <a:r>
              <a:rPr sz="2800" spc="-10" dirty="0">
                <a:latin typeface="Verdana"/>
                <a:cs typeface="Verdana"/>
              </a:rPr>
              <a:t>pesar que </a:t>
            </a:r>
            <a:r>
              <a:rPr sz="2800" spc="-5" dirty="0">
                <a:latin typeface="Verdana"/>
                <a:cs typeface="Verdana"/>
              </a:rPr>
              <a:t>lo </a:t>
            </a:r>
            <a:r>
              <a:rPr sz="2800" spc="-10" dirty="0">
                <a:latin typeface="Verdana"/>
                <a:cs typeface="Verdana"/>
              </a:rPr>
              <a:t>intentamos  no </a:t>
            </a:r>
            <a:r>
              <a:rPr sz="2800" spc="-5" dirty="0">
                <a:latin typeface="Verdana"/>
                <a:cs typeface="Verdana"/>
              </a:rPr>
              <a:t>hacemos más </a:t>
            </a:r>
            <a:r>
              <a:rPr sz="2800" spc="-10" dirty="0">
                <a:latin typeface="Verdana"/>
                <a:cs typeface="Verdana"/>
              </a:rPr>
              <a:t>que  frustrarnos.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990600"/>
            <a:ext cx="2400439" cy="3699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654050"/>
            <a:ext cx="4727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latin typeface="Arial"/>
                <a:cs typeface="Arial"/>
              </a:rPr>
              <a:t>Antes </a:t>
            </a:r>
            <a:r>
              <a:rPr sz="4800" b="0" spc="-5" dirty="0">
                <a:latin typeface="Arial"/>
                <a:cs typeface="Arial"/>
              </a:rPr>
              <a:t>de</a:t>
            </a:r>
            <a:r>
              <a:rPr sz="4800" b="0" spc="-80" dirty="0">
                <a:latin typeface="Arial"/>
                <a:cs typeface="Arial"/>
              </a:rPr>
              <a:t> </a:t>
            </a:r>
            <a:r>
              <a:rPr lang="es-CL" sz="4800" spc="-10" dirty="0" smtClean="0">
                <a:latin typeface="Arial"/>
                <a:cs typeface="Arial"/>
              </a:rPr>
              <a:t>todo</a:t>
            </a:r>
            <a:r>
              <a:rPr sz="4800" b="0" spc="-10" dirty="0" smtClean="0">
                <a:latin typeface="Arial"/>
                <a:cs typeface="Arial"/>
              </a:rPr>
              <a:t>….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0" y="1828800"/>
            <a:ext cx="3063240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800" spc="-5" dirty="0">
                <a:latin typeface="Verdana"/>
                <a:cs typeface="Verdana"/>
              </a:rPr>
              <a:t>Vamos </a:t>
            </a:r>
            <a:r>
              <a:rPr sz="3800" dirty="0">
                <a:latin typeface="Verdana"/>
                <a:cs typeface="Verdana"/>
              </a:rPr>
              <a:t>a</a:t>
            </a:r>
            <a:r>
              <a:rPr sz="3800" spc="-105" dirty="0">
                <a:latin typeface="Verdana"/>
                <a:cs typeface="Verdana"/>
              </a:rPr>
              <a:t> </a:t>
            </a:r>
            <a:r>
              <a:rPr sz="3800" spc="-5" dirty="0">
                <a:latin typeface="Verdana"/>
                <a:cs typeface="Verdana"/>
              </a:rPr>
              <a:t>ver  </a:t>
            </a:r>
            <a:r>
              <a:rPr sz="3800" dirty="0">
                <a:latin typeface="Verdana"/>
                <a:cs typeface="Verdana"/>
              </a:rPr>
              <a:t>qué </a:t>
            </a:r>
            <a:r>
              <a:rPr sz="3800" spc="-10" dirty="0">
                <a:latin typeface="Verdana"/>
                <a:cs typeface="Verdana"/>
              </a:rPr>
              <a:t>cosas  </a:t>
            </a:r>
            <a:r>
              <a:rPr sz="3800" spc="-5" dirty="0">
                <a:latin typeface="Verdana"/>
                <a:cs typeface="Verdana"/>
              </a:rPr>
              <a:t>solemos  hacer mal  sin darnos  </a:t>
            </a:r>
            <a:r>
              <a:rPr sz="3800" dirty="0">
                <a:latin typeface="Verdana"/>
                <a:cs typeface="Verdana"/>
              </a:rPr>
              <a:t>cuenta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3057525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585470"/>
            <a:ext cx="4236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ERRORES</a:t>
            </a:r>
            <a:r>
              <a:rPr sz="3600" b="0" spc="-8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TÍPICOS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600200"/>
            <a:ext cx="6904990" cy="3698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sz="2900" spc="-5" dirty="0">
                <a:latin typeface="Verdana"/>
                <a:cs typeface="Verdana"/>
              </a:rPr>
              <a:t>Hacerle los deberes escolares </a:t>
            </a:r>
            <a:r>
              <a:rPr sz="2900" dirty="0">
                <a:latin typeface="Verdana"/>
                <a:cs typeface="Verdana"/>
              </a:rPr>
              <a:t>o </a:t>
            </a:r>
            <a:r>
              <a:rPr sz="2900" spc="-5" dirty="0">
                <a:latin typeface="Verdana"/>
                <a:cs typeface="Verdana"/>
              </a:rPr>
              <a:t>darle  la respuesta </a:t>
            </a:r>
            <a:r>
              <a:rPr sz="2900" dirty="0">
                <a:latin typeface="Verdana"/>
                <a:cs typeface="Verdana"/>
              </a:rPr>
              <a:t>a </a:t>
            </a:r>
            <a:r>
              <a:rPr sz="2900" spc="-5" dirty="0">
                <a:latin typeface="Verdana"/>
                <a:cs typeface="Verdana"/>
              </a:rPr>
              <a:t>un problema para  acabar antes </a:t>
            </a:r>
            <a:r>
              <a:rPr sz="2900" dirty="0">
                <a:latin typeface="Verdana"/>
                <a:cs typeface="Verdana"/>
              </a:rPr>
              <a:t>o </a:t>
            </a:r>
            <a:r>
              <a:rPr sz="2900" spc="-5" dirty="0">
                <a:latin typeface="Verdana"/>
                <a:cs typeface="Verdana"/>
              </a:rPr>
              <a:t>pensar </a:t>
            </a:r>
            <a:r>
              <a:rPr sz="2900" dirty="0">
                <a:latin typeface="Verdana"/>
                <a:cs typeface="Verdana"/>
              </a:rPr>
              <a:t>que </a:t>
            </a:r>
            <a:r>
              <a:rPr sz="2900" spc="-5" dirty="0">
                <a:latin typeface="Verdana"/>
                <a:cs typeface="Verdana"/>
              </a:rPr>
              <a:t>así </a:t>
            </a:r>
            <a:r>
              <a:rPr sz="2900" dirty="0">
                <a:latin typeface="Verdana"/>
                <a:cs typeface="Verdana"/>
              </a:rPr>
              <a:t>le  </a:t>
            </a:r>
            <a:r>
              <a:rPr sz="2900" spc="-5" dirty="0">
                <a:latin typeface="Verdana"/>
                <a:cs typeface="Verdana"/>
              </a:rPr>
              <a:t>pondrán mejor</a:t>
            </a:r>
            <a:r>
              <a:rPr sz="2900" spc="-10" dirty="0">
                <a:latin typeface="Verdana"/>
                <a:cs typeface="Verdana"/>
              </a:rPr>
              <a:t> </a:t>
            </a:r>
            <a:r>
              <a:rPr sz="2900" spc="-5" dirty="0">
                <a:latin typeface="Verdana"/>
                <a:cs typeface="Verdana"/>
              </a:rPr>
              <a:t>nota</a:t>
            </a:r>
            <a:r>
              <a:rPr sz="2900" spc="-5" dirty="0" smtClean="0">
                <a:latin typeface="Verdana"/>
                <a:cs typeface="Verdana"/>
              </a:rPr>
              <a:t>.</a:t>
            </a:r>
            <a:endParaRPr lang="es-CL" sz="2900" spc="-5" dirty="0" smtClean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900" dirty="0">
              <a:latin typeface="Verdana"/>
              <a:cs typeface="Verdana"/>
            </a:endParaRPr>
          </a:p>
          <a:p>
            <a:pPr marL="469900" marR="71755" indent="-457200" algn="just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sz="2900" spc="-5" dirty="0">
                <a:latin typeface="Verdana"/>
                <a:cs typeface="Verdana"/>
              </a:rPr>
              <a:t>Dejarlo solo/a ante las dificultades </a:t>
            </a:r>
            <a:r>
              <a:rPr sz="2900" dirty="0">
                <a:latin typeface="Verdana"/>
                <a:cs typeface="Verdana"/>
              </a:rPr>
              <a:t>o  </a:t>
            </a:r>
            <a:r>
              <a:rPr sz="2900" spc="-5" dirty="0">
                <a:latin typeface="Verdana"/>
                <a:cs typeface="Verdana"/>
              </a:rPr>
              <a:t>delegar </a:t>
            </a:r>
            <a:r>
              <a:rPr sz="2900" spc="-10" dirty="0">
                <a:latin typeface="Verdana"/>
                <a:cs typeface="Verdana"/>
              </a:rPr>
              <a:t>toda </a:t>
            </a:r>
            <a:r>
              <a:rPr sz="2900" dirty="0">
                <a:latin typeface="Verdana"/>
                <a:cs typeface="Verdana"/>
              </a:rPr>
              <a:t>la </a:t>
            </a:r>
            <a:r>
              <a:rPr sz="2900" spc="-5" dirty="0">
                <a:latin typeface="Verdana"/>
                <a:cs typeface="Verdana"/>
              </a:rPr>
              <a:t>responsabilidad </a:t>
            </a:r>
            <a:r>
              <a:rPr sz="2900" dirty="0">
                <a:latin typeface="Verdana"/>
                <a:cs typeface="Verdana"/>
              </a:rPr>
              <a:t>en el  </a:t>
            </a:r>
            <a:r>
              <a:rPr sz="2900" spc="-5" dirty="0">
                <a:latin typeface="Verdana"/>
                <a:cs typeface="Verdana"/>
              </a:rPr>
              <a:t>profesor.</a:t>
            </a:r>
            <a:endParaRPr sz="29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585470"/>
            <a:ext cx="4236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ERRORES</a:t>
            </a:r>
            <a:r>
              <a:rPr sz="3600" b="0" spc="-8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TÍPICOS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93254" y="1600200"/>
            <a:ext cx="6347714" cy="4426852"/>
          </a:xfrm>
          <a:prstGeom prst="rect">
            <a:avLst/>
          </a:prstGeom>
        </p:spPr>
        <p:txBody>
          <a:bodyPr vert="horz" wrap="square" lIns="0" tIns="304799" rIns="0" bIns="0" rtlCol="0">
            <a:spAutoFit/>
          </a:bodyPr>
          <a:lstStyle/>
          <a:p>
            <a:pPr marL="1287780" marR="5080" indent="-4572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sz="2900" spc="-5" dirty="0">
                <a:solidFill>
                  <a:schemeClr val="tx1"/>
                </a:solidFill>
              </a:rPr>
              <a:t>Compararlo continuamente </a:t>
            </a:r>
            <a:r>
              <a:rPr sz="2900" dirty="0">
                <a:solidFill>
                  <a:schemeClr val="tx1"/>
                </a:solidFill>
              </a:rPr>
              <a:t>con</a:t>
            </a:r>
            <a:r>
              <a:rPr sz="2900" spc="-85" dirty="0">
                <a:solidFill>
                  <a:schemeClr val="tx1"/>
                </a:solidFill>
              </a:rPr>
              <a:t> </a:t>
            </a:r>
            <a:r>
              <a:rPr sz="2900" dirty="0">
                <a:solidFill>
                  <a:schemeClr val="tx1"/>
                </a:solidFill>
              </a:rPr>
              <a:t>un  </a:t>
            </a:r>
            <a:r>
              <a:rPr sz="2900" spc="-5" dirty="0">
                <a:solidFill>
                  <a:schemeClr val="tx1"/>
                </a:solidFill>
              </a:rPr>
              <a:t>hermano </a:t>
            </a:r>
            <a:r>
              <a:rPr sz="2900" dirty="0">
                <a:solidFill>
                  <a:schemeClr val="tx1"/>
                </a:solidFill>
              </a:rPr>
              <a:t>o </a:t>
            </a:r>
            <a:r>
              <a:rPr sz="2900" spc="-5" dirty="0">
                <a:solidFill>
                  <a:schemeClr val="tx1"/>
                </a:solidFill>
              </a:rPr>
              <a:t>primo mucho más  responsable </a:t>
            </a:r>
            <a:r>
              <a:rPr sz="2900" dirty="0">
                <a:solidFill>
                  <a:schemeClr val="tx1"/>
                </a:solidFill>
              </a:rPr>
              <a:t>o </a:t>
            </a:r>
            <a:r>
              <a:rPr sz="2900" spc="-5" dirty="0">
                <a:solidFill>
                  <a:schemeClr val="tx1"/>
                </a:solidFill>
              </a:rPr>
              <a:t>capaz </a:t>
            </a:r>
            <a:r>
              <a:rPr sz="2900" dirty="0">
                <a:solidFill>
                  <a:schemeClr val="tx1"/>
                </a:solidFill>
              </a:rPr>
              <a:t>que</a:t>
            </a:r>
            <a:r>
              <a:rPr sz="2900" spc="-35" dirty="0">
                <a:solidFill>
                  <a:schemeClr val="tx1"/>
                </a:solidFill>
              </a:rPr>
              <a:t> </a:t>
            </a:r>
            <a:r>
              <a:rPr sz="2900" spc="-5" dirty="0">
                <a:solidFill>
                  <a:schemeClr val="tx1"/>
                </a:solidFill>
              </a:rPr>
              <a:t>él.</a:t>
            </a:r>
            <a:endParaRPr sz="2900" dirty="0">
              <a:solidFill>
                <a:schemeClr val="tx1"/>
              </a:solidFill>
            </a:endParaRPr>
          </a:p>
          <a:p>
            <a:pPr marL="1287780" marR="168910" indent="-4572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sz="2900" spc="-5" dirty="0"/>
              <a:t>Permitirle unos malos resultados  académicos </a:t>
            </a:r>
            <a:r>
              <a:rPr sz="2900" dirty="0"/>
              <a:t>por </a:t>
            </a:r>
            <a:r>
              <a:rPr sz="2900" spc="-5" dirty="0"/>
              <a:t>falta </a:t>
            </a:r>
            <a:r>
              <a:rPr sz="2900" spc="5" dirty="0"/>
              <a:t>de</a:t>
            </a:r>
            <a:r>
              <a:rPr sz="2900" spc="-100" dirty="0"/>
              <a:t> </a:t>
            </a:r>
            <a:r>
              <a:rPr sz="2900" spc="-5" dirty="0"/>
              <a:t>esfuerzo,  sin que </a:t>
            </a:r>
            <a:r>
              <a:rPr sz="2900" spc="-10" dirty="0"/>
              <a:t>exista </a:t>
            </a:r>
            <a:r>
              <a:rPr sz="2900" dirty="0"/>
              <a:t>una </a:t>
            </a:r>
            <a:r>
              <a:rPr sz="2900" spc="-5" dirty="0"/>
              <a:t>consecuencia  negativa.</a:t>
            </a:r>
            <a:endParaRPr sz="2900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585470"/>
            <a:ext cx="4236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ERRORES</a:t>
            </a:r>
            <a:r>
              <a:rPr sz="3600" b="0" spc="-8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TÍPICOS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676400"/>
            <a:ext cx="6777355" cy="313521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2900">
              <a:lnSpc>
                <a:spcPct val="101699"/>
              </a:lnSpc>
              <a:spcBef>
                <a:spcPts val="60"/>
              </a:spcBef>
              <a:buFont typeface="Wingdings" panose="05000000000000000000" pitchFamily="2" charset="2"/>
              <a:buChar char="v"/>
            </a:pPr>
            <a:r>
              <a:rPr sz="2000" spc="-5" dirty="0">
                <a:latin typeface="Verdana"/>
                <a:cs typeface="Verdana"/>
              </a:rPr>
              <a:t>Hablarles mal del colegio, </a:t>
            </a:r>
            <a:r>
              <a:rPr sz="2000" dirty="0">
                <a:latin typeface="Verdana"/>
                <a:cs typeface="Verdana"/>
              </a:rPr>
              <a:t>de </a:t>
            </a:r>
            <a:r>
              <a:rPr sz="2000" spc="-5" dirty="0">
                <a:latin typeface="Verdana"/>
                <a:cs typeface="Verdana"/>
              </a:rPr>
              <a:t>los profesores </a:t>
            </a:r>
            <a:r>
              <a:rPr sz="2000" dirty="0">
                <a:latin typeface="Verdana"/>
                <a:cs typeface="Verdana"/>
              </a:rPr>
              <a:t>o de que  </a:t>
            </a:r>
            <a:r>
              <a:rPr sz="2000" spc="-5" dirty="0">
                <a:latin typeface="Verdana"/>
                <a:cs typeface="Verdana"/>
              </a:rPr>
              <a:t>les dan muchas tareas </a:t>
            </a:r>
            <a:r>
              <a:rPr sz="2000" dirty="0">
                <a:latin typeface="Verdana"/>
                <a:cs typeface="Verdana"/>
              </a:rPr>
              <a:t>o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lang="es-CL" sz="2000" spc="-5" dirty="0" smtClean="0">
                <a:latin typeface="Verdana"/>
                <a:cs typeface="Verdana"/>
              </a:rPr>
              <a:t>deberes</a:t>
            </a:r>
            <a:r>
              <a:rPr sz="2000" spc="-5" dirty="0" smtClean="0">
                <a:latin typeface="Verdana"/>
                <a:cs typeface="Verdana"/>
              </a:rPr>
              <a:t>.</a:t>
            </a:r>
            <a:endParaRPr lang="es-CL" sz="2000" spc="-5" dirty="0" smtClean="0">
              <a:latin typeface="Verdana"/>
              <a:cs typeface="Verdana"/>
            </a:endParaRPr>
          </a:p>
          <a:p>
            <a:pPr marL="12700" marR="5080">
              <a:lnSpc>
                <a:spcPct val="101699"/>
              </a:lnSpc>
              <a:spcBef>
                <a:spcPts val="60"/>
              </a:spcBef>
            </a:pPr>
            <a:endParaRPr sz="2000" dirty="0">
              <a:latin typeface="Verdana"/>
              <a:cs typeface="Verdana"/>
            </a:endParaRPr>
          </a:p>
          <a:p>
            <a:pPr marL="355600" marR="233679" indent="-342900">
              <a:lnSpc>
                <a:spcPct val="101499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sz="2000" spc="-5" dirty="0">
                <a:latin typeface="Verdana"/>
                <a:cs typeface="Verdana"/>
              </a:rPr>
              <a:t>Caer en la sobreprotección evitándole </a:t>
            </a:r>
            <a:r>
              <a:rPr sz="2000" spc="-10" dirty="0">
                <a:latin typeface="Verdana"/>
                <a:cs typeface="Verdana"/>
              </a:rPr>
              <a:t>las  </a:t>
            </a:r>
            <a:r>
              <a:rPr sz="2000" spc="-5" dirty="0">
                <a:latin typeface="Verdana"/>
                <a:cs typeface="Verdana"/>
              </a:rPr>
              <a:t>consecuencias </a:t>
            </a:r>
            <a:r>
              <a:rPr sz="2000" dirty="0">
                <a:latin typeface="Verdana"/>
                <a:cs typeface="Verdana"/>
              </a:rPr>
              <a:t>de </a:t>
            </a:r>
            <a:r>
              <a:rPr sz="2000" spc="-5" dirty="0">
                <a:latin typeface="Verdana"/>
                <a:cs typeface="Verdana"/>
              </a:rPr>
              <a:t>sus actos </a:t>
            </a:r>
            <a:r>
              <a:rPr sz="2000" dirty="0">
                <a:latin typeface="Verdana"/>
                <a:cs typeface="Verdana"/>
              </a:rPr>
              <a:t>y </a:t>
            </a:r>
            <a:r>
              <a:rPr sz="2000" spc="-5" dirty="0">
                <a:latin typeface="Verdana"/>
                <a:cs typeface="Verdana"/>
              </a:rPr>
              <a:t>disculpándolo ante el  </a:t>
            </a:r>
            <a:r>
              <a:rPr lang="es-CL" sz="2000" spc="-5" dirty="0" smtClean="0">
                <a:latin typeface="Verdana"/>
                <a:cs typeface="Verdana"/>
              </a:rPr>
              <a:t>profesor.</a:t>
            </a:r>
          </a:p>
          <a:p>
            <a:pPr marL="12700" marR="233679">
              <a:lnSpc>
                <a:spcPct val="101499"/>
              </a:lnSpc>
              <a:spcBef>
                <a:spcPts val="750"/>
              </a:spcBef>
            </a:pPr>
            <a:endParaRPr sz="2000" dirty="0">
              <a:latin typeface="Verdana"/>
              <a:cs typeface="Verdana"/>
            </a:endParaRPr>
          </a:p>
          <a:p>
            <a:pPr marL="355600" marR="428625" indent="-342900">
              <a:lnSpc>
                <a:spcPct val="101200"/>
              </a:lnSpc>
              <a:spcBef>
                <a:spcPts val="775"/>
              </a:spcBef>
              <a:buFont typeface="Wingdings" panose="05000000000000000000" pitchFamily="2" charset="2"/>
              <a:buChar char="v"/>
            </a:pPr>
            <a:r>
              <a:rPr sz="2000" spc="-5" dirty="0">
                <a:latin typeface="Verdana"/>
                <a:cs typeface="Verdana"/>
              </a:rPr>
              <a:t>Criticarle todo lo </a:t>
            </a:r>
            <a:r>
              <a:rPr sz="2000" dirty="0">
                <a:latin typeface="Verdana"/>
                <a:cs typeface="Verdana"/>
              </a:rPr>
              <a:t>que </a:t>
            </a:r>
            <a:r>
              <a:rPr sz="2000" spc="-5" dirty="0">
                <a:latin typeface="Verdana"/>
                <a:cs typeface="Verdana"/>
              </a:rPr>
              <a:t>hace mal sin reforzar lo </a:t>
            </a:r>
            <a:r>
              <a:rPr sz="2000" dirty="0" err="1">
                <a:latin typeface="Verdana"/>
                <a:cs typeface="Verdana"/>
              </a:rPr>
              <a:t>que</a:t>
            </a:r>
            <a:r>
              <a:rPr sz="2000" dirty="0">
                <a:latin typeface="Verdana"/>
                <a:cs typeface="Verdana"/>
              </a:rPr>
              <a:t>  </a:t>
            </a:r>
            <a:r>
              <a:rPr lang="es-CL" sz="2000" spc="-5" dirty="0" smtClean="0">
                <a:latin typeface="Verdana"/>
                <a:cs typeface="Verdana"/>
              </a:rPr>
              <a:t>hace</a:t>
            </a:r>
            <a:r>
              <a:rPr sz="2000" spc="-5" dirty="0" smtClean="0">
                <a:latin typeface="Verdana"/>
                <a:cs typeface="Verdana"/>
              </a:rPr>
              <a:t> </a:t>
            </a:r>
            <a:r>
              <a:rPr lang="es-CL" sz="2000" spc="-5" dirty="0" smtClean="0">
                <a:latin typeface="Verdana"/>
                <a:cs typeface="Verdana"/>
              </a:rPr>
              <a:t>bien.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836929"/>
            <a:ext cx="4695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Arial"/>
                <a:cs typeface="Arial"/>
              </a:rPr>
              <a:t>FASES </a:t>
            </a:r>
            <a:r>
              <a:rPr sz="3600" b="0" spc="-5" dirty="0">
                <a:latin typeface="Arial"/>
                <a:cs typeface="Arial"/>
              </a:rPr>
              <a:t>DEL</a:t>
            </a:r>
            <a:r>
              <a:rPr sz="3600" b="0" spc="-7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ESTUDIO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9069" y="2597150"/>
            <a:ext cx="3294379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79095" algn="l"/>
              </a:tabLst>
            </a:pPr>
            <a:r>
              <a:rPr sz="2000" spc="-5" dirty="0">
                <a:solidFill>
                  <a:srgbClr val="006666"/>
                </a:solidFill>
                <a:latin typeface="Verdana"/>
                <a:cs typeface="Verdana"/>
              </a:rPr>
              <a:t>FASE</a:t>
            </a:r>
            <a:r>
              <a:rPr sz="2000" spc="-15" dirty="0">
                <a:solidFill>
                  <a:srgbClr val="0066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6666"/>
                </a:solidFill>
                <a:latin typeface="Verdana"/>
                <a:cs typeface="Verdana"/>
              </a:rPr>
              <a:t>PREPARATORIA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6666"/>
              </a:buClr>
              <a:buFont typeface="Verdana"/>
              <a:buAutoNum type="arabicParenR"/>
            </a:pPr>
            <a:endParaRPr sz="2750">
              <a:latin typeface="Verdana"/>
              <a:cs typeface="Verdana"/>
            </a:endParaRPr>
          </a:p>
          <a:p>
            <a:pPr marL="378460" indent="-366395">
              <a:lnSpc>
                <a:spcPct val="100000"/>
              </a:lnSpc>
              <a:buAutoNum type="arabicParenR"/>
              <a:tabLst>
                <a:tab pos="379095" algn="l"/>
              </a:tabLst>
            </a:pPr>
            <a:r>
              <a:rPr sz="2000" spc="-5" dirty="0">
                <a:solidFill>
                  <a:srgbClr val="006666"/>
                </a:solidFill>
                <a:latin typeface="Verdana"/>
                <a:cs typeface="Verdana"/>
              </a:rPr>
              <a:t>FASE </a:t>
            </a:r>
            <a:r>
              <a:rPr sz="2000" dirty="0">
                <a:solidFill>
                  <a:srgbClr val="006666"/>
                </a:solidFill>
                <a:latin typeface="Verdana"/>
                <a:cs typeface="Verdana"/>
              </a:rPr>
              <a:t>DE </a:t>
            </a:r>
            <a:r>
              <a:rPr sz="2000" spc="-5" dirty="0">
                <a:solidFill>
                  <a:srgbClr val="006666"/>
                </a:solidFill>
                <a:latin typeface="Verdana"/>
                <a:cs typeface="Verdana"/>
              </a:rPr>
              <a:t>ESTUDIO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6666"/>
              </a:buClr>
              <a:buFont typeface="Verdana"/>
              <a:buAutoNum type="arabicParenR"/>
            </a:pPr>
            <a:endParaRPr sz="2750">
              <a:latin typeface="Verdana"/>
              <a:cs typeface="Verdana"/>
            </a:endParaRPr>
          </a:p>
          <a:p>
            <a:pPr marL="378460" indent="-366395">
              <a:lnSpc>
                <a:spcPct val="100000"/>
              </a:lnSpc>
              <a:buAutoNum type="arabicParenR"/>
              <a:tabLst>
                <a:tab pos="379095" algn="l"/>
              </a:tabLst>
            </a:pPr>
            <a:r>
              <a:rPr sz="2000" spc="-5" dirty="0">
                <a:solidFill>
                  <a:srgbClr val="006666"/>
                </a:solidFill>
                <a:latin typeface="Verdana"/>
                <a:cs typeface="Verdana"/>
              </a:rPr>
              <a:t>FASE </a:t>
            </a:r>
            <a:r>
              <a:rPr sz="2000" dirty="0">
                <a:solidFill>
                  <a:srgbClr val="006666"/>
                </a:solidFill>
                <a:latin typeface="Verdana"/>
                <a:cs typeface="Verdana"/>
              </a:rPr>
              <a:t>POST -</a:t>
            </a:r>
            <a:r>
              <a:rPr sz="2000" spc="-45" dirty="0">
                <a:solidFill>
                  <a:srgbClr val="0066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6666"/>
                </a:solidFill>
                <a:latin typeface="Verdana"/>
                <a:cs typeface="Verdana"/>
              </a:rPr>
              <a:t>ESTUDIO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460192"/>
            <a:ext cx="4562475" cy="23025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8" y="654050"/>
            <a:ext cx="44183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FASE</a:t>
            </a:r>
            <a:r>
              <a:rPr sz="3200" spc="-75" dirty="0"/>
              <a:t> </a:t>
            </a:r>
            <a:r>
              <a:rPr sz="3200" spc="-5" dirty="0"/>
              <a:t>PREPARATORIA: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8077199" cy="332398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20"/>
              </a:spcBef>
              <a:buFont typeface="Wingdings" panose="05000000000000000000" pitchFamily="2" charset="2"/>
              <a:buChar char="v"/>
              <a:tabLst>
                <a:tab pos="379095" algn="l"/>
              </a:tabLst>
            </a:pPr>
            <a:r>
              <a:rPr sz="2500" u="sng" spc="-5" dirty="0" smtClean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Lugar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</a:t>
            </a:r>
            <a:r>
              <a:rPr sz="2500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u="sng" spc="-10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Estudio</a:t>
            </a:r>
            <a:r>
              <a:rPr sz="2500" u="sng" spc="-10" dirty="0" smtClean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:</a:t>
            </a:r>
            <a:endParaRPr lang="es-CL" sz="2500" u="sng" dirty="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720"/>
              </a:spcBef>
              <a:buFontTx/>
              <a:buChar char="-"/>
              <a:tabLst>
                <a:tab pos="379095" algn="l"/>
              </a:tabLst>
            </a:pPr>
            <a:r>
              <a:rPr sz="2500" spc="-10" dirty="0" err="1" smtClean="0">
                <a:latin typeface="Verdana"/>
                <a:cs typeface="Verdana"/>
              </a:rPr>
              <a:t>Siempre</a:t>
            </a:r>
            <a:r>
              <a:rPr sz="2500" spc="-10" dirty="0" smtClean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el </a:t>
            </a:r>
            <a:r>
              <a:rPr sz="2500" spc="-10" dirty="0" err="1">
                <a:latin typeface="Verdana"/>
                <a:cs typeface="Verdana"/>
              </a:rPr>
              <a:t>mismo</a:t>
            </a:r>
            <a:r>
              <a:rPr sz="2500" spc="-65" dirty="0">
                <a:latin typeface="Verdana"/>
                <a:cs typeface="Verdana"/>
              </a:rPr>
              <a:t> </a:t>
            </a:r>
            <a:r>
              <a:rPr sz="2500" spc="-5" dirty="0" err="1" smtClean="0">
                <a:latin typeface="Verdana"/>
                <a:cs typeface="Verdana"/>
              </a:rPr>
              <a:t>sitio</a:t>
            </a:r>
            <a:r>
              <a:rPr lang="es-CL" sz="2500" spc="-5" dirty="0" smtClean="0">
                <a:latin typeface="Verdana"/>
                <a:cs typeface="Verdana"/>
              </a:rPr>
              <a:t>.</a:t>
            </a:r>
            <a:r>
              <a:rPr sz="2500" spc="-5" dirty="0" smtClean="0">
                <a:latin typeface="Verdana"/>
                <a:cs typeface="Verdana"/>
              </a:rPr>
              <a:t>  </a:t>
            </a:r>
            <a:endParaRPr lang="es-CL" sz="2500" spc="-5" dirty="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720"/>
              </a:spcBef>
              <a:buFontTx/>
              <a:buChar char="-"/>
              <a:tabLst>
                <a:tab pos="379095" algn="l"/>
              </a:tabLst>
            </a:pPr>
            <a:r>
              <a:rPr sz="2500" spc="-5" dirty="0" smtClean="0">
                <a:latin typeface="Verdana"/>
                <a:cs typeface="Verdana"/>
              </a:rPr>
              <a:t>Bien</a:t>
            </a:r>
            <a:r>
              <a:rPr sz="2500" spc="-15" dirty="0" smtClean="0">
                <a:latin typeface="Verdana"/>
                <a:cs typeface="Verdana"/>
              </a:rPr>
              <a:t> </a:t>
            </a:r>
            <a:r>
              <a:rPr sz="2500" spc="-5" dirty="0" err="1" smtClean="0">
                <a:latin typeface="Verdana"/>
                <a:cs typeface="Verdana"/>
              </a:rPr>
              <a:t>iluminado</a:t>
            </a:r>
            <a:r>
              <a:rPr lang="es-CL" sz="2500" spc="-5" dirty="0" smtClean="0">
                <a:latin typeface="Verdana"/>
                <a:cs typeface="Verdana"/>
              </a:rPr>
              <a:t>.</a:t>
            </a:r>
            <a:endParaRPr lang="es-CL" sz="2500" dirty="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720"/>
              </a:spcBef>
              <a:buFontTx/>
              <a:buChar char="-"/>
              <a:tabLst>
                <a:tab pos="379095" algn="l"/>
              </a:tabLst>
            </a:pPr>
            <a:r>
              <a:rPr sz="2500" spc="-5" dirty="0" err="1" smtClean="0">
                <a:latin typeface="Verdana"/>
                <a:cs typeface="Verdana"/>
              </a:rPr>
              <a:t>Temperatura</a:t>
            </a:r>
            <a:r>
              <a:rPr sz="2500" spc="-95" dirty="0" smtClean="0">
                <a:latin typeface="Verdana"/>
                <a:cs typeface="Verdana"/>
              </a:rPr>
              <a:t> </a:t>
            </a:r>
            <a:r>
              <a:rPr sz="2500" spc="-5" dirty="0" err="1" smtClean="0">
                <a:latin typeface="Verdana"/>
                <a:cs typeface="Verdana"/>
              </a:rPr>
              <a:t>agradable</a:t>
            </a:r>
            <a:r>
              <a:rPr lang="es-CL" sz="2500" spc="-5" dirty="0" smtClean="0">
                <a:latin typeface="Verdana"/>
                <a:cs typeface="Verdana"/>
              </a:rPr>
              <a:t>.</a:t>
            </a:r>
            <a:r>
              <a:rPr sz="2500" spc="-5" dirty="0" smtClean="0">
                <a:latin typeface="Verdana"/>
                <a:cs typeface="Verdana"/>
              </a:rPr>
              <a:t>  </a:t>
            </a:r>
            <a:endParaRPr lang="es-CL" sz="2500" spc="-5" dirty="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720"/>
              </a:spcBef>
              <a:buFontTx/>
              <a:buChar char="-"/>
              <a:tabLst>
                <a:tab pos="379095" algn="l"/>
              </a:tabLst>
            </a:pPr>
            <a:r>
              <a:rPr sz="2500" spc="-10" dirty="0" err="1" smtClean="0">
                <a:latin typeface="Verdana"/>
                <a:cs typeface="Verdana"/>
              </a:rPr>
              <a:t>Cómodo</a:t>
            </a:r>
            <a:r>
              <a:rPr lang="es-CL" sz="2500" spc="-10" dirty="0" smtClean="0">
                <a:latin typeface="Verdana"/>
                <a:cs typeface="Verdana"/>
              </a:rPr>
              <a:t>.</a:t>
            </a:r>
            <a:endParaRPr lang="es-CL" sz="2500" dirty="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720"/>
              </a:spcBef>
              <a:buFontTx/>
              <a:buChar char="-"/>
              <a:tabLst>
                <a:tab pos="379095" algn="l"/>
              </a:tabLst>
            </a:pPr>
            <a:r>
              <a:rPr sz="2500" spc="-10" dirty="0" err="1" smtClean="0">
                <a:latin typeface="Verdana"/>
                <a:cs typeface="Verdana"/>
              </a:rPr>
              <a:t>Silencioso</a:t>
            </a:r>
            <a:r>
              <a:rPr lang="es-CL" sz="2500" spc="-10" dirty="0" smtClean="0">
                <a:latin typeface="Verdana"/>
                <a:cs typeface="Verdana"/>
              </a:rPr>
              <a:t>.</a:t>
            </a:r>
            <a:r>
              <a:rPr sz="2500" spc="-10" dirty="0" smtClean="0">
                <a:latin typeface="Verdana"/>
                <a:cs typeface="Verdana"/>
              </a:rPr>
              <a:t>  </a:t>
            </a:r>
            <a:endParaRPr lang="es-CL" sz="2500" spc="-1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720"/>
              </a:spcBef>
              <a:tabLst>
                <a:tab pos="379095" algn="l"/>
              </a:tabLst>
            </a:pPr>
            <a:r>
              <a:rPr lang="es-CL" sz="2500" spc="-5" dirty="0" smtClean="0">
                <a:latin typeface="Verdana"/>
                <a:cs typeface="Verdana"/>
              </a:rPr>
              <a:t>- </a:t>
            </a:r>
            <a:r>
              <a:rPr sz="2500" spc="-5" dirty="0" smtClean="0">
                <a:latin typeface="Verdana"/>
                <a:cs typeface="Verdana"/>
              </a:rPr>
              <a:t>Bien</a:t>
            </a:r>
            <a:r>
              <a:rPr sz="2500" spc="-95" dirty="0" smtClean="0">
                <a:latin typeface="Verdana"/>
                <a:cs typeface="Verdana"/>
              </a:rPr>
              <a:t> </a:t>
            </a:r>
            <a:r>
              <a:rPr sz="2500" spc="-5" dirty="0" err="1" smtClean="0">
                <a:latin typeface="Verdana"/>
                <a:cs typeface="Verdana"/>
              </a:rPr>
              <a:t>ventilado</a:t>
            </a:r>
            <a:r>
              <a:rPr lang="es-CL" sz="2500" spc="-5" dirty="0" smtClean="0">
                <a:latin typeface="Verdana"/>
                <a:cs typeface="Verdana"/>
              </a:rPr>
              <a:t>.</a:t>
            </a:r>
            <a:endParaRPr sz="2500" dirty="0">
              <a:latin typeface="Verdana"/>
              <a:cs typeface="Verdan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733800"/>
            <a:ext cx="2339527" cy="23764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556" y="533400"/>
            <a:ext cx="47993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FASE</a:t>
            </a:r>
            <a:r>
              <a:rPr sz="3200" spc="-80" dirty="0"/>
              <a:t> </a:t>
            </a:r>
            <a:r>
              <a:rPr sz="3200" spc="-5" dirty="0"/>
              <a:t>PREPARATORIA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96556" y="1600161"/>
            <a:ext cx="27590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Tiempo de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estudio</a:t>
            </a:r>
            <a:r>
              <a:rPr sz="2000" b="1" dirty="0"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426" y="2120960"/>
            <a:ext cx="4832461" cy="243784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354330" indent="-342900" algn="just">
              <a:lnSpc>
                <a:spcPct val="100899"/>
              </a:lnSpc>
              <a:spcBef>
                <a:spcPts val="80"/>
              </a:spcBef>
              <a:buFont typeface="Wingdings" panose="05000000000000000000" pitchFamily="2" charset="2"/>
              <a:buChar char="v"/>
            </a:pPr>
            <a:r>
              <a:rPr sz="1900" spc="-10" dirty="0">
                <a:latin typeface="Verdana"/>
                <a:cs typeface="Verdana"/>
              </a:rPr>
              <a:t>Buscar </a:t>
            </a:r>
            <a:r>
              <a:rPr sz="1900" spc="-5" dirty="0">
                <a:latin typeface="Verdana"/>
                <a:cs typeface="Verdana"/>
              </a:rPr>
              <a:t>el </a:t>
            </a:r>
            <a:r>
              <a:rPr sz="1900" spc="-5" dirty="0" err="1">
                <a:latin typeface="Verdana"/>
                <a:cs typeface="Verdana"/>
              </a:rPr>
              <a:t>momento</a:t>
            </a:r>
            <a:r>
              <a:rPr sz="1900" spc="-5" dirty="0">
                <a:latin typeface="Verdana"/>
                <a:cs typeface="Verdana"/>
              </a:rPr>
              <a:t> </a:t>
            </a:r>
            <a:r>
              <a:rPr sz="1900" spc="-10" dirty="0" err="1" smtClean="0">
                <a:latin typeface="Verdana"/>
                <a:cs typeface="Verdana"/>
              </a:rPr>
              <a:t>adecuado</a:t>
            </a:r>
            <a:r>
              <a:rPr lang="es-CL" sz="1900" spc="-10" dirty="0" smtClean="0">
                <a:latin typeface="Verdana"/>
                <a:cs typeface="Verdana"/>
              </a:rPr>
              <a:t>.</a:t>
            </a:r>
          </a:p>
          <a:p>
            <a:pPr marL="355600" marR="354330" indent="-342900" algn="just">
              <a:lnSpc>
                <a:spcPct val="100899"/>
              </a:lnSpc>
              <a:spcBef>
                <a:spcPts val="80"/>
              </a:spcBef>
              <a:buFont typeface="Wingdings" panose="05000000000000000000" pitchFamily="2" charset="2"/>
              <a:buChar char="v"/>
            </a:pPr>
            <a:r>
              <a:rPr sz="1900" spc="-5" dirty="0" err="1" smtClean="0">
                <a:latin typeface="Verdana"/>
                <a:cs typeface="Verdana"/>
              </a:rPr>
              <a:t>Todos</a:t>
            </a:r>
            <a:r>
              <a:rPr sz="1900" spc="-5" dirty="0" smtClean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los</a:t>
            </a:r>
            <a:r>
              <a:rPr sz="1900" spc="-15" dirty="0">
                <a:latin typeface="Verdana"/>
                <a:cs typeface="Verdana"/>
              </a:rPr>
              <a:t> </a:t>
            </a:r>
            <a:r>
              <a:rPr sz="1900" spc="-10" dirty="0" err="1" smtClean="0">
                <a:latin typeface="Verdana"/>
                <a:cs typeface="Verdana"/>
              </a:rPr>
              <a:t>días</a:t>
            </a:r>
            <a:r>
              <a:rPr lang="es-CL" sz="1900" spc="-10" dirty="0" smtClean="0">
                <a:latin typeface="Verdana"/>
                <a:cs typeface="Verdana"/>
              </a:rPr>
              <a:t>.</a:t>
            </a:r>
            <a:endParaRPr sz="1900" dirty="0">
              <a:latin typeface="Verdana"/>
              <a:cs typeface="Verdana"/>
            </a:endParaRPr>
          </a:p>
          <a:p>
            <a:pPr marL="355600" indent="-342900" algn="just">
              <a:lnSpc>
                <a:spcPct val="100000"/>
              </a:lnSpc>
              <a:spcBef>
                <a:spcPts val="20"/>
              </a:spcBef>
              <a:buFont typeface="Wingdings" panose="05000000000000000000" pitchFamily="2" charset="2"/>
              <a:buChar char="v"/>
            </a:pPr>
            <a:r>
              <a:rPr sz="1900" spc="-10" dirty="0">
                <a:latin typeface="Verdana"/>
                <a:cs typeface="Verdana"/>
              </a:rPr>
              <a:t>Siempre </a:t>
            </a:r>
            <a:r>
              <a:rPr sz="1900" dirty="0">
                <a:latin typeface="Verdana"/>
                <a:cs typeface="Verdana"/>
              </a:rPr>
              <a:t>a </a:t>
            </a:r>
            <a:r>
              <a:rPr sz="1900" spc="-10" dirty="0">
                <a:latin typeface="Verdana"/>
                <a:cs typeface="Verdana"/>
              </a:rPr>
              <a:t>la </a:t>
            </a:r>
            <a:r>
              <a:rPr sz="1900" spc="-5" dirty="0" err="1">
                <a:latin typeface="Verdana"/>
                <a:cs typeface="Verdana"/>
              </a:rPr>
              <a:t>misma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 err="1" smtClean="0">
                <a:latin typeface="Verdana"/>
                <a:cs typeface="Verdana"/>
              </a:rPr>
              <a:t>hora</a:t>
            </a:r>
            <a:r>
              <a:rPr lang="es-CL" sz="1900" spc="-5" dirty="0" smtClean="0">
                <a:latin typeface="Verdana"/>
                <a:cs typeface="Verdana"/>
              </a:rPr>
              <a:t>.</a:t>
            </a:r>
            <a:endParaRPr sz="1900" dirty="0">
              <a:latin typeface="Verdana"/>
              <a:cs typeface="Verdana"/>
            </a:endParaRPr>
          </a:p>
          <a:p>
            <a:pPr marL="355600" marR="534670" indent="-342900" algn="just">
              <a:lnSpc>
                <a:spcPct val="80000"/>
              </a:lnSpc>
              <a:spcBef>
                <a:spcPts val="465"/>
              </a:spcBef>
              <a:buFont typeface="Wingdings" panose="05000000000000000000" pitchFamily="2" charset="2"/>
              <a:buChar char="v"/>
            </a:pPr>
            <a:r>
              <a:rPr sz="1900" spc="-10" dirty="0">
                <a:latin typeface="Verdana"/>
                <a:cs typeface="Verdana"/>
              </a:rPr>
              <a:t>Planificación diaria (horario)  sistemática para instalar </a:t>
            </a:r>
            <a:r>
              <a:rPr sz="1900" spc="-5" dirty="0">
                <a:latin typeface="Verdana"/>
                <a:cs typeface="Verdana"/>
              </a:rPr>
              <a:t>el  </a:t>
            </a:r>
            <a:r>
              <a:rPr sz="1900" spc="-10" dirty="0">
                <a:latin typeface="Verdana"/>
                <a:cs typeface="Verdana"/>
              </a:rPr>
              <a:t>hábito.</a:t>
            </a:r>
            <a:endParaRPr sz="1900" dirty="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65"/>
              </a:spcBef>
              <a:buFont typeface="Wingdings" panose="05000000000000000000" pitchFamily="2" charset="2"/>
              <a:buChar char="v"/>
            </a:pPr>
            <a:r>
              <a:rPr sz="1900" spc="-10" dirty="0">
                <a:latin typeface="Verdana"/>
                <a:cs typeface="Verdana"/>
              </a:rPr>
              <a:t>Distribución de </a:t>
            </a:r>
            <a:r>
              <a:rPr sz="1900" spc="-5" dirty="0">
                <a:latin typeface="Verdana"/>
                <a:cs typeface="Verdana"/>
              </a:rPr>
              <a:t>los descansos  (mejor </a:t>
            </a:r>
            <a:r>
              <a:rPr sz="1900" spc="-10" dirty="0">
                <a:latin typeface="Verdana"/>
                <a:cs typeface="Verdana"/>
              </a:rPr>
              <a:t>media </a:t>
            </a:r>
            <a:r>
              <a:rPr sz="1900" spc="-5" dirty="0">
                <a:latin typeface="Verdana"/>
                <a:cs typeface="Verdana"/>
              </a:rPr>
              <a:t>hora </a:t>
            </a:r>
            <a:r>
              <a:rPr sz="1900" dirty="0">
                <a:latin typeface="Verdana"/>
                <a:cs typeface="Verdana"/>
              </a:rPr>
              <a:t>y </a:t>
            </a:r>
            <a:r>
              <a:rPr sz="1900" spc="-5" dirty="0">
                <a:latin typeface="Verdana"/>
                <a:cs typeface="Verdana"/>
              </a:rPr>
              <a:t>descanso</a:t>
            </a:r>
            <a:r>
              <a:rPr sz="1900" spc="-7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5  </a:t>
            </a:r>
            <a:r>
              <a:rPr sz="1900" spc="-10" dirty="0">
                <a:latin typeface="Verdana"/>
                <a:cs typeface="Verdana"/>
              </a:rPr>
              <a:t>min)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3800" y="1524000"/>
            <a:ext cx="2144909" cy="152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1400" y="1600161"/>
            <a:ext cx="1065930" cy="1435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7374" y="3533212"/>
            <a:ext cx="3582670" cy="163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59</TotalTime>
  <Words>698</Words>
  <Application>Microsoft Office PowerPoint</Application>
  <PresentationFormat>Presentación en pantalla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Liberation Sans</vt:lpstr>
      <vt:lpstr>Trebuchet MS</vt:lpstr>
      <vt:lpstr>Verdana</vt:lpstr>
      <vt:lpstr>Wingdings</vt:lpstr>
      <vt:lpstr>Wingdings 3</vt:lpstr>
      <vt:lpstr>Faceta</vt:lpstr>
      <vt:lpstr>Presentación de PowerPoint</vt:lpstr>
      <vt:lpstr>Presentación de PowerPoint</vt:lpstr>
      <vt:lpstr>Antes de todo….</vt:lpstr>
      <vt:lpstr>ERRORES TÍPICOS</vt:lpstr>
      <vt:lpstr>ERRORES TÍPICOS</vt:lpstr>
      <vt:lpstr>ERRORES TÍPICOS</vt:lpstr>
      <vt:lpstr>FASES DEL ESTUDIO</vt:lpstr>
      <vt:lpstr>FASE PREPARATORIA:</vt:lpstr>
      <vt:lpstr>FASE PREPARATORIA</vt:lpstr>
      <vt:lpstr>FASE PREPARATORIA</vt:lpstr>
      <vt:lpstr>EJEMPLO DE HORARIO DE ESTUDIO EN CASA  PARA INSTALAR EL HÁBITO DE ESTUDIO:</vt:lpstr>
      <vt:lpstr>FASE DE ESTUDIO</vt:lpstr>
      <vt:lpstr>FASE DE ESTUDIO</vt:lpstr>
      <vt:lpstr>FASE DE ESTUDIO</vt:lpstr>
      <vt:lpstr>FASE DE ESTUDIO</vt:lpstr>
      <vt:lpstr>FASE DE ESTUDIO</vt:lpstr>
      <vt:lpstr>FASE DE ESTUDIO</vt:lpstr>
      <vt:lpstr>EJEMPLO DE REPRESENTACIÓN GRÁFICA  DE PROBLEMAS DE MATEMÁTICAS</vt:lpstr>
      <vt:lpstr>¡HASTA PRONTO!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Alberto Bustamante</dc:creator>
  <cp:lastModifiedBy>Luis Alberto Bustamante</cp:lastModifiedBy>
  <cp:revision>5</cp:revision>
  <dcterms:created xsi:type="dcterms:W3CDTF">2020-05-30T03:27:58Z</dcterms:created>
  <dcterms:modified xsi:type="dcterms:W3CDTF">2020-05-30T05:03:55Z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2020-05-30T00:00:00Z</vt:filetime>
  </property>
</Properties>
</file>