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9" r:id="rId5"/>
    <p:sldId id="258" r:id="rId6"/>
    <p:sldId id="261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Hgmfkg-UTk&amp;t=18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5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pn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1.jpeg" Type="http://schemas.openxmlformats.org/officeDocument/2006/relationships/image"/><Relationship Id="rId4" Target="../media/image10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6.xml" Type="http://schemas.openxmlformats.org/officeDocument/2006/relationships/slideLayout"/><Relationship Id="rId4" Target="../media/image15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8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413164"/>
            <a:ext cx="8915399" cy="1995055"/>
          </a:xfrm>
        </p:spPr>
        <p:txBody>
          <a:bodyPr>
            <a:normAutofit/>
          </a:bodyPr>
          <a:lstStyle/>
          <a:p>
            <a:r>
              <a:rPr lang="es-MX" dirty="0" smtClean="0"/>
              <a:t>					</a:t>
            </a:r>
            <a:r>
              <a:rPr lang="es-MX" dirty="0" smtClean="0">
                <a:solidFill>
                  <a:schemeClr val="accent1"/>
                </a:solidFill>
                <a:latin typeface="Engravers MT" panose="02090707080505020304" pitchFamily="18" charset="0"/>
              </a:rPr>
              <a:t>EMPATÍA</a:t>
            </a:r>
            <a:endParaRPr lang="es-MX" dirty="0">
              <a:solidFill>
                <a:schemeClr val="accent1"/>
              </a:solidFill>
              <a:latin typeface="Engravers MT" panose="020907070805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algn="ctr">
              <a:buClr>
                <a:srgbClr val="90C226"/>
              </a:buClr>
              <a:buSzPct val="80000"/>
            </a:pPr>
            <a:r>
              <a:rPr lang="es-MX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Programa de Integración Escolar</a:t>
            </a:r>
          </a:p>
          <a:p>
            <a:pPr lvl="0" algn="ctr">
              <a:buClr>
                <a:srgbClr val="90C226"/>
              </a:buClr>
              <a:buSzPct val="80000"/>
            </a:pPr>
            <a:r>
              <a:rPr lang="es-MX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Psicóloga Lyndsay Mora V.</a:t>
            </a:r>
          </a:p>
          <a:p>
            <a:pPr lvl="0" algn="ctr">
              <a:buClr>
                <a:srgbClr val="90C226"/>
              </a:buClr>
              <a:buSzPct val="80000"/>
            </a:pPr>
            <a:r>
              <a:rPr lang="es-MX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PIE 2020</a:t>
            </a: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4" y="96660"/>
            <a:ext cx="2060627" cy="101202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65" y="96660"/>
            <a:ext cx="1219306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9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“El valor de la empatía”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02076" y="1593273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>
                <a:hlinkClick r:id="rId2"/>
              </a:rPr>
              <a:t>Ver</a:t>
            </a:r>
            <a:r>
              <a:rPr lang="es-MX" dirty="0" smtClean="0">
                <a:solidFill>
                  <a:schemeClr val="tx1"/>
                </a:solidFill>
                <a:hlinkClick r:id="rId2"/>
              </a:rPr>
              <a:t> el siguiente video</a:t>
            </a:r>
          </a:p>
          <a:p>
            <a:pPr marL="0" indent="0">
              <a:buNone/>
            </a:pPr>
            <a:endParaRPr lang="es-MX" dirty="0">
              <a:hlinkClick r:id="rId2"/>
            </a:endParaRPr>
          </a:p>
          <a:p>
            <a:pPr marL="0" indent="0">
              <a:buNone/>
            </a:pPr>
            <a:r>
              <a:rPr lang="es-MX" dirty="0" smtClean="0">
                <a:hlinkClick r:id="rId2"/>
              </a:rPr>
              <a:t>https</a:t>
            </a:r>
            <a:r>
              <a:rPr lang="es-MX" dirty="0">
                <a:hlinkClick r:id="rId2"/>
              </a:rPr>
              <a:t>://www.youtube.com/watch?v=4Hgmfkg-UTk&amp;t=18s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8221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50733"/>
            <a:ext cx="8911687" cy="1280890"/>
          </a:xfrm>
        </p:spPr>
        <p:txBody>
          <a:bodyPr/>
          <a:lstStyle/>
          <a:p>
            <a:r>
              <a:rPr lang="es-MX" dirty="0">
                <a:latin typeface="Calibri" panose="020F0502020204030204" pitchFamily="34" charset="0"/>
                <a:cs typeface="Calibri" panose="020F0502020204030204" pitchFamily="34" charset="0"/>
              </a:rPr>
              <a:t>¿</a:t>
            </a:r>
            <a:r>
              <a:rPr lang="es-MX" dirty="0" smtClean="0">
                <a:latin typeface="Calibri" panose="020F0502020204030204" pitchFamily="34" charset="0"/>
                <a:cs typeface="Calibri" panose="020F0502020204030204" pitchFamily="34" charset="0"/>
              </a:rPr>
              <a:t>Que es la empatía?</a:t>
            </a:r>
            <a:endParaRPr lang="es-MX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485900"/>
            <a:ext cx="8915400" cy="4425322"/>
          </a:xfrm>
        </p:spPr>
        <p:txBody>
          <a:bodyPr/>
          <a:lstStyle/>
          <a:p>
            <a:pPr algn="just"/>
            <a:r>
              <a:rPr lang="es-MX" dirty="0">
                <a:latin typeface="Calibri" panose="020F0502020204030204" pitchFamily="34" charset="0"/>
                <a:cs typeface="Calibri" panose="020F0502020204030204" pitchFamily="34" charset="0"/>
              </a:rPr>
              <a:t>La empatía es la capacidad de ponerse en el lugar del otro y llegar a comprender cómo se puede estar </a:t>
            </a:r>
            <a:r>
              <a:rPr lang="es-MX" dirty="0" smtClean="0">
                <a:latin typeface="Calibri" panose="020F0502020204030204" pitchFamily="34" charset="0"/>
                <a:cs typeface="Calibri" panose="020F0502020204030204" pitchFamily="34" charset="0"/>
              </a:rPr>
              <a:t>sintiendo la otra persona, </a:t>
            </a:r>
            <a:r>
              <a:rPr lang="es-MX" dirty="0">
                <a:latin typeface="Calibri" panose="020F0502020204030204" pitchFamily="34" charset="0"/>
                <a:cs typeface="Calibri" panose="020F0502020204030204" pitchFamily="34" charset="0"/>
              </a:rPr>
              <a:t>qué es lo que puede estar </a:t>
            </a:r>
            <a:r>
              <a:rPr lang="es-MX" dirty="0" smtClean="0">
                <a:latin typeface="Calibri" panose="020F0502020204030204" pitchFamily="34" charset="0"/>
                <a:cs typeface="Calibri" panose="020F0502020204030204" pitchFamily="34" charset="0"/>
              </a:rPr>
              <a:t>pensando y </a:t>
            </a:r>
            <a:r>
              <a:rPr lang="es-MX" dirty="0">
                <a:latin typeface="Calibri" panose="020F0502020204030204" pitchFamily="34" charset="0"/>
                <a:cs typeface="Calibri" panose="020F0502020204030204" pitchFamily="34" charset="0"/>
              </a:rPr>
              <a:t>por qué hace </a:t>
            </a:r>
            <a:r>
              <a:rPr lang="es-MX" dirty="0" smtClean="0">
                <a:latin typeface="Calibri" panose="020F0502020204030204" pitchFamily="34" charset="0"/>
                <a:cs typeface="Calibri" panose="020F0502020204030204" pitchFamily="34" charset="0"/>
              </a:rPr>
              <a:t>algunas </a:t>
            </a:r>
            <a:r>
              <a:rPr lang="es-MX" dirty="0">
                <a:latin typeface="Calibri" panose="020F0502020204030204" pitchFamily="34" charset="0"/>
                <a:cs typeface="Calibri" panose="020F0502020204030204" pitchFamily="34" charset="0"/>
              </a:rPr>
              <a:t>de las cosas que hace.  </a:t>
            </a:r>
            <a:endParaRPr lang="es-MX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MX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dirty="0" smtClean="0"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es-MX" dirty="0">
                <a:latin typeface="Calibri" panose="020F0502020204030204" pitchFamily="34" charset="0"/>
                <a:cs typeface="Calibri" panose="020F0502020204030204" pitchFamily="34" charset="0"/>
              </a:rPr>
              <a:t>la capacidad de ponerse en el lugar del otro</a:t>
            </a:r>
            <a:r>
              <a:rPr lang="es-MX" dirty="0" smtClean="0">
                <a:latin typeface="Calibri" panose="020F0502020204030204" pitchFamily="34" charset="0"/>
                <a:cs typeface="Calibri" panose="020F0502020204030204" pitchFamily="34" charset="0"/>
              </a:rPr>
              <a:t>, para entender como piensa y como se siente la otra persona. </a:t>
            </a:r>
          </a:p>
          <a:p>
            <a:pPr marL="0" indent="0" algn="just">
              <a:buNone/>
            </a:pPr>
            <a:endParaRPr lang="es-MX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0339" y="4734893"/>
            <a:ext cx="2474768" cy="189986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1818" y="4373367"/>
            <a:ext cx="2192906" cy="239964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1928" y="4623258"/>
            <a:ext cx="2171700" cy="212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75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¿Para qué sirve la empatía?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173" y="1394301"/>
            <a:ext cx="9616847" cy="4104409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3048000" y="2136339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bg2">
                    <a:lumMod val="90000"/>
                  </a:schemeClr>
                </a:solidFill>
              </a:rPr>
              <a:t>Para disfrutar de las relaciones con tus amigos y compañeros, participando más en grupo.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>
              <a:solidFill>
                <a:schemeClr val="bg2">
                  <a:lumMod val="9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bg2">
                    <a:lumMod val="90000"/>
                  </a:schemeClr>
                </a:solidFill>
              </a:rPr>
              <a:t>Para resolver conflictos de manera adecuada.</a:t>
            </a:r>
          </a:p>
          <a:p>
            <a:endParaRPr lang="es-MX" dirty="0">
              <a:solidFill>
                <a:schemeClr val="bg2">
                  <a:lumMod val="9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bg2">
                    <a:lumMod val="90000"/>
                  </a:schemeClr>
                </a:solidFill>
              </a:rPr>
              <a:t>Para ser capaz de ayudar a los demás y compartir.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>
              <a:solidFill>
                <a:schemeClr val="bg2">
                  <a:lumMod val="9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bg2">
                    <a:lumMod val="90000"/>
                  </a:schemeClr>
                </a:solidFill>
              </a:rPr>
              <a:t>Ser una mejor persona porque este es un valor que te ayuda crecer interiormente. 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4860" y="0"/>
            <a:ext cx="1508319" cy="2011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042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¿Cómo puedes ser más empático?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41066" y="1496291"/>
            <a:ext cx="5775470" cy="2702765"/>
          </a:xfrm>
        </p:spPr>
        <p:txBody>
          <a:bodyPr>
            <a:normAutofit/>
          </a:bodyPr>
          <a:lstStyle/>
          <a:p>
            <a:r>
              <a:rPr lang="es-MX" dirty="0" smtClean="0"/>
              <a:t>Observando con más detalle a los demás mientras hablas con ellos</a:t>
            </a:r>
          </a:p>
          <a:p>
            <a:r>
              <a:rPr lang="es-MX" dirty="0" smtClean="0"/>
              <a:t>Prestándoles toda tu atención</a:t>
            </a:r>
          </a:p>
          <a:p>
            <a:r>
              <a:rPr lang="es-MX" dirty="0" smtClean="0"/>
              <a:t>Observando todos los mensajes que la otra persona transmite</a:t>
            </a:r>
          </a:p>
          <a:p>
            <a:r>
              <a:rPr lang="es-MX" dirty="0" smtClean="0"/>
              <a:t>Esforzándote por ponerse en su lugar y entender lo que siente</a:t>
            </a:r>
          </a:p>
          <a:p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8523" y="4199056"/>
            <a:ext cx="2247900" cy="221932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6069" y="4047587"/>
            <a:ext cx="2152650" cy="241935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36182" y="4047587"/>
            <a:ext cx="2711595" cy="222653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6536" y="1410430"/>
            <a:ext cx="2993475" cy="23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18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95535"/>
          </a:xfrm>
        </p:spPr>
        <p:txBody>
          <a:bodyPr/>
          <a:lstStyle/>
          <a:p>
            <a:r>
              <a:rPr lang="es-MX" dirty="0"/>
              <a:t>Ejemplos…</a:t>
            </a:r>
          </a:p>
        </p:txBody>
      </p:sp>
      <p:sp>
        <p:nvSpPr>
          <p:cNvPr id="6" name="Nube 5"/>
          <p:cNvSpPr/>
          <p:nvPr/>
        </p:nvSpPr>
        <p:spPr>
          <a:xfrm>
            <a:off x="810491" y="1683327"/>
            <a:ext cx="5683827" cy="367838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i="1" dirty="0">
                <a:solidFill>
                  <a:schemeClr val="bg2">
                    <a:lumMod val="90000"/>
                  </a:schemeClr>
                </a:solidFill>
              </a:rPr>
              <a:t>Empatía Física</a:t>
            </a:r>
            <a:r>
              <a:rPr lang="es-MX" b="1" i="1" dirty="0" smtClean="0">
                <a:solidFill>
                  <a:schemeClr val="bg2">
                    <a:lumMod val="90000"/>
                  </a:schemeClr>
                </a:solidFill>
              </a:rPr>
              <a:t>:</a:t>
            </a:r>
          </a:p>
          <a:p>
            <a:pPr algn="ctr"/>
            <a:endParaRPr lang="es-MX" b="1" i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r>
              <a:rPr lang="es-MX" dirty="0" smtClean="0">
                <a:solidFill>
                  <a:schemeClr val="bg2">
                    <a:lumMod val="90000"/>
                  </a:schemeClr>
                </a:solidFill>
              </a:rPr>
              <a:t>“</a:t>
            </a:r>
            <a:r>
              <a:rPr lang="es-MX" dirty="0">
                <a:solidFill>
                  <a:schemeClr val="bg2">
                    <a:lumMod val="90000"/>
                  </a:schemeClr>
                </a:solidFill>
              </a:rPr>
              <a:t>Cuando alguien se golpea el dedo pequeño del pie, todos sabemos como se siente eso, así que cuando le sucede a otra persona es fácil ponernos en su lugar, puesto que hemos sentido el mismo dolor”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767" y="1432543"/>
            <a:ext cx="3735530" cy="373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663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Ejemplos…</a:t>
            </a:r>
          </a:p>
        </p:txBody>
      </p:sp>
      <p:sp>
        <p:nvSpPr>
          <p:cNvPr id="3" name="Nube 2"/>
          <p:cNvSpPr/>
          <p:nvPr/>
        </p:nvSpPr>
        <p:spPr>
          <a:xfrm>
            <a:off x="1319644" y="1475509"/>
            <a:ext cx="5860473" cy="428105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i="1" dirty="0">
                <a:solidFill>
                  <a:schemeClr val="bg2">
                    <a:lumMod val="90000"/>
                  </a:schemeClr>
                </a:solidFill>
              </a:rPr>
              <a:t>Empatía emocional</a:t>
            </a:r>
            <a:r>
              <a:rPr lang="es-MX" b="1" i="1" dirty="0" smtClean="0">
                <a:solidFill>
                  <a:schemeClr val="bg2">
                    <a:lumMod val="90000"/>
                  </a:schemeClr>
                </a:solidFill>
              </a:rPr>
              <a:t>:</a:t>
            </a:r>
          </a:p>
          <a:p>
            <a:pPr algn="ctr"/>
            <a:r>
              <a:rPr lang="es-MX" b="1" i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endParaRPr lang="es-MX" b="1" i="1" dirty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r>
              <a:rPr lang="es-MX" sz="1400" dirty="0">
                <a:solidFill>
                  <a:schemeClr val="bg2">
                    <a:lumMod val="90000"/>
                  </a:schemeClr>
                </a:solidFill>
              </a:rPr>
              <a:t>“Sentir dolor ante un vídeo donde alguien sufre</a:t>
            </a:r>
            <a:r>
              <a:rPr lang="es-MX" sz="1400" dirty="0" smtClean="0">
                <a:solidFill>
                  <a:schemeClr val="bg2">
                    <a:lumMod val="90000"/>
                  </a:schemeClr>
                </a:solidFill>
              </a:rPr>
              <a:t>”</a:t>
            </a:r>
          </a:p>
          <a:p>
            <a:pPr algn="ctr"/>
            <a:endParaRPr lang="es-MX" sz="1400" dirty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r>
              <a:rPr lang="es-MX" sz="1400" dirty="0">
                <a:solidFill>
                  <a:schemeClr val="bg2">
                    <a:lumMod val="90000"/>
                  </a:schemeClr>
                </a:solidFill>
              </a:rPr>
              <a:t>“Entristecerse cuando ves a alguien llorar</a:t>
            </a:r>
            <a:r>
              <a:rPr lang="es-MX" sz="1400" dirty="0" smtClean="0">
                <a:solidFill>
                  <a:schemeClr val="bg2">
                    <a:lumMod val="90000"/>
                  </a:schemeClr>
                </a:solidFill>
              </a:rPr>
              <a:t>”</a:t>
            </a:r>
          </a:p>
          <a:p>
            <a:pPr algn="ctr"/>
            <a:endParaRPr lang="es-MX" sz="1400" dirty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r>
              <a:rPr lang="es-MX" sz="1400" dirty="0">
                <a:solidFill>
                  <a:schemeClr val="bg2">
                    <a:lumMod val="90000"/>
                  </a:schemeClr>
                </a:solidFill>
              </a:rPr>
              <a:t>“Alegrarse con las alegrías de los demás</a:t>
            </a:r>
            <a:r>
              <a:rPr lang="es-MX" sz="1400" dirty="0" smtClean="0">
                <a:solidFill>
                  <a:schemeClr val="bg2">
                    <a:lumMod val="90000"/>
                  </a:schemeClr>
                </a:solidFill>
              </a:rPr>
              <a:t>”</a:t>
            </a:r>
          </a:p>
          <a:p>
            <a:pPr algn="ctr"/>
            <a:endParaRPr lang="es-MX" sz="1400" dirty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r>
              <a:rPr lang="es-MX" sz="1400" dirty="0">
                <a:solidFill>
                  <a:schemeClr val="bg2">
                    <a:lumMod val="90000"/>
                  </a:schemeClr>
                </a:solidFill>
              </a:rPr>
              <a:t>“Interceder ante una pelea de algún amigo o compañero para defenderlo”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3301" y="426027"/>
            <a:ext cx="3798126" cy="26574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1311" y="2865327"/>
            <a:ext cx="2444462" cy="244446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7859" y="4909550"/>
            <a:ext cx="2729593" cy="1698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225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488156"/>
          </a:xfrm>
        </p:spPr>
        <p:txBody>
          <a:bodyPr/>
          <a:lstStyle/>
          <a:p>
            <a:r>
              <a:rPr lang="es-MX" dirty="0" smtClean="0"/>
              <a:t>Muchas Gracias a todos !!!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2294" y="934244"/>
            <a:ext cx="5153025" cy="4733925"/>
          </a:xfrm>
          <a:prstGeom prst="rect">
            <a:avLst/>
          </a:prstGeom>
        </p:spPr>
      </p:pic>
      <p:sp>
        <p:nvSpPr>
          <p:cNvPr id="5" name="Marcador de texto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353" y="1471911"/>
            <a:ext cx="3656847" cy="448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9064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638</TotalTime>
  <Words>227</Words>
  <Application>Microsoft Office PowerPoint</Application>
  <PresentationFormat>Panorámica</PresentationFormat>
  <Paragraphs>40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Engravers MT</vt:lpstr>
      <vt:lpstr>Trebuchet MS</vt:lpstr>
      <vt:lpstr>Wingdings 3</vt:lpstr>
      <vt:lpstr>Espiral</vt:lpstr>
      <vt:lpstr>     EMPATÍA</vt:lpstr>
      <vt:lpstr>“El valor de la empatía”</vt:lpstr>
      <vt:lpstr>¿Que es la empatía?</vt:lpstr>
      <vt:lpstr>¿Para qué sirve la empatía?</vt:lpstr>
      <vt:lpstr>¿Cómo puedes ser más empático?</vt:lpstr>
      <vt:lpstr>Ejemplos…</vt:lpstr>
      <vt:lpstr>Ejemplos…</vt:lpstr>
      <vt:lpstr>Muchas Gracias a todos !!!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EMPATÍA</dc:title>
  <dc:creator>Usuario de Windows</dc:creator>
  <cp:lastModifiedBy>Usuario de Windows</cp:lastModifiedBy>
  <cp:revision>21</cp:revision>
  <dcterms:created xsi:type="dcterms:W3CDTF">2020-06-04T04:36:12Z</dcterms:created>
  <dcterms:modified xsi:type="dcterms:W3CDTF">2020-06-05T04:11:25Z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251173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