
<file path=[Content_Types].xml><?xml version="1.0" encoding="utf-8"?>
<Types xmlns="http://schemas.openxmlformats.org/package/2006/content-types">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drawingml.diagramColors+xml" PartName="/ppt/diagrams/colors1.xml"/>
  <Default ContentType="image/png" Extension="png"/>
  <Override ContentType="application/vnd.openxmlformats-officedocument.drawingml.diagramColors+xml" PartName="/ppt/diagrams/colors2.xml"/>
  <Override ContentType="application/vnd.openxmlformats-officedocument.presentationml.slideMaster+xml" PartName="/ppt/slideMasters/slideMaster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presProps+xml" PartName="/ppt/presProps.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drawingml.diagramStyle+xml" PartName="/ppt/diagrams/quickStyl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drawingml.diagramStyle+xml" PartName="/ppt/diagrams/quickStyle1.xml"/>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Default ContentType="image/gif" Extension="gif"/>
  <Override ContentType="application/vnd.openxmlformats-officedocument.drawingml.diagramLayout+xml" PartName="/ppt/diagrams/layout2.xml"/>
  <Override ContentType="application/vnd.openxmlformats-officedocument.drawingml.diagramLayout+xml" PartName="/ppt/diagrams/layout1.xml"/>
  <Override ContentType="application/vnd.openxmlformats-officedocument.drawingml.diagramData+xml" PartName="/ppt/diagrams/data2.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drawingml.diagramData+xml" PartName="/ppt/diagrams/data1.xml"/>
  <Override ContentType="application/vnd.openxmlformats-package.core-properties+xml" PartName="/docProps/core.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4" r:id="rId3"/>
    <p:sldId id="256" r:id="rId4"/>
    <p:sldId id="257" r:id="rId5"/>
    <p:sldId id="258" r:id="rId6"/>
    <p:sldId id="259" r:id="rId7"/>
    <p:sldId id="261" r:id="rId8"/>
    <p:sldId id="262" r:id="rId9"/>
    <p:sldId id="263" r:id="rId10"/>
    <p:sldId id="265" r:id="rId11"/>
    <p:sldId id="266" r:id="rId12"/>
    <p:sldId id="267" r:id="rId13"/>
    <p:sldId id="268" r:id="rId1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7F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5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B2C83-6E0C-40D7-B52B-20503F8D79D0}" type="doc">
      <dgm:prSet loTypeId="urn:microsoft.com/office/officeart/2005/8/layout/chevron1" loCatId="process" qsTypeId="urn:microsoft.com/office/officeart/2005/8/quickstyle/simple1" qsCatId="simple" csTypeId="urn:microsoft.com/office/officeart/2005/8/colors/colorful4" csCatId="colorful" phldr="1"/>
      <dgm:spPr/>
    </dgm:pt>
    <dgm:pt modelId="{211FB3DB-8A7E-4906-8425-977563A8F0EE}">
      <dgm:prSet phldrT="[Texto]"/>
      <dgm:spPr/>
      <dgm:t>
        <a:bodyPr/>
        <a:lstStyle/>
        <a:p>
          <a:r>
            <a:rPr lang="es-CL" b="1" dirty="0" smtClean="0">
              <a:solidFill>
                <a:schemeClr val="tx1"/>
              </a:solidFill>
            </a:rPr>
            <a:t>Ingestión</a:t>
          </a:r>
          <a:endParaRPr lang="es-CL" b="1" dirty="0">
            <a:solidFill>
              <a:schemeClr val="tx1"/>
            </a:solidFill>
          </a:endParaRPr>
        </a:p>
      </dgm:t>
    </dgm:pt>
    <dgm:pt modelId="{DE520E91-9588-4EC4-9ACE-5DFAD59D2A97}" type="parTrans" cxnId="{EC71A92B-DEC1-4FC2-A3E2-7685AF603553}">
      <dgm:prSet/>
      <dgm:spPr/>
      <dgm:t>
        <a:bodyPr/>
        <a:lstStyle/>
        <a:p>
          <a:endParaRPr lang="es-CL"/>
        </a:p>
      </dgm:t>
    </dgm:pt>
    <dgm:pt modelId="{3C8A9172-B36A-47A9-BFC2-AB222A7B5344}" type="sibTrans" cxnId="{EC71A92B-DEC1-4FC2-A3E2-7685AF603553}">
      <dgm:prSet/>
      <dgm:spPr/>
      <dgm:t>
        <a:bodyPr/>
        <a:lstStyle/>
        <a:p>
          <a:endParaRPr lang="es-CL"/>
        </a:p>
      </dgm:t>
    </dgm:pt>
    <dgm:pt modelId="{F82DBF47-3B4E-49C6-B611-F9BFD97D849F}">
      <dgm:prSet phldrT="[Texto]"/>
      <dgm:spPr/>
      <dgm:t>
        <a:bodyPr/>
        <a:lstStyle/>
        <a:p>
          <a:r>
            <a:rPr lang="es-CL" b="1" dirty="0" smtClean="0">
              <a:solidFill>
                <a:schemeClr val="tx1"/>
              </a:solidFill>
            </a:rPr>
            <a:t>Digestión</a:t>
          </a:r>
          <a:endParaRPr lang="es-CL" b="1" dirty="0">
            <a:solidFill>
              <a:schemeClr val="tx1"/>
            </a:solidFill>
          </a:endParaRPr>
        </a:p>
      </dgm:t>
    </dgm:pt>
    <dgm:pt modelId="{3E9E217B-FBCC-4242-86EF-0F3EA88D811F}" type="parTrans" cxnId="{89064680-B217-4F93-8813-3228A214EBE1}">
      <dgm:prSet/>
      <dgm:spPr/>
      <dgm:t>
        <a:bodyPr/>
        <a:lstStyle/>
        <a:p>
          <a:endParaRPr lang="es-CL"/>
        </a:p>
      </dgm:t>
    </dgm:pt>
    <dgm:pt modelId="{3C25799E-DAD8-439C-89AC-44A5526150BA}" type="sibTrans" cxnId="{89064680-B217-4F93-8813-3228A214EBE1}">
      <dgm:prSet/>
      <dgm:spPr/>
      <dgm:t>
        <a:bodyPr/>
        <a:lstStyle/>
        <a:p>
          <a:endParaRPr lang="es-CL"/>
        </a:p>
      </dgm:t>
    </dgm:pt>
    <dgm:pt modelId="{9A9964CF-7960-4EA9-89E7-4A1B8B4EC3FD}">
      <dgm:prSet phldrT="[Texto]"/>
      <dgm:spPr/>
      <dgm:t>
        <a:bodyPr/>
        <a:lstStyle/>
        <a:p>
          <a:r>
            <a:rPr lang="es-CL" b="1" dirty="0" smtClean="0">
              <a:solidFill>
                <a:schemeClr val="tx1"/>
              </a:solidFill>
            </a:rPr>
            <a:t>Absorción</a:t>
          </a:r>
          <a:r>
            <a:rPr lang="es-CL" dirty="0" smtClean="0"/>
            <a:t> </a:t>
          </a:r>
          <a:endParaRPr lang="es-CL" dirty="0"/>
        </a:p>
      </dgm:t>
    </dgm:pt>
    <dgm:pt modelId="{5A3BC5A6-F90D-4DB8-BED7-CC32390C871B}" type="parTrans" cxnId="{5FD1E7BC-4A5D-4650-8B7B-876BEF26F17A}">
      <dgm:prSet/>
      <dgm:spPr/>
      <dgm:t>
        <a:bodyPr/>
        <a:lstStyle/>
        <a:p>
          <a:endParaRPr lang="es-CL"/>
        </a:p>
      </dgm:t>
    </dgm:pt>
    <dgm:pt modelId="{D8738B03-C1AE-4AD8-8912-DAD6E614B01B}" type="sibTrans" cxnId="{5FD1E7BC-4A5D-4650-8B7B-876BEF26F17A}">
      <dgm:prSet/>
      <dgm:spPr/>
      <dgm:t>
        <a:bodyPr/>
        <a:lstStyle/>
        <a:p>
          <a:endParaRPr lang="es-CL"/>
        </a:p>
      </dgm:t>
    </dgm:pt>
    <dgm:pt modelId="{23B38DF3-E2DF-4946-AA9F-5FAFFE6FDA03}">
      <dgm:prSet/>
      <dgm:spPr/>
      <dgm:t>
        <a:bodyPr/>
        <a:lstStyle/>
        <a:p>
          <a:r>
            <a:rPr lang="es-CL" b="1" dirty="0" smtClean="0">
              <a:solidFill>
                <a:schemeClr val="tx1"/>
              </a:solidFill>
            </a:rPr>
            <a:t>Egestión</a:t>
          </a:r>
          <a:endParaRPr lang="es-CL" b="1" dirty="0">
            <a:solidFill>
              <a:schemeClr val="tx1"/>
            </a:solidFill>
          </a:endParaRPr>
        </a:p>
      </dgm:t>
    </dgm:pt>
    <dgm:pt modelId="{FDEF9859-946A-41C5-8E97-61CBD8C7AC12}" type="parTrans" cxnId="{D789FF60-B115-461A-B712-CD9E972C6B86}">
      <dgm:prSet/>
      <dgm:spPr/>
      <dgm:t>
        <a:bodyPr/>
        <a:lstStyle/>
        <a:p>
          <a:endParaRPr lang="es-CL"/>
        </a:p>
      </dgm:t>
    </dgm:pt>
    <dgm:pt modelId="{7B36AE01-7758-4165-AB8D-9FF3A1AC7CEC}" type="sibTrans" cxnId="{D789FF60-B115-461A-B712-CD9E972C6B86}">
      <dgm:prSet/>
      <dgm:spPr/>
      <dgm:t>
        <a:bodyPr/>
        <a:lstStyle/>
        <a:p>
          <a:endParaRPr lang="es-CL"/>
        </a:p>
      </dgm:t>
    </dgm:pt>
    <dgm:pt modelId="{A36086AE-2A3C-48EF-BE52-1A698A610CF1}" type="pres">
      <dgm:prSet presAssocID="{C93B2C83-6E0C-40D7-B52B-20503F8D79D0}" presName="Name0" presStyleCnt="0">
        <dgm:presLayoutVars>
          <dgm:dir/>
          <dgm:animLvl val="lvl"/>
          <dgm:resizeHandles val="exact"/>
        </dgm:presLayoutVars>
      </dgm:prSet>
      <dgm:spPr/>
    </dgm:pt>
    <dgm:pt modelId="{81C0EA82-460B-49B6-8448-0A61C47AFDEE}" type="pres">
      <dgm:prSet presAssocID="{211FB3DB-8A7E-4906-8425-977563A8F0EE}" presName="parTxOnly" presStyleLbl="node1" presStyleIdx="0" presStyleCnt="4">
        <dgm:presLayoutVars>
          <dgm:chMax val="0"/>
          <dgm:chPref val="0"/>
          <dgm:bulletEnabled val="1"/>
        </dgm:presLayoutVars>
      </dgm:prSet>
      <dgm:spPr/>
      <dgm:t>
        <a:bodyPr/>
        <a:lstStyle/>
        <a:p>
          <a:endParaRPr lang="es-CL"/>
        </a:p>
      </dgm:t>
    </dgm:pt>
    <dgm:pt modelId="{2EDD831B-25A9-430F-898B-7CC25817E8F9}" type="pres">
      <dgm:prSet presAssocID="{3C8A9172-B36A-47A9-BFC2-AB222A7B5344}" presName="parTxOnlySpace" presStyleCnt="0"/>
      <dgm:spPr/>
    </dgm:pt>
    <dgm:pt modelId="{00BCFC12-D4C3-41BD-88A0-84F216C9B12C}" type="pres">
      <dgm:prSet presAssocID="{F82DBF47-3B4E-49C6-B611-F9BFD97D849F}" presName="parTxOnly" presStyleLbl="node1" presStyleIdx="1" presStyleCnt="4">
        <dgm:presLayoutVars>
          <dgm:chMax val="0"/>
          <dgm:chPref val="0"/>
          <dgm:bulletEnabled val="1"/>
        </dgm:presLayoutVars>
      </dgm:prSet>
      <dgm:spPr/>
      <dgm:t>
        <a:bodyPr/>
        <a:lstStyle/>
        <a:p>
          <a:endParaRPr lang="es-CL"/>
        </a:p>
      </dgm:t>
    </dgm:pt>
    <dgm:pt modelId="{2716F227-43CD-4AF7-A9F5-D36516EA246C}" type="pres">
      <dgm:prSet presAssocID="{3C25799E-DAD8-439C-89AC-44A5526150BA}" presName="parTxOnlySpace" presStyleCnt="0"/>
      <dgm:spPr/>
    </dgm:pt>
    <dgm:pt modelId="{CD111AE7-E842-40B3-92C3-611C3F30007B}" type="pres">
      <dgm:prSet presAssocID="{9A9964CF-7960-4EA9-89E7-4A1B8B4EC3FD}" presName="parTxOnly" presStyleLbl="node1" presStyleIdx="2" presStyleCnt="4">
        <dgm:presLayoutVars>
          <dgm:chMax val="0"/>
          <dgm:chPref val="0"/>
          <dgm:bulletEnabled val="1"/>
        </dgm:presLayoutVars>
      </dgm:prSet>
      <dgm:spPr/>
      <dgm:t>
        <a:bodyPr/>
        <a:lstStyle/>
        <a:p>
          <a:endParaRPr lang="es-CL"/>
        </a:p>
      </dgm:t>
    </dgm:pt>
    <dgm:pt modelId="{3A0AE8C2-C6EC-46F9-8ED4-314A745E8441}" type="pres">
      <dgm:prSet presAssocID="{D8738B03-C1AE-4AD8-8912-DAD6E614B01B}" presName="parTxOnlySpace" presStyleCnt="0"/>
      <dgm:spPr/>
    </dgm:pt>
    <dgm:pt modelId="{966ECDE7-4602-4CDC-A772-F22602E08E70}" type="pres">
      <dgm:prSet presAssocID="{23B38DF3-E2DF-4946-AA9F-5FAFFE6FDA03}" presName="parTxOnly" presStyleLbl="node1" presStyleIdx="3" presStyleCnt="4">
        <dgm:presLayoutVars>
          <dgm:chMax val="0"/>
          <dgm:chPref val="0"/>
          <dgm:bulletEnabled val="1"/>
        </dgm:presLayoutVars>
      </dgm:prSet>
      <dgm:spPr/>
      <dgm:t>
        <a:bodyPr/>
        <a:lstStyle/>
        <a:p>
          <a:endParaRPr lang="es-CL"/>
        </a:p>
      </dgm:t>
    </dgm:pt>
  </dgm:ptLst>
  <dgm:cxnLst>
    <dgm:cxn modelId="{60B9C9B4-FFD8-41E7-8CFC-CBC0901971B3}" type="presOf" srcId="{23B38DF3-E2DF-4946-AA9F-5FAFFE6FDA03}" destId="{966ECDE7-4602-4CDC-A772-F22602E08E70}" srcOrd="0" destOrd="0" presId="urn:microsoft.com/office/officeart/2005/8/layout/chevron1"/>
    <dgm:cxn modelId="{2622C46B-9B39-43F0-8333-F388594691B7}" type="presOf" srcId="{F82DBF47-3B4E-49C6-B611-F9BFD97D849F}" destId="{00BCFC12-D4C3-41BD-88A0-84F216C9B12C}" srcOrd="0" destOrd="0" presId="urn:microsoft.com/office/officeart/2005/8/layout/chevron1"/>
    <dgm:cxn modelId="{EC71A92B-DEC1-4FC2-A3E2-7685AF603553}" srcId="{C93B2C83-6E0C-40D7-B52B-20503F8D79D0}" destId="{211FB3DB-8A7E-4906-8425-977563A8F0EE}" srcOrd="0" destOrd="0" parTransId="{DE520E91-9588-4EC4-9ACE-5DFAD59D2A97}" sibTransId="{3C8A9172-B36A-47A9-BFC2-AB222A7B5344}"/>
    <dgm:cxn modelId="{D789FF60-B115-461A-B712-CD9E972C6B86}" srcId="{C93B2C83-6E0C-40D7-B52B-20503F8D79D0}" destId="{23B38DF3-E2DF-4946-AA9F-5FAFFE6FDA03}" srcOrd="3" destOrd="0" parTransId="{FDEF9859-946A-41C5-8E97-61CBD8C7AC12}" sibTransId="{7B36AE01-7758-4165-AB8D-9FF3A1AC7CEC}"/>
    <dgm:cxn modelId="{4809F9A0-456C-4B9B-9953-1AEB75D31E5B}" type="presOf" srcId="{211FB3DB-8A7E-4906-8425-977563A8F0EE}" destId="{81C0EA82-460B-49B6-8448-0A61C47AFDEE}" srcOrd="0" destOrd="0" presId="urn:microsoft.com/office/officeart/2005/8/layout/chevron1"/>
    <dgm:cxn modelId="{1FC7D18A-BA1E-4D94-A3C5-84C73EA15519}" type="presOf" srcId="{C93B2C83-6E0C-40D7-B52B-20503F8D79D0}" destId="{A36086AE-2A3C-48EF-BE52-1A698A610CF1}" srcOrd="0" destOrd="0" presId="urn:microsoft.com/office/officeart/2005/8/layout/chevron1"/>
    <dgm:cxn modelId="{5FD1E7BC-4A5D-4650-8B7B-876BEF26F17A}" srcId="{C93B2C83-6E0C-40D7-B52B-20503F8D79D0}" destId="{9A9964CF-7960-4EA9-89E7-4A1B8B4EC3FD}" srcOrd="2" destOrd="0" parTransId="{5A3BC5A6-F90D-4DB8-BED7-CC32390C871B}" sibTransId="{D8738B03-C1AE-4AD8-8912-DAD6E614B01B}"/>
    <dgm:cxn modelId="{621AC134-063A-489A-B254-A8F7C6094440}" type="presOf" srcId="{9A9964CF-7960-4EA9-89E7-4A1B8B4EC3FD}" destId="{CD111AE7-E842-40B3-92C3-611C3F30007B}" srcOrd="0" destOrd="0" presId="urn:microsoft.com/office/officeart/2005/8/layout/chevron1"/>
    <dgm:cxn modelId="{89064680-B217-4F93-8813-3228A214EBE1}" srcId="{C93B2C83-6E0C-40D7-B52B-20503F8D79D0}" destId="{F82DBF47-3B4E-49C6-B611-F9BFD97D849F}" srcOrd="1" destOrd="0" parTransId="{3E9E217B-FBCC-4242-86EF-0F3EA88D811F}" sibTransId="{3C25799E-DAD8-439C-89AC-44A5526150BA}"/>
    <dgm:cxn modelId="{460BE6CF-6F7E-4895-AB68-2C54059E6D44}" type="presParOf" srcId="{A36086AE-2A3C-48EF-BE52-1A698A610CF1}" destId="{81C0EA82-460B-49B6-8448-0A61C47AFDEE}" srcOrd="0" destOrd="0" presId="urn:microsoft.com/office/officeart/2005/8/layout/chevron1"/>
    <dgm:cxn modelId="{2EA46EE7-8AAC-43E3-A987-01F50D9AE964}" type="presParOf" srcId="{A36086AE-2A3C-48EF-BE52-1A698A610CF1}" destId="{2EDD831B-25A9-430F-898B-7CC25817E8F9}" srcOrd="1" destOrd="0" presId="urn:microsoft.com/office/officeart/2005/8/layout/chevron1"/>
    <dgm:cxn modelId="{D3A26C49-8CF1-4CFB-A0C9-2BA9136C002A}" type="presParOf" srcId="{A36086AE-2A3C-48EF-BE52-1A698A610CF1}" destId="{00BCFC12-D4C3-41BD-88A0-84F216C9B12C}" srcOrd="2" destOrd="0" presId="urn:microsoft.com/office/officeart/2005/8/layout/chevron1"/>
    <dgm:cxn modelId="{76A6A1A6-F004-44D3-9C34-A9D00A9FF9BE}" type="presParOf" srcId="{A36086AE-2A3C-48EF-BE52-1A698A610CF1}" destId="{2716F227-43CD-4AF7-A9F5-D36516EA246C}" srcOrd="3" destOrd="0" presId="urn:microsoft.com/office/officeart/2005/8/layout/chevron1"/>
    <dgm:cxn modelId="{A58810D1-3F10-454D-AB9B-BC71751AD8CB}" type="presParOf" srcId="{A36086AE-2A3C-48EF-BE52-1A698A610CF1}" destId="{CD111AE7-E842-40B3-92C3-611C3F30007B}" srcOrd="4" destOrd="0" presId="urn:microsoft.com/office/officeart/2005/8/layout/chevron1"/>
    <dgm:cxn modelId="{C83D941F-596A-48EC-A925-84DD4EB60AE1}" type="presParOf" srcId="{A36086AE-2A3C-48EF-BE52-1A698A610CF1}" destId="{3A0AE8C2-C6EC-46F9-8ED4-314A745E8441}" srcOrd="5" destOrd="0" presId="urn:microsoft.com/office/officeart/2005/8/layout/chevron1"/>
    <dgm:cxn modelId="{346ED9FB-DD3E-466C-9860-64F844BA0D4B}" type="presParOf" srcId="{A36086AE-2A3C-48EF-BE52-1A698A610CF1}" destId="{966ECDE7-4602-4CDC-A772-F22602E08E70}" srcOrd="6" destOrd="0" presId="urn:microsoft.com/office/officeart/2005/8/layout/chevron1"/>
  </dgm:cxnLst>
  <dgm:bg/>
  <dgm:whole/>
</dgm:dataModel>
</file>

<file path=ppt/diagrams/data2.xml><?xml version="1.0" encoding="utf-8"?>
<dgm:dataModel xmlns:dgm="http://schemas.openxmlformats.org/drawingml/2006/diagram" xmlns:a="http://schemas.openxmlformats.org/drawingml/2006/main">
  <dgm:ptLst>
    <dgm:pt modelId="{C93B2C83-6E0C-40D7-B52B-20503F8D79D0}" type="doc">
      <dgm:prSet loTypeId="urn:microsoft.com/office/officeart/2005/8/layout/chevron1" loCatId="process" qsTypeId="urn:microsoft.com/office/officeart/2005/8/quickstyle/simple1" qsCatId="simple" csTypeId="urn:microsoft.com/office/officeart/2005/8/colors/colorful4" csCatId="colorful" phldr="1"/>
      <dgm:spPr/>
    </dgm:pt>
    <dgm:pt modelId="{211FB3DB-8A7E-4906-8425-977563A8F0EE}">
      <dgm:prSet phldrT="[Texto]"/>
      <dgm:spPr/>
      <dgm:t>
        <a:bodyPr/>
        <a:lstStyle/>
        <a:p>
          <a:r>
            <a:rPr lang="es-CL" b="1" dirty="0" smtClean="0">
              <a:solidFill>
                <a:schemeClr val="tx1"/>
              </a:solidFill>
            </a:rPr>
            <a:t>Ingestión</a:t>
          </a:r>
          <a:endParaRPr lang="es-CL" b="1" dirty="0">
            <a:solidFill>
              <a:schemeClr val="tx1"/>
            </a:solidFill>
          </a:endParaRPr>
        </a:p>
      </dgm:t>
    </dgm:pt>
    <dgm:pt modelId="{DE520E91-9588-4EC4-9ACE-5DFAD59D2A97}" type="parTrans" cxnId="{EC71A92B-DEC1-4FC2-A3E2-7685AF603553}">
      <dgm:prSet/>
      <dgm:spPr/>
      <dgm:t>
        <a:bodyPr/>
        <a:lstStyle/>
        <a:p>
          <a:endParaRPr lang="es-CL"/>
        </a:p>
      </dgm:t>
    </dgm:pt>
    <dgm:pt modelId="{3C8A9172-B36A-47A9-BFC2-AB222A7B5344}" type="sibTrans" cxnId="{EC71A92B-DEC1-4FC2-A3E2-7685AF603553}">
      <dgm:prSet/>
      <dgm:spPr/>
      <dgm:t>
        <a:bodyPr/>
        <a:lstStyle/>
        <a:p>
          <a:endParaRPr lang="es-CL"/>
        </a:p>
      </dgm:t>
    </dgm:pt>
    <dgm:pt modelId="{F82DBF47-3B4E-49C6-B611-F9BFD97D849F}">
      <dgm:prSet phldrT="[Texto]"/>
      <dgm:spPr/>
      <dgm:t>
        <a:bodyPr/>
        <a:lstStyle/>
        <a:p>
          <a:r>
            <a:rPr lang="es-CL" b="1" dirty="0" smtClean="0">
              <a:solidFill>
                <a:schemeClr val="tx1"/>
              </a:solidFill>
            </a:rPr>
            <a:t>Digestión</a:t>
          </a:r>
          <a:endParaRPr lang="es-CL" b="1" dirty="0">
            <a:solidFill>
              <a:schemeClr val="tx1"/>
            </a:solidFill>
          </a:endParaRPr>
        </a:p>
      </dgm:t>
    </dgm:pt>
    <dgm:pt modelId="{3E9E217B-FBCC-4242-86EF-0F3EA88D811F}" type="parTrans" cxnId="{89064680-B217-4F93-8813-3228A214EBE1}">
      <dgm:prSet/>
      <dgm:spPr/>
      <dgm:t>
        <a:bodyPr/>
        <a:lstStyle/>
        <a:p>
          <a:endParaRPr lang="es-CL"/>
        </a:p>
      </dgm:t>
    </dgm:pt>
    <dgm:pt modelId="{3C25799E-DAD8-439C-89AC-44A5526150BA}" type="sibTrans" cxnId="{89064680-B217-4F93-8813-3228A214EBE1}">
      <dgm:prSet/>
      <dgm:spPr/>
      <dgm:t>
        <a:bodyPr/>
        <a:lstStyle/>
        <a:p>
          <a:endParaRPr lang="es-CL"/>
        </a:p>
      </dgm:t>
    </dgm:pt>
    <dgm:pt modelId="{9A9964CF-7960-4EA9-89E7-4A1B8B4EC3FD}">
      <dgm:prSet phldrT="[Texto]"/>
      <dgm:spPr/>
      <dgm:t>
        <a:bodyPr/>
        <a:lstStyle/>
        <a:p>
          <a:r>
            <a:rPr lang="es-CL" b="1" dirty="0" smtClean="0">
              <a:solidFill>
                <a:schemeClr val="tx1"/>
              </a:solidFill>
            </a:rPr>
            <a:t>Absorción</a:t>
          </a:r>
          <a:r>
            <a:rPr lang="es-CL" dirty="0" smtClean="0"/>
            <a:t> </a:t>
          </a:r>
          <a:endParaRPr lang="es-CL" dirty="0"/>
        </a:p>
      </dgm:t>
    </dgm:pt>
    <dgm:pt modelId="{5A3BC5A6-F90D-4DB8-BED7-CC32390C871B}" type="parTrans" cxnId="{5FD1E7BC-4A5D-4650-8B7B-876BEF26F17A}">
      <dgm:prSet/>
      <dgm:spPr/>
      <dgm:t>
        <a:bodyPr/>
        <a:lstStyle/>
        <a:p>
          <a:endParaRPr lang="es-CL"/>
        </a:p>
      </dgm:t>
    </dgm:pt>
    <dgm:pt modelId="{D8738B03-C1AE-4AD8-8912-DAD6E614B01B}" type="sibTrans" cxnId="{5FD1E7BC-4A5D-4650-8B7B-876BEF26F17A}">
      <dgm:prSet/>
      <dgm:spPr/>
      <dgm:t>
        <a:bodyPr/>
        <a:lstStyle/>
        <a:p>
          <a:endParaRPr lang="es-CL"/>
        </a:p>
      </dgm:t>
    </dgm:pt>
    <dgm:pt modelId="{23B38DF3-E2DF-4946-AA9F-5FAFFE6FDA03}">
      <dgm:prSet/>
      <dgm:spPr/>
      <dgm:t>
        <a:bodyPr/>
        <a:lstStyle/>
        <a:p>
          <a:r>
            <a:rPr lang="es-CL" b="1" dirty="0" smtClean="0">
              <a:solidFill>
                <a:schemeClr val="tx1"/>
              </a:solidFill>
            </a:rPr>
            <a:t>Egestión</a:t>
          </a:r>
          <a:endParaRPr lang="es-CL" b="1" dirty="0">
            <a:solidFill>
              <a:schemeClr val="tx1"/>
            </a:solidFill>
          </a:endParaRPr>
        </a:p>
      </dgm:t>
    </dgm:pt>
    <dgm:pt modelId="{FDEF9859-946A-41C5-8E97-61CBD8C7AC12}" type="parTrans" cxnId="{D789FF60-B115-461A-B712-CD9E972C6B86}">
      <dgm:prSet/>
      <dgm:spPr/>
      <dgm:t>
        <a:bodyPr/>
        <a:lstStyle/>
        <a:p>
          <a:endParaRPr lang="es-CL"/>
        </a:p>
      </dgm:t>
    </dgm:pt>
    <dgm:pt modelId="{7B36AE01-7758-4165-AB8D-9FF3A1AC7CEC}" type="sibTrans" cxnId="{D789FF60-B115-461A-B712-CD9E972C6B86}">
      <dgm:prSet/>
      <dgm:spPr/>
      <dgm:t>
        <a:bodyPr/>
        <a:lstStyle/>
        <a:p>
          <a:endParaRPr lang="es-CL"/>
        </a:p>
      </dgm:t>
    </dgm:pt>
    <dgm:pt modelId="{A36086AE-2A3C-48EF-BE52-1A698A610CF1}" type="pres">
      <dgm:prSet presAssocID="{C93B2C83-6E0C-40D7-B52B-20503F8D79D0}" presName="Name0" presStyleCnt="0">
        <dgm:presLayoutVars>
          <dgm:dir/>
          <dgm:animLvl val="lvl"/>
          <dgm:resizeHandles val="exact"/>
        </dgm:presLayoutVars>
      </dgm:prSet>
      <dgm:spPr/>
    </dgm:pt>
    <dgm:pt modelId="{81C0EA82-460B-49B6-8448-0A61C47AFDEE}" type="pres">
      <dgm:prSet presAssocID="{211FB3DB-8A7E-4906-8425-977563A8F0EE}" presName="parTxOnly" presStyleLbl="node1" presStyleIdx="0" presStyleCnt="4">
        <dgm:presLayoutVars>
          <dgm:chMax val="0"/>
          <dgm:chPref val="0"/>
          <dgm:bulletEnabled val="1"/>
        </dgm:presLayoutVars>
      </dgm:prSet>
      <dgm:spPr/>
      <dgm:t>
        <a:bodyPr/>
        <a:lstStyle/>
        <a:p>
          <a:endParaRPr lang="es-CL"/>
        </a:p>
      </dgm:t>
    </dgm:pt>
    <dgm:pt modelId="{2EDD831B-25A9-430F-898B-7CC25817E8F9}" type="pres">
      <dgm:prSet presAssocID="{3C8A9172-B36A-47A9-BFC2-AB222A7B5344}" presName="parTxOnlySpace" presStyleCnt="0"/>
      <dgm:spPr/>
    </dgm:pt>
    <dgm:pt modelId="{00BCFC12-D4C3-41BD-88A0-84F216C9B12C}" type="pres">
      <dgm:prSet presAssocID="{F82DBF47-3B4E-49C6-B611-F9BFD97D849F}" presName="parTxOnly" presStyleLbl="node1" presStyleIdx="1" presStyleCnt="4">
        <dgm:presLayoutVars>
          <dgm:chMax val="0"/>
          <dgm:chPref val="0"/>
          <dgm:bulletEnabled val="1"/>
        </dgm:presLayoutVars>
      </dgm:prSet>
      <dgm:spPr/>
      <dgm:t>
        <a:bodyPr/>
        <a:lstStyle/>
        <a:p>
          <a:endParaRPr lang="es-CL"/>
        </a:p>
      </dgm:t>
    </dgm:pt>
    <dgm:pt modelId="{2716F227-43CD-4AF7-A9F5-D36516EA246C}" type="pres">
      <dgm:prSet presAssocID="{3C25799E-DAD8-439C-89AC-44A5526150BA}" presName="parTxOnlySpace" presStyleCnt="0"/>
      <dgm:spPr/>
    </dgm:pt>
    <dgm:pt modelId="{CD111AE7-E842-40B3-92C3-611C3F30007B}" type="pres">
      <dgm:prSet presAssocID="{9A9964CF-7960-4EA9-89E7-4A1B8B4EC3FD}" presName="parTxOnly" presStyleLbl="node1" presStyleIdx="2" presStyleCnt="4">
        <dgm:presLayoutVars>
          <dgm:chMax val="0"/>
          <dgm:chPref val="0"/>
          <dgm:bulletEnabled val="1"/>
        </dgm:presLayoutVars>
      </dgm:prSet>
      <dgm:spPr/>
      <dgm:t>
        <a:bodyPr/>
        <a:lstStyle/>
        <a:p>
          <a:endParaRPr lang="es-CL"/>
        </a:p>
      </dgm:t>
    </dgm:pt>
    <dgm:pt modelId="{3A0AE8C2-C6EC-46F9-8ED4-314A745E8441}" type="pres">
      <dgm:prSet presAssocID="{D8738B03-C1AE-4AD8-8912-DAD6E614B01B}" presName="parTxOnlySpace" presStyleCnt="0"/>
      <dgm:spPr/>
    </dgm:pt>
    <dgm:pt modelId="{966ECDE7-4602-4CDC-A772-F22602E08E70}" type="pres">
      <dgm:prSet presAssocID="{23B38DF3-E2DF-4946-AA9F-5FAFFE6FDA03}" presName="parTxOnly" presStyleLbl="node1" presStyleIdx="3" presStyleCnt="4">
        <dgm:presLayoutVars>
          <dgm:chMax val="0"/>
          <dgm:chPref val="0"/>
          <dgm:bulletEnabled val="1"/>
        </dgm:presLayoutVars>
      </dgm:prSet>
      <dgm:spPr/>
      <dgm:t>
        <a:bodyPr/>
        <a:lstStyle/>
        <a:p>
          <a:endParaRPr lang="es-CL"/>
        </a:p>
      </dgm:t>
    </dgm:pt>
  </dgm:ptLst>
  <dgm:cxnLst>
    <dgm:cxn modelId="{1A3DE70E-0BDB-4E4D-9AE9-0086A32C0DAE}" type="presOf" srcId="{F82DBF47-3B4E-49C6-B611-F9BFD97D849F}" destId="{00BCFC12-D4C3-41BD-88A0-84F216C9B12C}" srcOrd="0" destOrd="0" presId="urn:microsoft.com/office/officeart/2005/8/layout/chevron1"/>
    <dgm:cxn modelId="{6C055D06-8B1F-44A5-A18C-18F38B12B255}" type="presOf" srcId="{211FB3DB-8A7E-4906-8425-977563A8F0EE}" destId="{81C0EA82-460B-49B6-8448-0A61C47AFDEE}" srcOrd="0" destOrd="0" presId="urn:microsoft.com/office/officeart/2005/8/layout/chevron1"/>
    <dgm:cxn modelId="{EC71A92B-DEC1-4FC2-A3E2-7685AF603553}" srcId="{C93B2C83-6E0C-40D7-B52B-20503F8D79D0}" destId="{211FB3DB-8A7E-4906-8425-977563A8F0EE}" srcOrd="0" destOrd="0" parTransId="{DE520E91-9588-4EC4-9ACE-5DFAD59D2A97}" sibTransId="{3C8A9172-B36A-47A9-BFC2-AB222A7B5344}"/>
    <dgm:cxn modelId="{020D1A66-C2D3-4880-8BBD-1E60F77FFB2F}" type="presOf" srcId="{C93B2C83-6E0C-40D7-B52B-20503F8D79D0}" destId="{A36086AE-2A3C-48EF-BE52-1A698A610CF1}" srcOrd="0" destOrd="0" presId="urn:microsoft.com/office/officeart/2005/8/layout/chevron1"/>
    <dgm:cxn modelId="{B341F00A-1100-4FF3-AE8C-6CC154A63891}" type="presOf" srcId="{23B38DF3-E2DF-4946-AA9F-5FAFFE6FDA03}" destId="{966ECDE7-4602-4CDC-A772-F22602E08E70}" srcOrd="0" destOrd="0" presId="urn:microsoft.com/office/officeart/2005/8/layout/chevron1"/>
    <dgm:cxn modelId="{D789FF60-B115-461A-B712-CD9E972C6B86}" srcId="{C93B2C83-6E0C-40D7-B52B-20503F8D79D0}" destId="{23B38DF3-E2DF-4946-AA9F-5FAFFE6FDA03}" srcOrd="3" destOrd="0" parTransId="{FDEF9859-946A-41C5-8E97-61CBD8C7AC12}" sibTransId="{7B36AE01-7758-4165-AB8D-9FF3A1AC7CEC}"/>
    <dgm:cxn modelId="{5FD1E7BC-4A5D-4650-8B7B-876BEF26F17A}" srcId="{C93B2C83-6E0C-40D7-B52B-20503F8D79D0}" destId="{9A9964CF-7960-4EA9-89E7-4A1B8B4EC3FD}" srcOrd="2" destOrd="0" parTransId="{5A3BC5A6-F90D-4DB8-BED7-CC32390C871B}" sibTransId="{D8738B03-C1AE-4AD8-8912-DAD6E614B01B}"/>
    <dgm:cxn modelId="{89064680-B217-4F93-8813-3228A214EBE1}" srcId="{C93B2C83-6E0C-40D7-B52B-20503F8D79D0}" destId="{F82DBF47-3B4E-49C6-B611-F9BFD97D849F}" srcOrd="1" destOrd="0" parTransId="{3E9E217B-FBCC-4242-86EF-0F3EA88D811F}" sibTransId="{3C25799E-DAD8-439C-89AC-44A5526150BA}"/>
    <dgm:cxn modelId="{5C11423E-C0B0-476E-849A-D5171B4E946D}" type="presOf" srcId="{9A9964CF-7960-4EA9-89E7-4A1B8B4EC3FD}" destId="{CD111AE7-E842-40B3-92C3-611C3F30007B}" srcOrd="0" destOrd="0" presId="urn:microsoft.com/office/officeart/2005/8/layout/chevron1"/>
    <dgm:cxn modelId="{2FDA82A6-3E6F-4B9D-9BA1-A7CCCD29D5B1}" type="presParOf" srcId="{A36086AE-2A3C-48EF-BE52-1A698A610CF1}" destId="{81C0EA82-460B-49B6-8448-0A61C47AFDEE}" srcOrd="0" destOrd="0" presId="urn:microsoft.com/office/officeart/2005/8/layout/chevron1"/>
    <dgm:cxn modelId="{6D68A3F5-4CFE-49B9-93EA-0EA050F36B03}" type="presParOf" srcId="{A36086AE-2A3C-48EF-BE52-1A698A610CF1}" destId="{2EDD831B-25A9-430F-898B-7CC25817E8F9}" srcOrd="1" destOrd="0" presId="urn:microsoft.com/office/officeart/2005/8/layout/chevron1"/>
    <dgm:cxn modelId="{993F52F7-5AD1-4105-BEC1-73457A1DBD94}" type="presParOf" srcId="{A36086AE-2A3C-48EF-BE52-1A698A610CF1}" destId="{00BCFC12-D4C3-41BD-88A0-84F216C9B12C}" srcOrd="2" destOrd="0" presId="urn:microsoft.com/office/officeart/2005/8/layout/chevron1"/>
    <dgm:cxn modelId="{8C2FE183-09A9-464F-9BEE-6773566E87EE}" type="presParOf" srcId="{A36086AE-2A3C-48EF-BE52-1A698A610CF1}" destId="{2716F227-43CD-4AF7-A9F5-D36516EA246C}" srcOrd="3" destOrd="0" presId="urn:microsoft.com/office/officeart/2005/8/layout/chevron1"/>
    <dgm:cxn modelId="{EB717DCC-5321-4ED6-A60C-DF2C49F4385B}" type="presParOf" srcId="{A36086AE-2A3C-48EF-BE52-1A698A610CF1}" destId="{CD111AE7-E842-40B3-92C3-611C3F30007B}" srcOrd="4" destOrd="0" presId="urn:microsoft.com/office/officeart/2005/8/layout/chevron1"/>
    <dgm:cxn modelId="{15ED5325-3400-4DDC-B5E4-2A0896DAB654}" type="presParOf" srcId="{A36086AE-2A3C-48EF-BE52-1A698A610CF1}" destId="{3A0AE8C2-C6EC-46F9-8ED4-314A745E8441}" srcOrd="5" destOrd="0" presId="urn:microsoft.com/office/officeart/2005/8/layout/chevron1"/>
    <dgm:cxn modelId="{237E88D2-BD50-4B77-B268-8CEE470262D7}" type="presParOf" srcId="{A36086AE-2A3C-48EF-BE52-1A698A610CF1}" destId="{966ECDE7-4602-4CDC-A772-F22602E08E70}" srcOrd="6"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7A6A5D18-824D-47AF-85C1-5B1FA8A073F9}" type="datetimeFigureOut">
              <a:rPr lang="es-CL" smtClean="0"/>
              <a:pPr/>
              <a:t>31-05-2020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3BCD420-E53E-412C-A41B-394134227E58}"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A6A5D18-824D-47AF-85C1-5B1FA8A073F9}" type="datetimeFigureOut">
              <a:rPr lang="es-CL" smtClean="0"/>
              <a:pPr/>
              <a:t>31-05-2020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3BCD420-E53E-412C-A41B-394134227E58}"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A6A5D18-824D-47AF-85C1-5B1FA8A073F9}" type="datetimeFigureOut">
              <a:rPr lang="es-CL" smtClean="0"/>
              <a:pPr/>
              <a:t>31-05-2020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3BCD420-E53E-412C-A41B-394134227E58}"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A6A5D18-824D-47AF-85C1-5B1FA8A073F9}" type="datetimeFigureOut">
              <a:rPr lang="es-CL" smtClean="0"/>
              <a:pPr/>
              <a:t>31-05-2020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3BCD420-E53E-412C-A41B-394134227E58}"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6A5D18-824D-47AF-85C1-5B1FA8A073F9}" type="datetimeFigureOut">
              <a:rPr lang="es-CL" smtClean="0"/>
              <a:pPr/>
              <a:t>31-05-2020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3BCD420-E53E-412C-A41B-394134227E58}"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7A6A5D18-824D-47AF-85C1-5B1FA8A073F9}" type="datetimeFigureOut">
              <a:rPr lang="es-CL" smtClean="0"/>
              <a:pPr/>
              <a:t>31-05-2020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3BCD420-E53E-412C-A41B-394134227E58}"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7A6A5D18-824D-47AF-85C1-5B1FA8A073F9}" type="datetimeFigureOut">
              <a:rPr lang="es-CL" smtClean="0"/>
              <a:pPr/>
              <a:t>31-05-2020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3BCD420-E53E-412C-A41B-394134227E58}"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7A6A5D18-824D-47AF-85C1-5B1FA8A073F9}" type="datetimeFigureOut">
              <a:rPr lang="es-CL" smtClean="0"/>
              <a:pPr/>
              <a:t>31-05-2020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3BCD420-E53E-412C-A41B-394134227E58}"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6A5D18-824D-47AF-85C1-5B1FA8A073F9}" type="datetimeFigureOut">
              <a:rPr lang="es-CL" smtClean="0"/>
              <a:pPr/>
              <a:t>31-05-2020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3BCD420-E53E-412C-A41B-394134227E58}"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6A5D18-824D-47AF-85C1-5B1FA8A073F9}" type="datetimeFigureOut">
              <a:rPr lang="es-CL" smtClean="0"/>
              <a:pPr/>
              <a:t>31-05-2020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3BCD420-E53E-412C-A41B-394134227E58}"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6A5D18-824D-47AF-85C1-5B1FA8A073F9}" type="datetimeFigureOut">
              <a:rPr lang="es-CL" smtClean="0"/>
              <a:pPr/>
              <a:t>31-05-2020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3BCD420-E53E-412C-A41B-394134227E58}"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A5D18-824D-47AF-85C1-5B1FA8A073F9}" type="datetimeFigureOut">
              <a:rPr lang="es-CL" smtClean="0"/>
              <a:pPr/>
              <a:t>31-05-2020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CD420-E53E-412C-A41B-394134227E58}"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arget="../media/image15.gif" Type="http://schemas.openxmlformats.org/officeDocument/2006/relationships/image"/><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youtube.com/watch?v=Ix1gqUZrAiE" TargetMode="Externa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arget="../media/image7.png" Type="http://schemas.openxmlformats.org/officeDocument/2006/relationships/image"/><Relationship Id="rId2" Target="../media/image6.jpeg" Type="http://schemas.openxmlformats.org/officeDocument/2006/relationships/image"/><Relationship Id="rId1" Target="../slideLayouts/slideLayout1.xml" Type="http://schemas.openxmlformats.org/officeDocument/2006/relationships/slideLayout"/><Relationship Id="rId4" Target="../media/image8.gif" Type="http://schemas.openxmlformats.org/officeDocument/2006/relationships/image"/></Relationships>
</file>

<file path=ppt/slides/_rels/slide4.xml.rels><?xml version="1.0" encoding="UTF-8" standalone="yes" ?><Relationships xmlns="http://schemas.openxmlformats.org/package/2006/relationships"><Relationship Id="rId2" Target="../media/image9.jpe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arget="../media/image13.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4857752"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L" sz="2000" b="1" dirty="0" smtClean="0"/>
              <a:t>OBJETIVO: Conocer los procesos digestivos.</a:t>
            </a:r>
            <a:endParaRPr lang="es-CL" sz="2000" b="1" dirty="0"/>
          </a:p>
        </p:txBody>
      </p:sp>
      <p:sp>
        <p:nvSpPr>
          <p:cNvPr id="5" name="4 CuadroTexto"/>
          <p:cNvSpPr txBox="1"/>
          <p:nvPr/>
        </p:nvSpPr>
        <p:spPr>
          <a:xfrm>
            <a:off x="2357422" y="928670"/>
            <a:ext cx="4071966"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CL" sz="3200" dirty="0" smtClean="0"/>
              <a:t>Los procesos digestivos</a:t>
            </a:r>
            <a:endParaRPr lang="es-CL" sz="3200" dirty="0"/>
          </a:p>
        </p:txBody>
      </p:sp>
      <p:sp>
        <p:nvSpPr>
          <p:cNvPr id="6" name="5 Rectángulo"/>
          <p:cNvSpPr/>
          <p:nvPr/>
        </p:nvSpPr>
        <p:spPr>
          <a:xfrm>
            <a:off x="214282" y="1714488"/>
            <a:ext cx="871543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CL" dirty="0" smtClean="0"/>
              <a:t>Recordemos: Nuestro </a:t>
            </a:r>
            <a:r>
              <a:rPr lang="es-CL" dirty="0"/>
              <a:t>sistema digestivo nos permite transformar los alimentos en </a:t>
            </a:r>
            <a:r>
              <a:rPr lang="es-CL" dirty="0" smtClean="0"/>
              <a:t>sustancias más </a:t>
            </a:r>
            <a:r>
              <a:rPr lang="es-CL" dirty="0"/>
              <a:t>simples, denominadas nutrientes, los que ingresan a nuestras </a:t>
            </a:r>
            <a:r>
              <a:rPr lang="es-CL" dirty="0" smtClean="0"/>
              <a:t>células proporcionando </a:t>
            </a:r>
            <a:r>
              <a:rPr lang="es-CL" dirty="0"/>
              <a:t>la energía necesaria para poder vivir. Este proceso, </a:t>
            </a:r>
            <a:r>
              <a:rPr lang="es-CL" dirty="0" smtClean="0"/>
              <a:t>llamado proceso </a:t>
            </a:r>
            <a:r>
              <a:rPr lang="es-CL" dirty="0"/>
              <a:t>digestivo, consta de cuatro etapas que ocurren en el siguiente orden</a:t>
            </a:r>
            <a:r>
              <a:rPr lang="es-CL" dirty="0" smtClean="0"/>
              <a:t>:</a:t>
            </a:r>
            <a:endParaRPr lang="es-CL" dirty="0"/>
          </a:p>
        </p:txBody>
      </p:sp>
      <p:graphicFrame>
        <p:nvGraphicFramePr>
          <p:cNvPr id="7" name="6 Diagrama"/>
          <p:cNvGraphicFramePr/>
          <p:nvPr/>
        </p:nvGraphicFramePr>
        <p:xfrm>
          <a:off x="357158" y="3000372"/>
          <a:ext cx="8429684" cy="121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Abrir llave"/>
          <p:cNvSpPr/>
          <p:nvPr/>
        </p:nvSpPr>
        <p:spPr>
          <a:xfrm rot="16200000">
            <a:off x="2000232" y="2500306"/>
            <a:ext cx="642942" cy="4071966"/>
          </a:xfrm>
          <a:prstGeom prst="leftBrace">
            <a:avLst>
              <a:gd name="adj1" fmla="val 8333"/>
              <a:gd name="adj2" fmla="val 50761"/>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L"/>
          </a:p>
        </p:txBody>
      </p:sp>
      <p:sp>
        <p:nvSpPr>
          <p:cNvPr id="9" name="8 Abrir llave"/>
          <p:cNvSpPr/>
          <p:nvPr/>
        </p:nvSpPr>
        <p:spPr>
          <a:xfrm rot="16200000">
            <a:off x="6286512" y="2500306"/>
            <a:ext cx="642942" cy="4071966"/>
          </a:xfrm>
          <a:prstGeom prst="leftBrace">
            <a:avLst>
              <a:gd name="adj1" fmla="val 8333"/>
              <a:gd name="adj2" fmla="val 50761"/>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L"/>
          </a:p>
        </p:txBody>
      </p:sp>
      <p:sp>
        <p:nvSpPr>
          <p:cNvPr id="10" name="9 CuadroTexto"/>
          <p:cNvSpPr txBox="1"/>
          <p:nvPr/>
        </p:nvSpPr>
        <p:spPr>
          <a:xfrm>
            <a:off x="1285852" y="4929198"/>
            <a:ext cx="228601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CL" b="1" dirty="0" smtClean="0"/>
              <a:t>En la guía nº1 se explicaron estos dos procesos.</a:t>
            </a:r>
            <a:endParaRPr lang="es-CL" b="1" dirty="0"/>
          </a:p>
        </p:txBody>
      </p:sp>
      <p:sp>
        <p:nvSpPr>
          <p:cNvPr id="11" name="10 CuadroTexto"/>
          <p:cNvSpPr txBox="1"/>
          <p:nvPr/>
        </p:nvSpPr>
        <p:spPr>
          <a:xfrm>
            <a:off x="5500694" y="5000636"/>
            <a:ext cx="228601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CL" b="1" dirty="0" smtClean="0"/>
              <a:t>Estos  dos procesos veremos hoy.</a:t>
            </a:r>
            <a:endParaRPr lang="es-CL" b="1" dirty="0"/>
          </a:p>
        </p:txBody>
      </p:sp>
      <p:pic>
        <p:nvPicPr>
          <p:cNvPr id="8194" name="Picture 2" descr="C:\Users\Paulina\Desktop\GIF\cientifico.gif"/>
          <p:cNvPicPr>
            <a:picLocks noChangeAspect="1" noChangeArrowheads="1" noCrop="1"/>
          </p:cNvPicPr>
          <p:nvPr/>
        </p:nvPicPr>
        <p:blipFill>
          <a:blip r:embed="rId6" cstate="print"/>
          <a:srcRect/>
          <a:stretch>
            <a:fillRect/>
          </a:stretch>
        </p:blipFill>
        <p:spPr bwMode="auto">
          <a:xfrm>
            <a:off x="6858016" y="5143513"/>
            <a:ext cx="2285984" cy="1696652"/>
          </a:xfrm>
          <a:prstGeom prst="rect">
            <a:avLst/>
          </a:prstGeom>
          <a:noFill/>
        </p:spPr>
      </p:pic>
      <p:sp>
        <p:nvSpPr>
          <p:cNvPr id="14" name="13 CuadroTexto"/>
          <p:cNvSpPr txBox="1"/>
          <p:nvPr/>
        </p:nvSpPr>
        <p:spPr>
          <a:xfrm>
            <a:off x="7500958" y="0"/>
            <a:ext cx="1643042"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s-CL" sz="1400" b="1" dirty="0" smtClean="0"/>
              <a:t>COPIA TODO EN EL CUADERNO.</a:t>
            </a:r>
            <a:endParaRPr lang="es-CL"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671514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CL" sz="2400" b="1" dirty="0" smtClean="0"/>
              <a:t>La eliminación de los desechos: el final del proceso</a:t>
            </a:r>
            <a:endParaRPr lang="es-CL" sz="2400" dirty="0"/>
          </a:p>
        </p:txBody>
      </p:sp>
      <p:sp>
        <p:nvSpPr>
          <p:cNvPr id="5" name="4 Rectángulo"/>
          <p:cNvSpPr/>
          <p:nvPr/>
        </p:nvSpPr>
        <p:spPr>
          <a:xfrm>
            <a:off x="214282" y="714356"/>
            <a:ext cx="8715436"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CL" dirty="0" smtClean="0"/>
              <a:t>Como hemos visto, nuestro sistema digestivo nos permite </a:t>
            </a:r>
            <a:r>
              <a:rPr lang="es-CL" b="1" dirty="0" smtClean="0"/>
              <a:t>transformar los alimentos y aprovechar las sustancias útiles</a:t>
            </a:r>
            <a:r>
              <a:rPr lang="es-CL" dirty="0" smtClean="0"/>
              <a:t>, pero ¿te has preguntado qué ocurre con aquello que no aprovechamos? La respuesta a esta pregunta se relaciona con el </a:t>
            </a:r>
            <a:r>
              <a:rPr lang="es-CL" b="1" dirty="0" smtClean="0"/>
              <a:t>intestino grueso</a:t>
            </a:r>
            <a:r>
              <a:rPr lang="es-CL" dirty="0" smtClean="0"/>
              <a:t>, estructura que sigue al intestino delgado.</a:t>
            </a:r>
          </a:p>
          <a:p>
            <a:pPr algn="just"/>
            <a:r>
              <a:rPr lang="es-CL" dirty="0" smtClean="0"/>
              <a:t>Luego de la </a:t>
            </a:r>
            <a:r>
              <a:rPr lang="es-CL" b="1" dirty="0" smtClean="0"/>
              <a:t>absorción</a:t>
            </a:r>
            <a:r>
              <a:rPr lang="es-CL" dirty="0" smtClean="0"/>
              <a:t> de las sustancias útiles, los restos no asimilados atraviesan al intestino grueso. En esta estructura se forman las </a:t>
            </a:r>
            <a:r>
              <a:rPr lang="es-CL" b="1" dirty="0" smtClean="0"/>
              <a:t>heces fecales </a:t>
            </a:r>
            <a:r>
              <a:rPr lang="es-CL" dirty="0" smtClean="0"/>
              <a:t>que se eliminan en la última etapa del proceso digestivo: </a:t>
            </a:r>
            <a:r>
              <a:rPr lang="es-CL" b="1" dirty="0" smtClean="0"/>
              <a:t>la </a:t>
            </a:r>
            <a:r>
              <a:rPr lang="es-CL" b="1" dirty="0" err="1" smtClean="0"/>
              <a:t>egestión</a:t>
            </a:r>
            <a:r>
              <a:rPr lang="es-CL" b="1" dirty="0" smtClean="0"/>
              <a:t>.</a:t>
            </a:r>
          </a:p>
        </p:txBody>
      </p:sp>
      <p:pic>
        <p:nvPicPr>
          <p:cNvPr id="5123" name="Picture 3"/>
          <p:cNvPicPr>
            <a:picLocks noChangeAspect="1" noChangeArrowheads="1"/>
          </p:cNvPicPr>
          <p:nvPr/>
        </p:nvPicPr>
        <p:blipFill>
          <a:blip r:embed="rId2"/>
          <a:srcRect t="4362"/>
          <a:stretch>
            <a:fillRect/>
          </a:stretch>
        </p:blipFill>
        <p:spPr bwMode="auto">
          <a:xfrm>
            <a:off x="3971925" y="2786058"/>
            <a:ext cx="5172075" cy="4071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Rectángulo"/>
          <p:cNvSpPr/>
          <p:nvPr/>
        </p:nvSpPr>
        <p:spPr>
          <a:xfrm>
            <a:off x="214282" y="2857496"/>
            <a:ext cx="3500462"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CL" dirty="0" smtClean="0"/>
              <a:t>En el intestino grueso se </a:t>
            </a:r>
            <a:r>
              <a:rPr lang="es-CL" b="1" dirty="0" smtClean="0"/>
              <a:t>absorbe agua</a:t>
            </a:r>
            <a:r>
              <a:rPr lang="es-CL" dirty="0" smtClean="0"/>
              <a:t>, lo que le da la consistencia característica a las heces fecales. Finalmente, las heces fecales se almacenan temporalmente en una zona del intestino grueso llamada </a:t>
            </a:r>
            <a:r>
              <a:rPr lang="es-CL" b="1" dirty="0" smtClean="0">
                <a:solidFill>
                  <a:srgbClr val="FF0000"/>
                </a:solidFill>
              </a:rPr>
              <a:t>recto</a:t>
            </a:r>
            <a:r>
              <a:rPr lang="es-CL" dirty="0" smtClean="0"/>
              <a:t> y, gracias a los movimientos peristálticos, llegan hasta la salida, donde se encuentra el último esfínter: </a:t>
            </a:r>
            <a:r>
              <a:rPr lang="es-CL" b="1" dirty="0" smtClean="0">
                <a:solidFill>
                  <a:srgbClr val="FF0000"/>
                </a:solidFill>
              </a:rPr>
              <a:t>el ano</a:t>
            </a:r>
            <a:r>
              <a:rPr lang="es-CL" dirty="0" smtClean="0"/>
              <a:t>.</a:t>
            </a:r>
            <a:endParaRPr lang="es-CL" dirty="0"/>
          </a:p>
        </p:txBody>
      </p:sp>
      <p:pic>
        <p:nvPicPr>
          <p:cNvPr id="5122" name="Picture 2" descr="C:\Users\Paulina\Desktop\GIF\caca.gif"/>
          <p:cNvPicPr>
            <a:picLocks noChangeAspect="1" noChangeArrowheads="1" noCrop="1"/>
          </p:cNvPicPr>
          <p:nvPr/>
        </p:nvPicPr>
        <p:blipFill>
          <a:blip r:embed="rId3" cstate="print"/>
          <a:srcRect/>
          <a:stretch>
            <a:fillRect/>
          </a:stretch>
        </p:blipFill>
        <p:spPr bwMode="auto">
          <a:xfrm>
            <a:off x="1714480" y="5429264"/>
            <a:ext cx="1500198" cy="1500198"/>
          </a:xfrm>
          <a:prstGeom prst="rect">
            <a:avLst/>
          </a:prstGeom>
          <a:noFill/>
        </p:spPr>
      </p:pic>
      <p:sp>
        <p:nvSpPr>
          <p:cNvPr id="9" name="8 CuadroTexto"/>
          <p:cNvSpPr txBox="1"/>
          <p:nvPr/>
        </p:nvSpPr>
        <p:spPr>
          <a:xfrm>
            <a:off x="7072298" y="0"/>
            <a:ext cx="2071702"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CL" b="1" dirty="0" smtClean="0"/>
              <a:t>COPIA TODO EN EL CUADERNO</a:t>
            </a:r>
            <a:endParaRPr lang="es-CL"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4282" y="214290"/>
            <a:ext cx="478634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CL" sz="2000" b="1" dirty="0" smtClean="0"/>
              <a:t>ACTIVIDADES: RESPONDE EN EL CUADERNO</a:t>
            </a:r>
            <a:endParaRPr lang="es-CL" sz="2000" b="1" dirty="0"/>
          </a:p>
        </p:txBody>
      </p:sp>
      <p:sp>
        <p:nvSpPr>
          <p:cNvPr id="6" name="5 Rectángulo"/>
          <p:cNvSpPr/>
          <p:nvPr/>
        </p:nvSpPr>
        <p:spPr>
          <a:xfrm>
            <a:off x="214282" y="785794"/>
            <a:ext cx="857256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CL" b="1" dirty="0" smtClean="0"/>
              <a:t>1.- En un estudio, se midió la cantidad de alimento que circula por el interior de las distintas zonas del tubo digestivo de un animal después de comer.</a:t>
            </a:r>
          </a:p>
          <a:p>
            <a:r>
              <a:rPr lang="es-CL" b="1" dirty="0" smtClean="0"/>
              <a:t>Observa la tabla y responde las siguientes preguntas:</a:t>
            </a:r>
            <a:endParaRPr lang="es-CL" b="1" dirty="0"/>
          </a:p>
        </p:txBody>
      </p:sp>
      <p:pic>
        <p:nvPicPr>
          <p:cNvPr id="6147" name="Picture 3"/>
          <p:cNvPicPr>
            <a:picLocks noChangeAspect="1" noChangeArrowheads="1"/>
          </p:cNvPicPr>
          <p:nvPr/>
        </p:nvPicPr>
        <p:blipFill>
          <a:blip r:embed="rId2"/>
          <a:srcRect/>
          <a:stretch>
            <a:fillRect/>
          </a:stretch>
        </p:blipFill>
        <p:spPr bwMode="auto">
          <a:xfrm>
            <a:off x="214283" y="1928802"/>
            <a:ext cx="8572560" cy="192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Rectángulo"/>
          <p:cNvSpPr/>
          <p:nvPr/>
        </p:nvSpPr>
        <p:spPr>
          <a:xfrm>
            <a:off x="285720" y="4214818"/>
            <a:ext cx="842968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just"/>
            <a:r>
              <a:rPr lang="es-CL" b="1" dirty="0" smtClean="0"/>
              <a:t>a) ¿Qué ocurre con la cantidad de comida mientras circula por el sistema digestivo? </a:t>
            </a:r>
          </a:p>
          <a:p>
            <a:pPr marL="342900" indent="-342900" algn="just"/>
            <a:endParaRPr lang="es-CL" b="1" dirty="0" smtClean="0"/>
          </a:p>
          <a:p>
            <a:pPr algn="just"/>
            <a:r>
              <a:rPr lang="es-CL" b="1" dirty="0" smtClean="0"/>
              <a:t>b) Según los datos de la tabla, ¿en qué zona del tubo digestivo ocurre mayoritariamente la absorción? </a:t>
            </a:r>
            <a:endParaRPr lang="es-CL" b="1" dirty="0"/>
          </a:p>
        </p:txBody>
      </p:sp>
      <p:sp>
        <p:nvSpPr>
          <p:cNvPr id="9" name="8 CuadroTexto"/>
          <p:cNvSpPr txBox="1"/>
          <p:nvPr/>
        </p:nvSpPr>
        <p:spPr>
          <a:xfrm>
            <a:off x="5857884" y="6488668"/>
            <a:ext cx="328611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CL" b="1" dirty="0" smtClean="0"/>
              <a:t>COPIA TODO EN EL CUADERNO</a:t>
            </a:r>
            <a:endParaRPr lang="es-CL"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714356"/>
            <a:ext cx="835824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CL" sz="2000" b="1" dirty="0" smtClean="0"/>
              <a:t>2.- Según la imagen y la descripción nombra que parte del tubo digestivo es:</a:t>
            </a:r>
            <a:endParaRPr lang="es-CL" sz="2000" b="1" dirty="0"/>
          </a:p>
        </p:txBody>
      </p:sp>
      <p:pic>
        <p:nvPicPr>
          <p:cNvPr id="7170" name="Picture 2"/>
          <p:cNvPicPr>
            <a:picLocks noChangeAspect="1" noChangeArrowheads="1"/>
          </p:cNvPicPr>
          <p:nvPr/>
        </p:nvPicPr>
        <p:blipFill>
          <a:blip r:embed="rId2"/>
          <a:srcRect/>
          <a:stretch>
            <a:fillRect/>
          </a:stretch>
        </p:blipFill>
        <p:spPr bwMode="auto">
          <a:xfrm>
            <a:off x="357158" y="1500174"/>
            <a:ext cx="8358246" cy="3071834"/>
          </a:xfrm>
          <a:prstGeom prst="rect">
            <a:avLst/>
          </a:prstGeom>
          <a:noFill/>
          <a:ln w="9525">
            <a:noFill/>
            <a:miter lim="800000"/>
            <a:headEnd/>
            <a:tailEnd/>
          </a:ln>
          <a:effectLst/>
        </p:spPr>
      </p:pic>
      <p:sp>
        <p:nvSpPr>
          <p:cNvPr id="6" name="5 CuadroTexto"/>
          <p:cNvSpPr txBox="1"/>
          <p:nvPr/>
        </p:nvSpPr>
        <p:spPr>
          <a:xfrm>
            <a:off x="5857884" y="6488668"/>
            <a:ext cx="328611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CL" b="1" dirty="0" smtClean="0"/>
              <a:t>COPIA TODO EN EL CUADERNO</a:t>
            </a:r>
            <a:endParaRPr lang="es-CL"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lustración Que Muestra El Sistema Digestivo Humano Ilustraciones ..."/>
          <p:cNvPicPr>
            <a:picLocks noChangeAspect="1" noChangeArrowheads="1"/>
          </p:cNvPicPr>
          <p:nvPr/>
        </p:nvPicPr>
        <p:blipFill>
          <a:blip r:embed="rId2"/>
          <a:srcRect/>
          <a:stretch>
            <a:fillRect/>
          </a:stretch>
        </p:blipFill>
        <p:spPr bwMode="auto">
          <a:xfrm>
            <a:off x="0" y="0"/>
            <a:ext cx="9144000" cy="6926602"/>
          </a:xfrm>
          <a:prstGeom prst="rect">
            <a:avLst/>
          </a:prstGeom>
          <a:noFill/>
        </p:spPr>
      </p:pic>
      <p:sp>
        <p:nvSpPr>
          <p:cNvPr id="4" name="3 Rectángulo"/>
          <p:cNvSpPr/>
          <p:nvPr/>
        </p:nvSpPr>
        <p:spPr>
          <a:xfrm>
            <a:off x="2500298" y="4857760"/>
            <a:ext cx="6429420"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CL" sz="2000" dirty="0" smtClean="0"/>
              <a:t>La </a:t>
            </a:r>
            <a:r>
              <a:rPr lang="es-CL" sz="2000" b="1" dirty="0" smtClean="0"/>
              <a:t>absorción</a:t>
            </a:r>
            <a:r>
              <a:rPr lang="es-CL" sz="2000" dirty="0" smtClean="0"/>
              <a:t> es el paso de los nutrientes desde el tubo digestivo a la sangre y se efectúa en el </a:t>
            </a:r>
            <a:r>
              <a:rPr lang="es-CL" sz="2000" b="1" dirty="0" smtClean="0"/>
              <a:t>intestino delgado </a:t>
            </a:r>
            <a:r>
              <a:rPr lang="es-CL" sz="2000" dirty="0" smtClean="0"/>
              <a:t>gracias a las vellosidades que este posee.</a:t>
            </a:r>
          </a:p>
          <a:p>
            <a:pPr algn="just"/>
            <a:r>
              <a:rPr lang="es-CL" sz="2000" dirty="0" smtClean="0"/>
              <a:t>En el </a:t>
            </a:r>
            <a:r>
              <a:rPr lang="es-CL" sz="2000" b="1" dirty="0" smtClean="0"/>
              <a:t>intestino grueso </a:t>
            </a:r>
            <a:r>
              <a:rPr lang="es-CL" sz="2000" dirty="0" smtClean="0"/>
              <a:t>se absorbe agua y se forman las heces fecales.</a:t>
            </a:r>
            <a:endParaRPr lang="es-CL" sz="2000" dirty="0"/>
          </a:p>
        </p:txBody>
      </p:sp>
      <p:sp>
        <p:nvSpPr>
          <p:cNvPr id="5" name="4 CuadroTexto"/>
          <p:cNvSpPr txBox="1"/>
          <p:nvPr/>
        </p:nvSpPr>
        <p:spPr>
          <a:xfrm>
            <a:off x="0" y="0"/>
            <a:ext cx="321471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CL" sz="3200" b="1" dirty="0" smtClean="0"/>
              <a:t>RESUMEN FINAL:</a:t>
            </a:r>
            <a:endParaRPr lang="es-CL" sz="3200" b="1" dirty="0"/>
          </a:p>
        </p:txBody>
      </p:sp>
      <p:sp>
        <p:nvSpPr>
          <p:cNvPr id="8" name="7 CuadroTexto"/>
          <p:cNvSpPr txBox="1"/>
          <p:nvPr/>
        </p:nvSpPr>
        <p:spPr>
          <a:xfrm>
            <a:off x="0" y="6488668"/>
            <a:ext cx="1285852"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CL" b="1" dirty="0" smtClean="0"/>
              <a:t>SÓLO LEER</a:t>
            </a:r>
            <a:endParaRPr lang="es-CL"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5357850" cy="11430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s-CL" dirty="0" smtClean="0"/>
              <a:t>Observa el siguiente video:</a:t>
            </a:r>
            <a:endParaRPr lang="es-CL" dirty="0"/>
          </a:p>
        </p:txBody>
      </p:sp>
      <p:sp>
        <p:nvSpPr>
          <p:cNvPr id="4" name="3 Marcador de contenido"/>
          <p:cNvSpPr>
            <a:spLocks noGrp="1"/>
          </p:cNvSpPr>
          <p:nvPr>
            <p:ph idx="1"/>
          </p:nvPr>
        </p:nvSpPr>
        <p:spPr>
          <a:xfrm>
            <a:off x="2428860" y="2071678"/>
            <a:ext cx="6329378" cy="9048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None/>
            </a:pPr>
            <a:r>
              <a:rPr lang="es-CL" sz="2400" dirty="0" smtClean="0"/>
              <a:t>El viaje de los alimentos a través de tu cuerpo</a:t>
            </a:r>
            <a:endParaRPr lang="es-CL" sz="2400" dirty="0" smtClean="0">
              <a:hlinkClick r:id="rId2"/>
            </a:endParaRPr>
          </a:p>
          <a:p>
            <a:pPr>
              <a:buNone/>
            </a:pPr>
            <a:r>
              <a:rPr lang="es-CL" sz="2400" dirty="0" smtClean="0">
                <a:hlinkClick r:id="rId2"/>
              </a:rPr>
              <a:t>https://www.youtube.com/watch?v=Ix1gqUZrAiE</a:t>
            </a:r>
            <a:endParaRPr lang="es-CL" sz="2400" dirty="0"/>
          </a:p>
        </p:txBody>
      </p:sp>
      <p:pic>
        <p:nvPicPr>
          <p:cNvPr id="4098" name="Picture 2" descr="C:\Users\Paulina\Desktop\GIF\giphy (20).gif"/>
          <p:cNvPicPr>
            <a:picLocks noChangeAspect="1" noChangeArrowheads="1" noCrop="1"/>
          </p:cNvPicPr>
          <p:nvPr/>
        </p:nvPicPr>
        <p:blipFill>
          <a:blip r:embed="rId3" cstate="print"/>
          <a:srcRect/>
          <a:stretch>
            <a:fillRect/>
          </a:stretch>
        </p:blipFill>
        <p:spPr bwMode="auto">
          <a:xfrm rot="616227">
            <a:off x="6993129" y="298512"/>
            <a:ext cx="1668642" cy="1297833"/>
          </a:xfrm>
          <a:prstGeom prst="rect">
            <a:avLst/>
          </a:prstGeom>
          <a:noFill/>
        </p:spPr>
      </p:pic>
      <p:pic>
        <p:nvPicPr>
          <p:cNvPr id="4099" name="Picture 3" descr="C:\Users\Paulina\Desktop\GIF\giphy (21).gif"/>
          <p:cNvPicPr>
            <a:picLocks noChangeAspect="1" noChangeArrowheads="1" noCrop="1"/>
          </p:cNvPicPr>
          <p:nvPr/>
        </p:nvPicPr>
        <p:blipFill>
          <a:blip r:embed="rId4"/>
          <a:srcRect/>
          <a:stretch>
            <a:fillRect/>
          </a:stretch>
        </p:blipFill>
        <p:spPr bwMode="auto">
          <a:xfrm>
            <a:off x="285720" y="1857364"/>
            <a:ext cx="2857504" cy="2857504"/>
          </a:xfrm>
          <a:prstGeom prst="rect">
            <a:avLst/>
          </a:prstGeom>
          <a:noFill/>
        </p:spPr>
      </p:pic>
      <p:pic>
        <p:nvPicPr>
          <p:cNvPr id="4100" name="Picture 4" descr="C:\Users\Paulina\Desktop\GIF\giphy (35).gif"/>
          <p:cNvPicPr>
            <a:picLocks noChangeAspect="1" noChangeArrowheads="1" noCrop="1"/>
          </p:cNvPicPr>
          <p:nvPr/>
        </p:nvPicPr>
        <p:blipFill>
          <a:blip r:embed="rId5" cstate="print"/>
          <a:srcRect/>
          <a:stretch>
            <a:fillRect/>
          </a:stretch>
        </p:blipFill>
        <p:spPr bwMode="auto">
          <a:xfrm rot="20685325">
            <a:off x="950742" y="769575"/>
            <a:ext cx="1077883" cy="855570"/>
          </a:xfrm>
          <a:prstGeom prst="rect">
            <a:avLst/>
          </a:prstGeom>
          <a:noFill/>
        </p:spPr>
      </p:pic>
      <p:pic>
        <p:nvPicPr>
          <p:cNvPr id="4101" name="Picture 5" descr="C:\Users\Paulina\Desktop\GIF\ver video.gif"/>
          <p:cNvPicPr>
            <a:picLocks noChangeAspect="1" noChangeArrowheads="1" noCrop="1"/>
          </p:cNvPicPr>
          <p:nvPr/>
        </p:nvPicPr>
        <p:blipFill>
          <a:blip r:embed="rId6"/>
          <a:srcRect/>
          <a:stretch>
            <a:fillRect/>
          </a:stretch>
        </p:blipFill>
        <p:spPr bwMode="auto">
          <a:xfrm>
            <a:off x="6000760" y="3571876"/>
            <a:ext cx="2928938" cy="2684860"/>
          </a:xfrm>
          <a:prstGeom prst="rect">
            <a:avLst/>
          </a:prstGeom>
          <a:noFill/>
        </p:spPr>
      </p:pic>
      <p:sp>
        <p:nvSpPr>
          <p:cNvPr id="9" name="8 CuadroTexto"/>
          <p:cNvSpPr txBox="1"/>
          <p:nvPr/>
        </p:nvSpPr>
        <p:spPr>
          <a:xfrm>
            <a:off x="0" y="6488668"/>
            <a:ext cx="1285852"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CL" b="1" dirty="0" smtClean="0"/>
              <a:t>SÓLO LEER</a:t>
            </a:r>
            <a:endParaRPr lang="es-CL"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071670" y="1510629"/>
            <a:ext cx="7072330" cy="534737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 y="0"/>
            <a:ext cx="4357685" cy="2122975"/>
          </a:xfrm>
          <a:prstGeom prst="rect">
            <a:avLst/>
          </a:prstGeom>
          <a:noFill/>
          <a:ln w="9525">
            <a:noFill/>
            <a:miter lim="800000"/>
            <a:headEnd/>
            <a:tailEnd/>
          </a:ln>
          <a:effectLst/>
        </p:spPr>
      </p:pic>
      <p:sp>
        <p:nvSpPr>
          <p:cNvPr id="6" name="5 CuadroTexto"/>
          <p:cNvSpPr txBox="1"/>
          <p:nvPr/>
        </p:nvSpPr>
        <p:spPr>
          <a:xfrm>
            <a:off x="4714844" y="0"/>
            <a:ext cx="442915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L" sz="3600" b="1" dirty="0" smtClean="0"/>
              <a:t>Revisemos la guía nº1</a:t>
            </a:r>
            <a:endParaRPr lang="es-CL" sz="3600" b="1" dirty="0"/>
          </a:p>
        </p:txBody>
      </p:sp>
      <p:sp>
        <p:nvSpPr>
          <p:cNvPr id="7" name="6 CuadroTexto"/>
          <p:cNvSpPr txBox="1"/>
          <p:nvPr/>
        </p:nvSpPr>
        <p:spPr>
          <a:xfrm>
            <a:off x="0" y="4286256"/>
            <a:ext cx="214314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L" dirty="0" smtClean="0"/>
              <a:t>Te debería haber quedado algo parecido a esto: </a:t>
            </a:r>
            <a:endParaRPr lang="es-CL" dirty="0"/>
          </a:p>
        </p:txBody>
      </p:sp>
      <p:pic>
        <p:nvPicPr>
          <p:cNvPr id="3076" name="Picture 4" descr="C:\Users\Paulina\Desktop\GIF\giphy (15).gif"/>
          <p:cNvPicPr>
            <a:picLocks noChangeAspect="1" noChangeArrowheads="1" noCrop="1"/>
          </p:cNvPicPr>
          <p:nvPr/>
        </p:nvPicPr>
        <p:blipFill>
          <a:blip r:embed="rId4" cstate="print"/>
          <a:srcRect/>
          <a:stretch>
            <a:fillRect/>
          </a:stretch>
        </p:blipFill>
        <p:spPr bwMode="auto">
          <a:xfrm>
            <a:off x="2285984" y="4500570"/>
            <a:ext cx="1306279" cy="7619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9144000" cy="6858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CuadroTexto"/>
          <p:cNvSpPr txBox="1"/>
          <p:nvPr/>
        </p:nvSpPr>
        <p:spPr>
          <a:xfrm>
            <a:off x="3929026" y="0"/>
            <a:ext cx="5214974" cy="8617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L" dirty="0" smtClean="0"/>
              <a:t>Revisa la guía y coloca un </a:t>
            </a:r>
            <a:r>
              <a:rPr lang="es-CL" sz="3200" dirty="0" smtClean="0"/>
              <a:t>√</a:t>
            </a:r>
            <a:r>
              <a:rPr lang="es-CL" dirty="0" smtClean="0"/>
              <a:t> si las tienes buenas, si no lo alcanzaste hacer complétala.</a:t>
            </a:r>
            <a:endParaRPr lang="es-C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142984"/>
            <a:ext cx="9144000" cy="204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CuadroTexto"/>
          <p:cNvSpPr txBox="1"/>
          <p:nvPr/>
        </p:nvSpPr>
        <p:spPr>
          <a:xfrm>
            <a:off x="3929026" y="0"/>
            <a:ext cx="5214974" cy="8617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L" dirty="0" smtClean="0"/>
              <a:t>Revisa la guía y coloca un </a:t>
            </a:r>
            <a:r>
              <a:rPr lang="es-CL" sz="3200" dirty="0" smtClean="0"/>
              <a:t>√</a:t>
            </a:r>
            <a:r>
              <a:rPr lang="es-CL" dirty="0" smtClean="0"/>
              <a:t> si las tienes buenas, si no lo alcanzaste hacer complétala.</a:t>
            </a:r>
            <a:endParaRPr lang="es-CL" dirty="0"/>
          </a:p>
        </p:txBody>
      </p:sp>
      <p:pic>
        <p:nvPicPr>
          <p:cNvPr id="4" name="Picture 2" descr="C:\Users\Paulina\Desktop\GIF\giphy (6).gif"/>
          <p:cNvPicPr>
            <a:picLocks noChangeAspect="1" noChangeArrowheads="1" noCrop="1"/>
          </p:cNvPicPr>
          <p:nvPr/>
        </p:nvPicPr>
        <p:blipFill>
          <a:blip r:embed="rId3"/>
          <a:srcRect/>
          <a:stretch>
            <a:fillRect/>
          </a:stretch>
        </p:blipFill>
        <p:spPr bwMode="auto">
          <a:xfrm>
            <a:off x="3500430" y="3643314"/>
            <a:ext cx="2143116" cy="21431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1225689"/>
            <a:ext cx="8715404" cy="5632311"/>
          </a:xfrm>
          <a:prstGeom prst="rect">
            <a:avLst/>
          </a:prstGeom>
          <a:solidFill>
            <a:srgbClr val="DCF7FC"/>
          </a:solidFill>
          <a:ln w="12700">
            <a:solidFill>
              <a:schemeClr val="tx1"/>
            </a:solidFill>
          </a:ln>
        </p:spPr>
        <p:txBody>
          <a:bodyPr wrap="square" rtlCol="0">
            <a:spAutoFit/>
          </a:bodyPr>
          <a:lstStyle/>
          <a:p>
            <a:r>
              <a:rPr lang="es-CL" sz="1200" b="1" dirty="0"/>
              <a:t>RESPONDE EN TU CUADERNO: </a:t>
            </a:r>
            <a:endParaRPr lang="es-CL" sz="1200" dirty="0"/>
          </a:p>
          <a:p>
            <a:r>
              <a:rPr lang="es-CL" sz="1200" dirty="0"/>
              <a:t> </a:t>
            </a:r>
          </a:p>
          <a:p>
            <a:pPr lvl="0"/>
            <a:r>
              <a:rPr lang="es-CL" sz="1200" b="1" dirty="0" smtClean="0"/>
              <a:t>1.- ¿Cómo </a:t>
            </a:r>
            <a:r>
              <a:rPr lang="es-CL" sz="1200" b="1" dirty="0"/>
              <a:t>se llama el mecanismo que desplaza la saliva desde la boca hasta el estómago? </a:t>
            </a:r>
            <a:endParaRPr lang="es-CL" sz="1200" dirty="0"/>
          </a:p>
          <a:p>
            <a:r>
              <a:rPr lang="es-CL" sz="1200" dirty="0"/>
              <a:t>Respuesta: Deglución.</a:t>
            </a:r>
          </a:p>
          <a:p>
            <a:r>
              <a:rPr lang="es-CL" sz="1200" b="1" dirty="0"/>
              <a:t> </a:t>
            </a:r>
            <a:endParaRPr lang="es-CL" sz="1200" dirty="0"/>
          </a:p>
          <a:p>
            <a:pPr lvl="0"/>
            <a:r>
              <a:rPr lang="es-CL" sz="1200" b="1" dirty="0" smtClean="0"/>
              <a:t>2.- ¿Qué </a:t>
            </a:r>
            <a:r>
              <a:rPr lang="es-CL" sz="1200" b="1" dirty="0"/>
              <a:t>son los movimientos peristálticos? </a:t>
            </a:r>
            <a:endParaRPr lang="es-CL" sz="1200" dirty="0"/>
          </a:p>
          <a:p>
            <a:r>
              <a:rPr lang="es-CL" sz="1200" dirty="0"/>
              <a:t>Respuesta: Movimiento rítmico, ondulatorio y automático que realizan las diferentes partes del aparato digestivo para hacer avanzar la comida. El movimiento peristáltico empieza en el esófago y empuja el bolo alimentario hasta el estómago.</a:t>
            </a:r>
          </a:p>
          <a:p>
            <a:r>
              <a:rPr lang="es-CL" sz="1200" b="1" dirty="0"/>
              <a:t> </a:t>
            </a:r>
            <a:endParaRPr lang="es-CL" sz="1200" dirty="0"/>
          </a:p>
          <a:p>
            <a:pPr lvl="0"/>
            <a:r>
              <a:rPr lang="es-CL" sz="1200" b="1" dirty="0" smtClean="0"/>
              <a:t>3.- ¿Cómo </a:t>
            </a:r>
            <a:r>
              <a:rPr lang="es-CL" sz="1200" b="1" dirty="0"/>
              <a:t>se llama válvula ubicada en la entrada del estómago? </a:t>
            </a:r>
            <a:endParaRPr lang="es-CL" sz="1200" dirty="0"/>
          </a:p>
          <a:p>
            <a:r>
              <a:rPr lang="es-CL" sz="1200" dirty="0"/>
              <a:t>Respuesta: esfínter cardias.</a:t>
            </a:r>
          </a:p>
          <a:p>
            <a:r>
              <a:rPr lang="es-CL" sz="1200" dirty="0"/>
              <a:t> </a:t>
            </a:r>
          </a:p>
          <a:p>
            <a:pPr lvl="0"/>
            <a:r>
              <a:rPr lang="es-CL" sz="1200" b="1" dirty="0" smtClean="0"/>
              <a:t>4.- ¿Dónde </a:t>
            </a:r>
            <a:r>
              <a:rPr lang="es-CL" sz="1200" b="1" dirty="0"/>
              <a:t>se produce le jugo gástrico? </a:t>
            </a:r>
            <a:endParaRPr lang="es-CL" sz="1200" dirty="0"/>
          </a:p>
          <a:p>
            <a:r>
              <a:rPr lang="es-CL" sz="1200" dirty="0"/>
              <a:t>Respuesta: en el estomago.</a:t>
            </a:r>
          </a:p>
          <a:p>
            <a:r>
              <a:rPr lang="es-CL" sz="1200" dirty="0"/>
              <a:t> </a:t>
            </a:r>
          </a:p>
          <a:p>
            <a:pPr lvl="0"/>
            <a:r>
              <a:rPr lang="es-CL" sz="1200" b="1" dirty="0" smtClean="0"/>
              <a:t>5.- ¿Qué </a:t>
            </a:r>
            <a:r>
              <a:rPr lang="es-CL" sz="1200" b="1" dirty="0"/>
              <a:t>es el quimo? </a:t>
            </a:r>
            <a:endParaRPr lang="es-CL" sz="1200" dirty="0"/>
          </a:p>
          <a:p>
            <a:pPr fontAlgn="base"/>
            <a:r>
              <a:rPr lang="es-CL" sz="1200" dirty="0"/>
              <a:t>Respuesta: El </a:t>
            </a:r>
            <a:r>
              <a:rPr lang="es-CL" sz="1200" b="1" dirty="0"/>
              <a:t>quimo</a:t>
            </a:r>
            <a:r>
              <a:rPr lang="es-CL" sz="1200" dirty="0"/>
              <a:t> es una masa de consistencia semisólida y carácter ácido formada durante la digestión de los alimentos.</a:t>
            </a:r>
          </a:p>
          <a:p>
            <a:pPr fontAlgn="base"/>
            <a:r>
              <a:rPr lang="es-CL" sz="1200" dirty="0"/>
              <a:t>El bolo alimenticio entra en el </a:t>
            </a:r>
            <a:r>
              <a:rPr lang="es-CL" sz="1200" b="1" dirty="0"/>
              <a:t>estómago </a:t>
            </a:r>
            <a:r>
              <a:rPr lang="es-CL" sz="1200" dirty="0"/>
              <a:t>gracias a los</a:t>
            </a:r>
            <a:r>
              <a:rPr lang="es-CL" sz="1200" b="1" dirty="0"/>
              <a:t> movimientos peristálticos </a:t>
            </a:r>
            <a:r>
              <a:rPr lang="es-CL" sz="1200" dirty="0"/>
              <a:t>del</a:t>
            </a:r>
            <a:r>
              <a:rPr lang="es-CL" sz="1200" b="1" dirty="0"/>
              <a:t> esófago</a:t>
            </a:r>
            <a:r>
              <a:rPr lang="es-CL" sz="1200" dirty="0"/>
              <a:t>. Cuando está dentro gracias a la acción muscular de la parte inferior del estómago, se mezclan el </a:t>
            </a:r>
            <a:r>
              <a:rPr lang="es-CL" sz="1200" b="1" dirty="0"/>
              <a:t>bolo, líquidos y jugos gástricos</a:t>
            </a:r>
            <a:r>
              <a:rPr lang="es-CL" sz="1200" dirty="0"/>
              <a:t> (producidos en el estómago). </a:t>
            </a:r>
            <a:r>
              <a:rPr lang="es-CL" sz="1200" b="1" dirty="0"/>
              <a:t>El bolo se empieza a deshacer y se forma el quimo</a:t>
            </a:r>
            <a:r>
              <a:rPr lang="es-CL" sz="1200" dirty="0"/>
              <a:t>, que contiene sustancias con estructuras más sencillas.</a:t>
            </a:r>
          </a:p>
          <a:p>
            <a:r>
              <a:rPr lang="es-CL" sz="1200" dirty="0"/>
              <a:t> </a:t>
            </a:r>
          </a:p>
          <a:p>
            <a:pPr lvl="0"/>
            <a:r>
              <a:rPr lang="es-CL" sz="1200" b="1" dirty="0" smtClean="0"/>
              <a:t>6.- ¿Qué </a:t>
            </a:r>
            <a:r>
              <a:rPr lang="es-CL" sz="1200" b="1" dirty="0"/>
              <a:t>secreciones líquidas ayudan en el intestino delgado para seguir con la digestión? ¿Qué órganos las producen? </a:t>
            </a:r>
            <a:endParaRPr lang="es-CL" sz="1200" dirty="0"/>
          </a:p>
          <a:p>
            <a:r>
              <a:rPr lang="es-CL" sz="1200" b="1" dirty="0"/>
              <a:t>Respuesta: </a:t>
            </a:r>
            <a:endParaRPr lang="es-CL" sz="1200" dirty="0"/>
          </a:p>
          <a:p>
            <a:r>
              <a:rPr lang="es-CL" sz="1200" dirty="0"/>
              <a:t>La </a:t>
            </a:r>
            <a:r>
              <a:rPr lang="es-CL" sz="1200" b="1" dirty="0"/>
              <a:t>bilis</a:t>
            </a:r>
            <a:r>
              <a:rPr lang="es-CL" sz="1200" dirty="0"/>
              <a:t> producida por el </a:t>
            </a:r>
            <a:r>
              <a:rPr lang="es-CL" sz="1200" b="1" dirty="0"/>
              <a:t>hígado.</a:t>
            </a:r>
            <a:endParaRPr lang="es-CL" sz="1200" dirty="0"/>
          </a:p>
          <a:p>
            <a:r>
              <a:rPr lang="es-CL" sz="1200" dirty="0"/>
              <a:t>El </a:t>
            </a:r>
            <a:r>
              <a:rPr lang="es-CL" sz="1200" b="1" dirty="0"/>
              <a:t>jugo pancreático</a:t>
            </a:r>
            <a:r>
              <a:rPr lang="es-CL" sz="1200" dirty="0"/>
              <a:t>, secretado por el </a:t>
            </a:r>
            <a:r>
              <a:rPr lang="es-CL" sz="1200" b="1" dirty="0"/>
              <a:t>páncreas.</a:t>
            </a:r>
            <a:endParaRPr lang="es-CL" sz="1200" dirty="0"/>
          </a:p>
          <a:p>
            <a:r>
              <a:rPr lang="es-CL" sz="1200" dirty="0"/>
              <a:t>El </a:t>
            </a:r>
            <a:r>
              <a:rPr lang="es-CL" sz="1200" b="1" dirty="0"/>
              <a:t>jugo intestinal</a:t>
            </a:r>
            <a:r>
              <a:rPr lang="es-CL" sz="1200" dirty="0"/>
              <a:t>, producido por el </a:t>
            </a:r>
            <a:r>
              <a:rPr lang="es-CL" sz="1200" b="1" dirty="0"/>
              <a:t>intestino delgado.</a:t>
            </a:r>
            <a:endParaRPr lang="es-CL" sz="1200" dirty="0"/>
          </a:p>
          <a:p>
            <a:r>
              <a:rPr lang="es-CL" sz="1200" b="1" dirty="0"/>
              <a:t> </a:t>
            </a:r>
            <a:endParaRPr lang="es-CL" sz="1200" dirty="0"/>
          </a:p>
          <a:p>
            <a:pPr lvl="0"/>
            <a:r>
              <a:rPr lang="es-CL" sz="1200" b="1" dirty="0" smtClean="0"/>
              <a:t>7.- ¿En </a:t>
            </a:r>
            <a:r>
              <a:rPr lang="es-CL" sz="1200" b="1" dirty="0"/>
              <a:t>qué se trasforma el quimo luego de que los distintos juegos y la bilis actúan sobre él? </a:t>
            </a:r>
            <a:endParaRPr lang="es-CL" sz="1200" dirty="0"/>
          </a:p>
          <a:p>
            <a:r>
              <a:rPr lang="es-CL" sz="1200" dirty="0"/>
              <a:t>Respuesta: quilo intestinal</a:t>
            </a:r>
          </a:p>
          <a:p>
            <a:endParaRPr lang="es-CL" sz="1200" dirty="0"/>
          </a:p>
        </p:txBody>
      </p:sp>
      <p:sp>
        <p:nvSpPr>
          <p:cNvPr id="3" name="2 CuadroTexto"/>
          <p:cNvSpPr txBox="1"/>
          <p:nvPr/>
        </p:nvSpPr>
        <p:spPr>
          <a:xfrm>
            <a:off x="0" y="0"/>
            <a:ext cx="5214974" cy="8617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L" dirty="0" smtClean="0"/>
              <a:t>Revisa la guía y coloca un </a:t>
            </a:r>
            <a:r>
              <a:rPr lang="es-CL" sz="3200" dirty="0" smtClean="0"/>
              <a:t>√</a:t>
            </a:r>
            <a:r>
              <a:rPr lang="es-CL" dirty="0" smtClean="0"/>
              <a:t> si las tienes buenas, si no lo alcanzaste hacer complétala.</a:t>
            </a:r>
            <a:endParaRPr lang="es-CL" dirty="0"/>
          </a:p>
        </p:txBody>
      </p:sp>
      <p:sp>
        <p:nvSpPr>
          <p:cNvPr id="4" name="3 CuadroTexto"/>
          <p:cNvSpPr txBox="1"/>
          <p:nvPr/>
        </p:nvSpPr>
        <p:spPr>
          <a:xfrm>
            <a:off x="6643702" y="0"/>
            <a:ext cx="25002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CL" sz="1600" b="1" dirty="0" smtClean="0"/>
              <a:t>RECUERDA QUE TUS RESPUESTAS PUEDEN ESTAR PARECIDAS, NO ES NECESARIO QUE SEAN EXACTAMENTE IGUALES.</a:t>
            </a:r>
            <a:endParaRPr lang="es-CL" sz="1600" b="1" dirty="0"/>
          </a:p>
        </p:txBody>
      </p:sp>
      <p:pic>
        <p:nvPicPr>
          <p:cNvPr id="6" name="Picture 2" descr="C:\Users\Paulina\Desktop\GIF\giphy (6).gif"/>
          <p:cNvPicPr>
            <a:picLocks noChangeAspect="1" noChangeArrowheads="1" noCrop="1"/>
          </p:cNvPicPr>
          <p:nvPr/>
        </p:nvPicPr>
        <p:blipFill>
          <a:blip r:embed="rId2"/>
          <a:srcRect/>
          <a:stretch>
            <a:fillRect/>
          </a:stretch>
        </p:blipFill>
        <p:spPr bwMode="auto">
          <a:xfrm>
            <a:off x="7286636" y="5000636"/>
            <a:ext cx="1857364" cy="18573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s-CL" dirty="0" smtClean="0"/>
              <a:t>CONTINUEMOS CON LOS PROCESOS DIGESTIVOS QUE FALTAN…</a:t>
            </a:r>
            <a:endParaRPr lang="es-CL" dirty="0"/>
          </a:p>
        </p:txBody>
      </p:sp>
      <p:graphicFrame>
        <p:nvGraphicFramePr>
          <p:cNvPr id="4" name="3 Diagrama"/>
          <p:cNvGraphicFramePr/>
          <p:nvPr/>
        </p:nvGraphicFramePr>
        <p:xfrm>
          <a:off x="285720" y="1928802"/>
          <a:ext cx="8429684" cy="121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Abrir llave"/>
          <p:cNvSpPr/>
          <p:nvPr/>
        </p:nvSpPr>
        <p:spPr>
          <a:xfrm rot="16200000">
            <a:off x="6286512" y="1428736"/>
            <a:ext cx="642942" cy="4071966"/>
          </a:xfrm>
          <a:prstGeom prst="leftBrace">
            <a:avLst>
              <a:gd name="adj1" fmla="val 8333"/>
              <a:gd name="adj2" fmla="val 50761"/>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L"/>
          </a:p>
        </p:txBody>
      </p:sp>
      <p:pic>
        <p:nvPicPr>
          <p:cNvPr id="1026" name="Picture 2" descr="C:\Users\Paulina\Desktop\GIF\giphy (6).gif"/>
          <p:cNvPicPr>
            <a:picLocks noChangeAspect="1" noChangeArrowheads="1" noCrop="1"/>
          </p:cNvPicPr>
          <p:nvPr/>
        </p:nvPicPr>
        <p:blipFill>
          <a:blip r:embed="rId6"/>
          <a:srcRect/>
          <a:stretch>
            <a:fillRect/>
          </a:stretch>
        </p:blipFill>
        <p:spPr bwMode="auto">
          <a:xfrm>
            <a:off x="0" y="2990850"/>
            <a:ext cx="3867150" cy="3867150"/>
          </a:xfrm>
          <a:prstGeom prst="rect">
            <a:avLst/>
          </a:prstGeom>
          <a:noFill/>
        </p:spPr>
      </p:pic>
      <p:pic>
        <p:nvPicPr>
          <p:cNvPr id="9" name="Picture 2" descr="C:\Users\Paulina\Desktop\GIF\cientifico.gif"/>
          <p:cNvPicPr>
            <a:picLocks noChangeAspect="1" noChangeArrowheads="1" noCrop="1"/>
          </p:cNvPicPr>
          <p:nvPr/>
        </p:nvPicPr>
        <p:blipFill>
          <a:blip r:embed="rId7" cstate="print"/>
          <a:srcRect/>
          <a:stretch>
            <a:fillRect/>
          </a:stretch>
        </p:blipFill>
        <p:spPr bwMode="auto">
          <a:xfrm>
            <a:off x="6643702" y="3786190"/>
            <a:ext cx="2021291" cy="1500198"/>
          </a:xfrm>
          <a:prstGeom prst="rect">
            <a:avLst/>
          </a:prstGeom>
          <a:noFill/>
        </p:spPr>
      </p:pic>
      <p:sp>
        <p:nvSpPr>
          <p:cNvPr id="10" name="9 CuadroTexto"/>
          <p:cNvSpPr txBox="1"/>
          <p:nvPr/>
        </p:nvSpPr>
        <p:spPr>
          <a:xfrm>
            <a:off x="7858148" y="6488668"/>
            <a:ext cx="1285852"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CL" b="1" dirty="0" smtClean="0"/>
              <a:t>SÓLO LEER</a:t>
            </a:r>
            <a:endParaRPr lang="es-CL"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428604"/>
            <a:ext cx="4929222"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CL" sz="3600" b="1" dirty="0" smtClean="0"/>
              <a:t>La absorción</a:t>
            </a:r>
          </a:p>
          <a:p>
            <a:pPr algn="just"/>
            <a:r>
              <a:rPr lang="es-CL" dirty="0" smtClean="0"/>
              <a:t>Luego de que se ha formado, el </a:t>
            </a:r>
            <a:r>
              <a:rPr lang="es-CL" b="1" dirty="0" smtClean="0"/>
              <a:t>quilo</a:t>
            </a:r>
            <a:r>
              <a:rPr lang="es-CL" dirty="0" smtClean="0"/>
              <a:t> continúa su viaje por el </a:t>
            </a:r>
            <a:r>
              <a:rPr lang="es-CL" b="1" dirty="0" smtClean="0"/>
              <a:t>intestino delgado </a:t>
            </a:r>
            <a:r>
              <a:rPr lang="es-CL" dirty="0" smtClean="0"/>
              <a:t>hasta la siguiente etapa del proceso digestivo, </a:t>
            </a:r>
            <a:r>
              <a:rPr lang="es-CL" b="1" u="sng" dirty="0" smtClean="0"/>
              <a:t>la absorción</a:t>
            </a:r>
            <a:r>
              <a:rPr lang="es-CL" dirty="0" smtClean="0"/>
              <a:t>. Durante este proceso los nutrientes obtenidos con la digestión y la mayor parte del agua que ingerimos </a:t>
            </a:r>
            <a:r>
              <a:rPr lang="es-CL" b="1" u="sng" dirty="0" smtClean="0"/>
              <a:t>atraviesan la pared del intestino delgado</a:t>
            </a:r>
            <a:r>
              <a:rPr lang="es-CL" dirty="0" smtClean="0"/>
              <a:t>, a través de sus </a:t>
            </a:r>
            <a:r>
              <a:rPr lang="es-CL" b="1" dirty="0" smtClean="0"/>
              <a:t>vellosidades.</a:t>
            </a:r>
            <a:r>
              <a:rPr lang="es-CL" dirty="0" smtClean="0"/>
              <a:t> De esta forma, los </a:t>
            </a:r>
            <a:r>
              <a:rPr lang="es-CL" b="1" u="sng" dirty="0" smtClean="0">
                <a:solidFill>
                  <a:srgbClr val="FF0000"/>
                </a:solidFill>
              </a:rPr>
              <a:t>nutrientes llegan a la sangre y son distribuidos a todas las células del organismo</a:t>
            </a:r>
            <a:r>
              <a:rPr lang="es-CL" dirty="0" smtClean="0"/>
              <a:t>.</a:t>
            </a:r>
          </a:p>
          <a:p>
            <a:pPr algn="just"/>
            <a:r>
              <a:rPr lang="es-CL" dirty="0" smtClean="0"/>
              <a:t>Las paredes del intestino poseen vellosidades intestinales que aumentan la superficie de absorción de este órgano, haciendo más eficiente el proceso.</a:t>
            </a:r>
          </a:p>
          <a:p>
            <a:pPr algn="just"/>
            <a:r>
              <a:rPr lang="es-CL" dirty="0" smtClean="0"/>
              <a:t>De hecho, si pudiésemos extender por completo las vellosidades del intestino delgado de un ser humano adulto, podríamos cubrir una superficie de 300 metros cuadrados, lo que equivale al tamaño de una cancha de tenis</a:t>
            </a:r>
            <a:endParaRPr lang="es-CL" dirty="0"/>
          </a:p>
        </p:txBody>
      </p:sp>
      <p:pic>
        <p:nvPicPr>
          <p:cNvPr id="5" name="Picture 2" descr="C:\Users\Paulina\Desktop\GIF\cientifico.gif"/>
          <p:cNvPicPr>
            <a:picLocks noChangeAspect="1" noChangeArrowheads="1" noCrop="1"/>
          </p:cNvPicPr>
          <p:nvPr/>
        </p:nvPicPr>
        <p:blipFill>
          <a:blip r:embed="rId2" cstate="print"/>
          <a:srcRect/>
          <a:stretch>
            <a:fillRect/>
          </a:stretch>
        </p:blipFill>
        <p:spPr bwMode="auto">
          <a:xfrm>
            <a:off x="5000628" y="2643182"/>
            <a:ext cx="3850079" cy="2857520"/>
          </a:xfrm>
          <a:prstGeom prst="rect">
            <a:avLst/>
          </a:prstGeom>
          <a:noFill/>
        </p:spPr>
      </p:pic>
      <p:sp>
        <p:nvSpPr>
          <p:cNvPr id="6" name="5 Llamada rectangular redondeada"/>
          <p:cNvSpPr/>
          <p:nvPr/>
        </p:nvSpPr>
        <p:spPr>
          <a:xfrm>
            <a:off x="5500694" y="214290"/>
            <a:ext cx="3143272" cy="2286016"/>
          </a:xfrm>
          <a:prstGeom prst="wedgeRoundRectCallout">
            <a:avLst>
              <a:gd name="adj1" fmla="val -16071"/>
              <a:gd name="adj2" fmla="val 946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CuadroTexto"/>
          <p:cNvSpPr txBox="1"/>
          <p:nvPr/>
        </p:nvSpPr>
        <p:spPr>
          <a:xfrm>
            <a:off x="5786446" y="785794"/>
            <a:ext cx="2643206" cy="1477328"/>
          </a:xfrm>
          <a:prstGeom prst="rect">
            <a:avLst/>
          </a:prstGeom>
          <a:noFill/>
        </p:spPr>
        <p:txBody>
          <a:bodyPr wrap="square" rtlCol="0">
            <a:spAutoFit/>
          </a:bodyPr>
          <a:lstStyle/>
          <a:p>
            <a:pPr algn="ctr"/>
            <a:r>
              <a:rPr lang="es-CL" b="1" dirty="0" smtClean="0"/>
              <a:t>De esa manera los nutrientes llegan a cada célula de nuestro cuerpo:</a:t>
            </a:r>
          </a:p>
          <a:p>
            <a:pPr algn="ctr"/>
            <a:r>
              <a:rPr lang="es-CL" b="1" dirty="0" smtClean="0">
                <a:solidFill>
                  <a:srgbClr val="FF0000"/>
                </a:solidFill>
              </a:rPr>
              <a:t>¡del intestino, pasan a la sangre!</a:t>
            </a:r>
            <a:endParaRPr lang="es-CL" b="1" dirty="0">
              <a:solidFill>
                <a:srgbClr val="FF0000"/>
              </a:solidFill>
            </a:endParaRPr>
          </a:p>
        </p:txBody>
      </p:sp>
      <p:pic>
        <p:nvPicPr>
          <p:cNvPr id="2050" name="Picture 2" descr="C:\Users\Paulina\Desktop\GIF\giphy (12).gif"/>
          <p:cNvPicPr>
            <a:picLocks noChangeAspect="1" noChangeArrowheads="1" noCrop="1"/>
          </p:cNvPicPr>
          <p:nvPr/>
        </p:nvPicPr>
        <p:blipFill>
          <a:blip r:embed="rId3" cstate="print"/>
          <a:srcRect/>
          <a:stretch>
            <a:fillRect/>
          </a:stretch>
        </p:blipFill>
        <p:spPr bwMode="auto">
          <a:xfrm>
            <a:off x="6286512" y="-71462"/>
            <a:ext cx="1214446" cy="1214446"/>
          </a:xfrm>
          <a:prstGeom prst="rect">
            <a:avLst/>
          </a:prstGeom>
          <a:noFill/>
        </p:spPr>
      </p:pic>
      <p:sp>
        <p:nvSpPr>
          <p:cNvPr id="9" name="8 CuadroTexto"/>
          <p:cNvSpPr txBox="1"/>
          <p:nvPr/>
        </p:nvSpPr>
        <p:spPr>
          <a:xfrm>
            <a:off x="5857884" y="6488668"/>
            <a:ext cx="328611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CL" b="1" dirty="0" smtClean="0"/>
              <a:t>COPIA TODO EN EL CUADERNO</a:t>
            </a:r>
            <a:endParaRPr lang="es-CL"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571480"/>
            <a:ext cx="9176507" cy="4786346"/>
          </a:xfrm>
          <a:prstGeom prst="rect">
            <a:avLst/>
          </a:prstGeom>
          <a:noFill/>
          <a:ln w="9525">
            <a:noFill/>
            <a:miter lim="800000"/>
            <a:headEnd/>
            <a:tailEnd/>
          </a:ln>
          <a:effectLst/>
        </p:spPr>
      </p:pic>
      <p:sp>
        <p:nvSpPr>
          <p:cNvPr id="5" name="4 CuadroTexto"/>
          <p:cNvSpPr txBox="1"/>
          <p:nvPr/>
        </p:nvSpPr>
        <p:spPr>
          <a:xfrm>
            <a:off x="0" y="0"/>
            <a:ext cx="528638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CL" sz="3200" b="1" dirty="0" smtClean="0"/>
              <a:t>Observa la siguiente imagen:</a:t>
            </a:r>
            <a:endParaRPr lang="es-CL" sz="3200" b="1" dirty="0"/>
          </a:p>
        </p:txBody>
      </p:sp>
      <p:sp>
        <p:nvSpPr>
          <p:cNvPr id="6" name="5 Rectángulo"/>
          <p:cNvSpPr/>
          <p:nvPr/>
        </p:nvSpPr>
        <p:spPr>
          <a:xfrm>
            <a:off x="0" y="5380672"/>
            <a:ext cx="91440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CL" b="1" dirty="0" smtClean="0"/>
              <a:t>Las vellosidades son muy importantes para la absorción de nutrientes. Por ejemplo, cada día, por nuestro intestino delgado circulan unos siete litros de quilo intestinal, que se reducen a un litro aproximadamente luego de la absorción.</a:t>
            </a:r>
          </a:p>
          <a:p>
            <a:pPr algn="just"/>
            <a:r>
              <a:rPr lang="es-CL" b="1" dirty="0" smtClean="0"/>
              <a:t>¿Sabes qué ocurre con el resto? Ha pasado hacia la sangre para llegar a las células, aportando la materia prima y la energía necesarias para vivir.</a:t>
            </a:r>
            <a:endParaRPr lang="es-CL" b="1" dirty="0"/>
          </a:p>
        </p:txBody>
      </p:sp>
      <p:sp>
        <p:nvSpPr>
          <p:cNvPr id="7" name="6 CuadroTexto"/>
          <p:cNvSpPr txBox="1"/>
          <p:nvPr/>
        </p:nvSpPr>
        <p:spPr>
          <a:xfrm>
            <a:off x="7858148" y="0"/>
            <a:ext cx="1285852"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CL" b="1" dirty="0" smtClean="0"/>
              <a:t>SÓLO LEER</a:t>
            </a:r>
            <a:endParaRPr lang="es-CL"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6">
      <a:dk1>
        <a:sysClr val="windowText" lastClr="000000"/>
      </a:dk1>
      <a:lt1>
        <a:srgbClr val="D9FF6D"/>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TotalTime>
  <Words>779</Words>
  <Application>Microsoft Office PowerPoint</Application>
  <PresentationFormat>Presentación en pantalla (4:3)</PresentationFormat>
  <Paragraphs>81</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Diapositiva 1</vt:lpstr>
      <vt:lpstr>Observa el siguiente video:</vt:lpstr>
      <vt:lpstr>Diapositiva 3</vt:lpstr>
      <vt:lpstr>Diapositiva 4</vt:lpstr>
      <vt:lpstr>Diapositiva 5</vt:lpstr>
      <vt:lpstr>Diapositiva 6</vt:lpstr>
      <vt:lpstr>CONTINUEMOS CON LOS PROCESOS DIGESTIVOS QUE FALTAN…</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Paulina</dc:creator>
  <cp:lastModifiedBy>Paulina</cp:lastModifiedBy>
  <cp:revision>3</cp:revision>
  <dcterms:created xsi:type="dcterms:W3CDTF">2020-05-27T03:43:39Z</dcterms:created>
  <dcterms:modified xsi:type="dcterms:W3CDTF">2020-06-01T01:58:00Z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1672136</vt:lpwstr>
  </property>
  <property fmtid="{D5CDD505-2E9C-101B-9397-08002B2CF9AE}" name="NXPowerLiteSettings" pid="3">
    <vt:lpwstr>C7000400038000</vt:lpwstr>
  </property>
  <property fmtid="{D5CDD505-2E9C-101B-9397-08002B2CF9AE}" name="NXPowerLiteVersion" pid="4">
    <vt:lpwstr>S9.0.1</vt:lpwstr>
  </property>
</Properties>
</file>