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4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F04E9-73E7-46AF-8AC6-8F83D7D07F0D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22782-623A-406E-9F65-BA869789E9A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22782-623A-406E-9F65-BA869789E9A6}" type="slidenum">
              <a:rPr lang="es-CL" smtClean="0"/>
              <a:pPr/>
              <a:t>1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2CE1-B992-4992-B201-AB448B27BF7B}" type="datetimeFigureOut">
              <a:rPr lang="es-CL" smtClean="0"/>
              <a:pPr/>
              <a:t>31-05-2020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29F4F-260E-4FA6-8E62-5718AC7F4D2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8" Target="../media/image6.jpeg" Type="http://schemas.openxmlformats.org/officeDocument/2006/relationships/image"/><Relationship Id="rId13" Target="../media/image11.jpeg" Type="http://schemas.openxmlformats.org/officeDocument/2006/relationships/image"/><Relationship Id="rId18" Target="../media/image16.jpeg" Type="http://schemas.openxmlformats.org/officeDocument/2006/relationships/image"/><Relationship Id="rId3" Target="../media/image1.jpeg" Type="http://schemas.openxmlformats.org/officeDocument/2006/relationships/image"/><Relationship Id="rId7" Target="../media/image5.jpeg" Type="http://schemas.openxmlformats.org/officeDocument/2006/relationships/image"/><Relationship Id="rId12" Target="../media/image10.jpeg" Type="http://schemas.openxmlformats.org/officeDocument/2006/relationships/image"/><Relationship Id="rId17" Target="../media/image15.jpeg" Type="http://schemas.openxmlformats.org/officeDocument/2006/relationships/image"/><Relationship Id="rId2" Target="../notesSlides/notesSlide1.xml" Type="http://schemas.openxmlformats.org/officeDocument/2006/relationships/notesSlide"/><Relationship Id="rId16" Target="../media/image1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.jpeg" Type="http://schemas.openxmlformats.org/officeDocument/2006/relationships/image"/><Relationship Id="rId11" Target="../media/image9.jpeg" Type="http://schemas.openxmlformats.org/officeDocument/2006/relationships/image"/><Relationship Id="rId5" Target="../media/image3.jpeg" Type="http://schemas.openxmlformats.org/officeDocument/2006/relationships/image"/><Relationship Id="rId15" Target="../media/image13.jpeg" Type="http://schemas.openxmlformats.org/officeDocument/2006/relationships/image"/><Relationship Id="rId10" Target="../media/image8.jpeg" Type="http://schemas.openxmlformats.org/officeDocument/2006/relationships/image"/><Relationship Id="rId4" Target="../media/image2.jpeg" Type="http://schemas.openxmlformats.org/officeDocument/2006/relationships/image"/><Relationship Id="rId9" Target="../media/image7.jpeg" Type="http://schemas.openxmlformats.org/officeDocument/2006/relationships/image"/><Relationship Id="rId14" Target="../media/image12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3" Target="../media/image36.gif" Type="http://schemas.openxmlformats.org/officeDocument/2006/relationships/image"/><Relationship Id="rId2" Target="../media/image3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7" Type="http://schemas.openxmlformats.org/officeDocument/2006/relationships/image" Target="../media/image22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gif"/><Relationship Id="rId4" Type="http://schemas.openxmlformats.org/officeDocument/2006/relationships/image" Target="../media/image19.gif"/></Relationships>
</file>

<file path=ppt/slides/_rels/slide3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25.gif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25.gif" Type="http://schemas.openxmlformats.org/officeDocument/2006/relationships/image"/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28.gif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3" Target="../media/image32.jpeg" Type="http://schemas.openxmlformats.org/officeDocument/2006/relationships/image"/><Relationship Id="rId2" Target="../media/image3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3.gif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7072362" cy="1200329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L" sz="2400" b="1" dirty="0" smtClean="0"/>
              <a:t>UNIDAD 1: Vida en la Tierra.</a:t>
            </a:r>
          </a:p>
          <a:p>
            <a:r>
              <a:rPr lang="es-CL" sz="2400" b="1" dirty="0" smtClean="0"/>
              <a:t>Tema  2: ¿Qué es la fotosíntesis y qué organismos la realizan?</a:t>
            </a:r>
            <a:endParaRPr lang="es-CL" sz="2400" dirty="0"/>
          </a:p>
        </p:txBody>
      </p:sp>
      <p:sp>
        <p:nvSpPr>
          <p:cNvPr id="5" name="4 Rectángulo"/>
          <p:cNvSpPr/>
          <p:nvPr/>
        </p:nvSpPr>
        <p:spPr>
          <a:xfrm>
            <a:off x="0" y="2000240"/>
            <a:ext cx="9144000" cy="2308324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 smtClean="0"/>
              <a:t>Organismos autótrofos y heterótrofos</a:t>
            </a:r>
          </a:p>
          <a:p>
            <a:pPr algn="just"/>
            <a:r>
              <a:rPr lang="es-CL" dirty="0" smtClean="0"/>
              <a:t>Todos los seres vivos necesitan de materia y energía para vivir, y los seres humanos no somos la excepción.</a:t>
            </a:r>
          </a:p>
          <a:p>
            <a:pPr algn="just"/>
            <a:r>
              <a:rPr lang="es-CL" dirty="0" smtClean="0"/>
              <a:t>¿De dónde obtenemos esta materia y energía? Si piensas de qué te alimentas día a día, te darás cuenta de que todo lo que consumes se relaciona con seres vivos. Por ejemplo, los alimentos, como el pan, la leche, los huevos, las legumbres y las frutas, provienen de plantas y de animales. Es así, entonces, que los organismos dependemos de la interacción con otros seres vivos y con</a:t>
            </a:r>
          </a:p>
          <a:p>
            <a:pPr algn="just"/>
            <a:r>
              <a:rPr lang="es-CL" dirty="0" smtClean="0"/>
              <a:t>el ambiente para nutrirnos y crecer.</a:t>
            </a:r>
            <a:endParaRPr lang="es-CL" dirty="0"/>
          </a:p>
        </p:txBody>
      </p:sp>
      <p:sp>
        <p:nvSpPr>
          <p:cNvPr id="7" name="6 Rectángulo"/>
          <p:cNvSpPr/>
          <p:nvPr/>
        </p:nvSpPr>
        <p:spPr>
          <a:xfrm>
            <a:off x="0" y="1428736"/>
            <a:ext cx="6929454" cy="369332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b="1" dirty="0" smtClean="0"/>
              <a:t>OBJETIVO: Distinguir los mecanismos de nutrición de los seres vivos</a:t>
            </a:r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8" name="7 CuadroTexto"/>
          <p:cNvSpPr txBox="1"/>
          <p:nvPr/>
        </p:nvSpPr>
        <p:spPr>
          <a:xfrm>
            <a:off x="7143768" y="0"/>
            <a:ext cx="20002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Escribir sólo tema y objetivo en el cuaderno.</a:t>
            </a:r>
            <a:endParaRPr lang="es-CL" sz="1600" dirty="0"/>
          </a:p>
        </p:txBody>
      </p:sp>
      <p:pic>
        <p:nvPicPr>
          <p:cNvPr id="1026" name="Picture 2" descr="Nino | Vectores, Fotos de Stock y PSD Gratis"/>
          <p:cNvPicPr>
            <a:picLocks noChangeAspect="1" noChangeArrowheads="1"/>
          </p:cNvPicPr>
          <p:nvPr/>
        </p:nvPicPr>
        <p:blipFill>
          <a:blip r:embed="rId3"/>
          <a:srcRect l="49122" t="4697" r="10143" b="15448"/>
          <a:stretch>
            <a:fillRect/>
          </a:stretch>
        </p:blipFill>
        <p:spPr bwMode="auto">
          <a:xfrm>
            <a:off x="0" y="4643446"/>
            <a:ext cx="1428728" cy="22145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Oryctolagus cuniculus - Wikipedia, la enciclopedia libre"/>
          <p:cNvPicPr>
            <a:picLocks noChangeAspect="1" noChangeArrowheads="1"/>
          </p:cNvPicPr>
          <p:nvPr/>
        </p:nvPicPr>
        <p:blipFill>
          <a:blip r:embed="rId4" cstate="print"/>
          <a:srcRect l="14375" t="12000" r="22500" b="15500"/>
          <a:stretch>
            <a:fillRect/>
          </a:stretch>
        </p:blipFill>
        <p:spPr bwMode="auto">
          <a:xfrm>
            <a:off x="1571604" y="4643446"/>
            <a:ext cx="1357322" cy="2214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30" name="AutoShape 6" descr="Hongos: información, tipos, reproducción y característic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032" name="AutoShape 8" descr="Hongos: información, tipos, reproducción y característic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34" name="Picture 10" descr="El sueño de los hongos: científicos develan cómo la psilocibina ..."/>
          <p:cNvPicPr>
            <a:picLocks noChangeAspect="1" noChangeArrowheads="1"/>
          </p:cNvPicPr>
          <p:nvPr/>
        </p:nvPicPr>
        <p:blipFill>
          <a:blip r:embed="rId5"/>
          <a:srcRect l="10017" t="24382" r="59514" b="11729"/>
          <a:stretch>
            <a:fillRect/>
          </a:stretch>
        </p:blipFill>
        <p:spPr bwMode="auto">
          <a:xfrm>
            <a:off x="3071802" y="4643446"/>
            <a:ext cx="1500198" cy="2214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6" name="Picture 12" descr="Qué es la bacteria 'Klebsiella pneumoniae'? | Leonoticia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4286260" y="5072062"/>
            <a:ext cx="2214554" cy="13573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8" name="Picture 14" descr="La UE restringe el uso de neonicotinoides"/>
          <p:cNvPicPr>
            <a:picLocks noChangeAspect="1" noChangeArrowheads="1"/>
          </p:cNvPicPr>
          <p:nvPr/>
        </p:nvPicPr>
        <p:blipFill>
          <a:blip r:embed="rId7"/>
          <a:srcRect r="30999"/>
          <a:stretch>
            <a:fillRect/>
          </a:stretch>
        </p:blipFill>
        <p:spPr bwMode="auto">
          <a:xfrm>
            <a:off x="6215074" y="4643446"/>
            <a:ext cx="1357322" cy="2214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40" name="Picture 16" descr="Historia. Una semilla, la tierra, un árbol, la luz del sol, los ..."/>
          <p:cNvPicPr>
            <a:picLocks noChangeAspect="1" noChangeArrowheads="1"/>
          </p:cNvPicPr>
          <p:nvPr/>
        </p:nvPicPr>
        <p:blipFill>
          <a:blip r:embed="rId8"/>
          <a:srcRect l="15854" t="19509" r="45121"/>
          <a:stretch>
            <a:fillRect/>
          </a:stretch>
        </p:blipFill>
        <p:spPr bwMode="auto">
          <a:xfrm>
            <a:off x="7715272" y="4643446"/>
            <a:ext cx="1428728" cy="2214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16 CuadroTexto"/>
          <p:cNvSpPr txBox="1"/>
          <p:nvPr/>
        </p:nvSpPr>
        <p:spPr>
          <a:xfrm>
            <a:off x="3143240" y="428625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i="1" dirty="0" smtClean="0"/>
              <a:t>SERES VIVOS</a:t>
            </a:r>
            <a:endParaRPr lang="es-CL" b="1" i="1" dirty="0"/>
          </a:p>
        </p:txBody>
      </p:sp>
      <p:pic>
        <p:nvPicPr>
          <p:cNvPr id="1042" name="Picture 18" descr="Los peces dejan de crecer? - National Geographic en Español"/>
          <p:cNvPicPr>
            <a:picLocks noChangeAspect="1" noChangeArrowheads="1"/>
          </p:cNvPicPr>
          <p:nvPr/>
        </p:nvPicPr>
        <p:blipFill>
          <a:blip r:embed="rId9" cstate="print"/>
          <a:srcRect l="9166" t="10254" r="12500" b="12109"/>
          <a:stretch>
            <a:fillRect/>
          </a:stretch>
        </p:blipFill>
        <p:spPr bwMode="auto">
          <a:xfrm>
            <a:off x="0" y="6132980"/>
            <a:ext cx="1428728" cy="7250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44" name="Picture 20" descr="Todo lo que debes saber sobre la anémona de mar"/>
          <p:cNvPicPr>
            <a:picLocks noChangeAspect="1" noChangeArrowheads="1"/>
          </p:cNvPicPr>
          <p:nvPr/>
        </p:nvPicPr>
        <p:blipFill>
          <a:blip r:embed="rId10" cstate="print"/>
          <a:srcRect r="21385"/>
          <a:stretch>
            <a:fillRect/>
          </a:stretch>
        </p:blipFill>
        <p:spPr bwMode="auto">
          <a:xfrm>
            <a:off x="3071802" y="6143644"/>
            <a:ext cx="1500198" cy="7143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46" name="Picture 22" descr="Viven en México cinco por ciento de las arañas del mundo - Tribuna ..."/>
          <p:cNvPicPr>
            <a:picLocks noChangeAspect="1" noChangeArrowheads="1"/>
          </p:cNvPicPr>
          <p:nvPr/>
        </p:nvPicPr>
        <p:blipFill>
          <a:blip r:embed="rId11" cstate="print"/>
          <a:srcRect l="16875" t="10112" r="17499"/>
          <a:stretch>
            <a:fillRect/>
          </a:stretch>
        </p:blipFill>
        <p:spPr bwMode="auto">
          <a:xfrm>
            <a:off x="1571604" y="6143644"/>
            <a:ext cx="1357322" cy="7143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48" name="AutoShape 24" descr="Un tigre del Zoológico del Bronx dio positivo por Covid-1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50" name="Picture 26" descr="Bonita, el tigre indonesio acechado por aldeanos tras matar a dos ...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714876" y="6143644"/>
            <a:ext cx="1357322" cy="7143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52" name="Picture 28" descr="Crean un nuevo plástico biodegradable con algas marinas y sin ...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15074" y="6143644"/>
            <a:ext cx="1357322" cy="7143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54" name="Picture 30" descr="Esponjas de mar - Información, características y curiosidades"/>
          <p:cNvPicPr>
            <a:picLocks noChangeAspect="1" noChangeArrowheads="1"/>
          </p:cNvPicPr>
          <p:nvPr/>
        </p:nvPicPr>
        <p:blipFill>
          <a:blip r:embed="rId14" cstate="print"/>
          <a:srcRect l="8438" t="3947" r="5312" b="10526"/>
          <a:stretch>
            <a:fillRect/>
          </a:stretch>
        </p:blipFill>
        <p:spPr bwMode="auto">
          <a:xfrm>
            <a:off x="7715272" y="6143644"/>
            <a:ext cx="1428728" cy="7143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56" name="Picture 32" descr="Euphausiacea - Wikipedia, la enciclopedia libre"/>
          <p:cNvPicPr>
            <a:picLocks noChangeAspect="1" noChangeArrowheads="1"/>
          </p:cNvPicPr>
          <p:nvPr/>
        </p:nvPicPr>
        <p:blipFill>
          <a:blip r:embed="rId15" cstate="print"/>
          <a:srcRect l="4375" t="7653" r="5624" b="9256"/>
          <a:stretch>
            <a:fillRect/>
          </a:stretch>
        </p:blipFill>
        <p:spPr bwMode="auto">
          <a:xfrm>
            <a:off x="857224" y="4429132"/>
            <a:ext cx="1218206" cy="6429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58" name="Picture 34" descr="Tardígrados: La rocambolesca historia de los osos de agua enviados ..."/>
          <p:cNvPicPr>
            <a:picLocks noChangeAspect="1" noChangeArrowheads="1"/>
          </p:cNvPicPr>
          <p:nvPr/>
        </p:nvPicPr>
        <p:blipFill>
          <a:blip r:embed="rId16" cstate="print"/>
          <a:srcRect l="20663" t="4076" r="18877" b="8967"/>
          <a:stretch>
            <a:fillRect/>
          </a:stretch>
        </p:blipFill>
        <p:spPr bwMode="auto">
          <a:xfrm>
            <a:off x="7143768" y="4429132"/>
            <a:ext cx="1214446" cy="6429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60" name="Picture 36" descr="Ácaros, piojos y bacterias: huéspedes de la piel humana"/>
          <p:cNvPicPr>
            <a:picLocks noChangeAspect="1" noChangeArrowheads="1"/>
          </p:cNvPicPr>
          <p:nvPr/>
        </p:nvPicPr>
        <p:blipFill>
          <a:blip r:embed="rId17" cstate="print"/>
          <a:srcRect l="27477" r="26936" b="2703"/>
          <a:stretch>
            <a:fillRect/>
          </a:stretch>
        </p:blipFill>
        <p:spPr bwMode="auto">
          <a:xfrm rot="16200000">
            <a:off x="5929322" y="4143380"/>
            <a:ext cx="642942" cy="12144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62" name="Picture 38" descr="Gusanos - alumna2zasanimales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2357422" y="4429132"/>
            <a:ext cx="1214446" cy="6524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429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Rectángulo"/>
          <p:cNvSpPr/>
          <p:nvPr/>
        </p:nvSpPr>
        <p:spPr>
          <a:xfrm>
            <a:off x="0" y="5842337"/>
            <a:ext cx="6715172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RESPONDE EN EL CUADERNO: </a:t>
            </a:r>
          </a:p>
          <a:p>
            <a:pPr algn="just"/>
            <a:r>
              <a:rPr lang="es-CL" sz="2000" b="1" dirty="0" smtClean="0"/>
              <a:t>1.- ¿Cuál </a:t>
            </a:r>
            <a:r>
              <a:rPr lang="es-CL" sz="2000" b="1" dirty="0"/>
              <a:t>crees tú que fue la conclusión de </a:t>
            </a:r>
            <a:r>
              <a:rPr lang="es-CL" sz="2000" b="1" dirty="0" smtClean="0"/>
              <a:t>Van  Helmont después </a:t>
            </a:r>
            <a:r>
              <a:rPr lang="es-CL" sz="2000" b="1" dirty="0"/>
              <a:t>del experimento?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7143768" y="0"/>
            <a:ext cx="20002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No escribas el experimento,  sólo la pregunta.</a:t>
            </a:r>
            <a:endParaRPr lang="es-CL" sz="1600" dirty="0"/>
          </a:p>
        </p:txBody>
      </p:sp>
      <p:pic>
        <p:nvPicPr>
          <p:cNvPr id="7" name="Picture 1" descr="C:\Users\Paulina\Desktop\GIF\giphy (37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5525383"/>
            <a:ext cx="1571636" cy="1332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35846"/>
            <a:ext cx="8215370" cy="2862322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/>
              <a:t>Como puedes notar, el sauce había aumentado su masa en 74,44 kg, </a:t>
            </a:r>
            <a:r>
              <a:rPr lang="es-CL" dirty="0" smtClean="0"/>
              <a:t>mientras que </a:t>
            </a:r>
            <a:r>
              <a:rPr lang="es-CL" dirty="0"/>
              <a:t>la de la tierra había disminuido apenas 50 g, por lo que Van Helmont </a:t>
            </a:r>
            <a:r>
              <a:rPr lang="es-CL" dirty="0" smtClean="0"/>
              <a:t>estimó que </a:t>
            </a:r>
            <a:r>
              <a:rPr lang="es-CL" dirty="0"/>
              <a:t>la diferencia de masa del sauce </a:t>
            </a:r>
            <a:r>
              <a:rPr lang="es-CL" dirty="0" smtClean="0"/>
              <a:t>debía atribuirse </a:t>
            </a:r>
            <a:r>
              <a:rPr lang="es-CL" b="1" dirty="0" smtClean="0"/>
              <a:t>directamente al agua</a:t>
            </a:r>
            <a:endParaRPr lang="es-CL" b="1" dirty="0"/>
          </a:p>
          <a:p>
            <a:pPr algn="just"/>
            <a:r>
              <a:rPr lang="es-CL" dirty="0"/>
              <a:t>A partir de esto, </a:t>
            </a:r>
            <a:r>
              <a:rPr lang="es-CL" b="1" dirty="0"/>
              <a:t>el investigador concluyó que las plantas se nutrían solo </a:t>
            </a:r>
            <a:r>
              <a:rPr lang="es-CL" b="1" dirty="0" smtClean="0"/>
              <a:t>de agua</a:t>
            </a:r>
            <a:r>
              <a:rPr lang="es-CL" b="1" dirty="0"/>
              <a:t>, con la que formaban materia orgánica</a:t>
            </a:r>
            <a:r>
              <a:rPr lang="es-CL" dirty="0"/>
              <a:t>, pues era lo único con lo que </a:t>
            </a:r>
            <a:r>
              <a:rPr lang="es-CL" dirty="0" smtClean="0"/>
              <a:t>había estado </a:t>
            </a:r>
            <a:r>
              <a:rPr lang="es-CL" dirty="0"/>
              <a:t>en contacto la planta durante el experimento, además de la tierra </a:t>
            </a:r>
            <a:r>
              <a:rPr lang="es-CL" dirty="0" smtClean="0"/>
              <a:t>que había </a:t>
            </a:r>
            <a:r>
              <a:rPr lang="es-CL" dirty="0"/>
              <a:t>en la maceta.</a:t>
            </a:r>
          </a:p>
          <a:p>
            <a:pPr algn="just"/>
            <a:r>
              <a:rPr lang="es-CL" dirty="0"/>
              <a:t>Notarás que las conclusiones de Van Helmont apuntan </a:t>
            </a:r>
            <a:r>
              <a:rPr lang="es-CL" b="1" dirty="0"/>
              <a:t>solamente a </a:t>
            </a:r>
            <a:r>
              <a:rPr lang="es-CL" b="1" dirty="0" smtClean="0"/>
              <a:t>factores como </a:t>
            </a:r>
            <a:r>
              <a:rPr lang="es-CL" b="1" dirty="0"/>
              <a:t>el suelo y el agua</a:t>
            </a:r>
            <a:r>
              <a:rPr lang="es-CL" dirty="0"/>
              <a:t>. Sin embargo, ¿solo estos elementos están </a:t>
            </a:r>
            <a:r>
              <a:rPr lang="es-CL" dirty="0" smtClean="0"/>
              <a:t>relacionados con </a:t>
            </a:r>
            <a:r>
              <a:rPr lang="es-CL" dirty="0"/>
              <a:t>la forma en que las plantas obtienen sus nutrientes?, ¿qué ocurre con </a:t>
            </a:r>
            <a:r>
              <a:rPr lang="es-CL" dirty="0" smtClean="0"/>
              <a:t>el aire </a:t>
            </a:r>
            <a:r>
              <a:rPr lang="es-CL" dirty="0"/>
              <a:t>y la </a:t>
            </a:r>
            <a:r>
              <a:rPr lang="es-CL" dirty="0" smtClean="0"/>
              <a:t>luz? </a:t>
            </a:r>
            <a:endParaRPr lang="es-CL" dirty="0"/>
          </a:p>
        </p:txBody>
      </p:sp>
      <p:sp>
        <p:nvSpPr>
          <p:cNvPr id="6" name="5 CuadroTexto"/>
          <p:cNvSpPr txBox="1"/>
          <p:nvPr/>
        </p:nvSpPr>
        <p:spPr>
          <a:xfrm>
            <a:off x="428596" y="3286124"/>
            <a:ext cx="8215370" cy="92333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RESPONDE EN EL CUADERNO: </a:t>
            </a:r>
          </a:p>
          <a:p>
            <a:pPr algn="just"/>
            <a:r>
              <a:rPr lang="es-CL" b="1" dirty="0" smtClean="0"/>
              <a:t>2.- Según lo que tú sabes de la fotosíntesis ¿estas de acuerdo con la conclusiones de Van Helmont ? ¿Por qué?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768" y="6027003"/>
            <a:ext cx="20002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en el cuaderno sólo la pregunta.</a:t>
            </a:r>
            <a:endParaRPr lang="es-CL" sz="1600" dirty="0"/>
          </a:p>
        </p:txBody>
      </p:sp>
      <p:sp>
        <p:nvSpPr>
          <p:cNvPr id="5" name="4 Flecha arriba"/>
          <p:cNvSpPr/>
          <p:nvPr/>
        </p:nvSpPr>
        <p:spPr>
          <a:xfrm>
            <a:off x="1285852" y="4286256"/>
            <a:ext cx="1071570" cy="12144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CuadroTexto"/>
          <p:cNvSpPr txBox="1"/>
          <p:nvPr/>
        </p:nvSpPr>
        <p:spPr>
          <a:xfrm>
            <a:off x="857224" y="5715016"/>
            <a:ext cx="2000232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Si puedes envíame una  foto de la respuesta de esta pregunta al correo.</a:t>
            </a:r>
            <a:endParaRPr lang="es-CL" sz="1600" dirty="0"/>
          </a:p>
        </p:txBody>
      </p:sp>
      <p:pic>
        <p:nvPicPr>
          <p:cNvPr id="2049" name="Picture 1" descr="C:\Users\Paulina\Desktop\GIF\giphy (37)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286256"/>
            <a:ext cx="2117498" cy="1795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71670" y="928670"/>
            <a:ext cx="4643470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3200" dirty="0" smtClean="0"/>
              <a:t>POR HOY LLEGAREMOS HASTA AQUÍ</a:t>
            </a:r>
            <a:endParaRPr lang="es-CL" sz="3200" dirty="0"/>
          </a:p>
        </p:txBody>
      </p:sp>
      <p:pic>
        <p:nvPicPr>
          <p:cNvPr id="24578" name="Picture 2" descr="C:\Users\Paulina\Desktop\GIF\giphy (8)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857364"/>
            <a:ext cx="3057525" cy="3057525"/>
          </a:xfrm>
          <a:prstGeom prst="rect">
            <a:avLst/>
          </a:prstGeom>
          <a:noFill/>
        </p:spPr>
      </p:pic>
      <p:pic>
        <p:nvPicPr>
          <p:cNvPr id="24579" name="Picture 3" descr="C:\Users\Paulina\Desktop\GIF\giphy (9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882917">
            <a:off x="427236" y="3862917"/>
            <a:ext cx="2472891" cy="2472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214290"/>
            <a:ext cx="6572296" cy="92333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 smtClean="0"/>
              <a:t>En la naturaleza los seres vivos pueden conseguir su alimento a través de dos mecanismos: </a:t>
            </a:r>
            <a:r>
              <a:rPr lang="es-CL" b="1" dirty="0" smtClean="0"/>
              <a:t>fabricándolo u obteniéndolo de otro ser vivo</a:t>
            </a:r>
            <a:r>
              <a:rPr lang="es-CL" dirty="0" smtClean="0"/>
              <a:t>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57158" y="1214422"/>
            <a:ext cx="3857652" cy="2585323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 smtClean="0"/>
              <a:t>Los seres vivos que fabrican su propio alimento se denominan </a:t>
            </a:r>
            <a:r>
              <a:rPr lang="es-CL" b="1" dirty="0" smtClean="0"/>
              <a:t>AUTÓTROFOS</a:t>
            </a:r>
            <a:r>
              <a:rPr lang="es-CL" dirty="0" smtClean="0"/>
              <a:t> (de </a:t>
            </a:r>
            <a:r>
              <a:rPr lang="es-CL" i="1" dirty="0" smtClean="0"/>
              <a:t>auto, uno mismo, y </a:t>
            </a:r>
            <a:r>
              <a:rPr lang="es-CL" i="1" dirty="0" err="1" smtClean="0"/>
              <a:t>trofo</a:t>
            </a:r>
            <a:r>
              <a:rPr lang="es-CL" i="1" dirty="0" smtClean="0"/>
              <a:t>, alimento). </a:t>
            </a:r>
          </a:p>
          <a:p>
            <a:pPr algn="just"/>
            <a:r>
              <a:rPr lang="es-CL" dirty="0" smtClean="0"/>
              <a:t>Algunos de estos organismos realizan un proceso conocido como </a:t>
            </a:r>
            <a:r>
              <a:rPr lang="es-CL" b="1" dirty="0" smtClean="0"/>
              <a:t>fotosíntesis </a:t>
            </a:r>
            <a:r>
              <a:rPr lang="es-CL" dirty="0" smtClean="0"/>
              <a:t>para producir </a:t>
            </a:r>
            <a:r>
              <a:rPr lang="es-CL" b="1" dirty="0" smtClean="0"/>
              <a:t>glucosa</a:t>
            </a:r>
            <a:r>
              <a:rPr lang="es-CL" dirty="0" smtClean="0"/>
              <a:t>, su alimento.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4929190" y="1214422"/>
            <a:ext cx="3929058" cy="286232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 smtClean="0"/>
              <a:t>Los seres vivos que son incapaces de fabricar glucosa por sí solos y deben obtener su alimento de otros organismos, se denominan </a:t>
            </a:r>
            <a:r>
              <a:rPr lang="es-CL" b="1" dirty="0" smtClean="0"/>
              <a:t>HETERÓTROFOS </a:t>
            </a:r>
            <a:r>
              <a:rPr lang="es-CL" dirty="0" smtClean="0"/>
              <a:t>(de </a:t>
            </a:r>
            <a:r>
              <a:rPr lang="es-CL" i="1" dirty="0" err="1" smtClean="0"/>
              <a:t>hetero</a:t>
            </a:r>
            <a:r>
              <a:rPr lang="es-CL" i="1" dirty="0" smtClean="0"/>
              <a:t>, distinto y </a:t>
            </a:r>
            <a:r>
              <a:rPr lang="es-CL" i="1" dirty="0" err="1" smtClean="0"/>
              <a:t>trofo</a:t>
            </a:r>
            <a:r>
              <a:rPr lang="es-CL" i="1" dirty="0" smtClean="0"/>
              <a:t>, alimento). </a:t>
            </a:r>
          </a:p>
          <a:p>
            <a:pPr algn="just"/>
            <a:r>
              <a:rPr lang="es-CL" dirty="0" smtClean="0"/>
              <a:t>Entre estos seres vivos encontramos a los animales, los hongos y microorganismos como las bacterias y los protozoos</a:t>
            </a:r>
            <a:endParaRPr lang="es-CL" dirty="0"/>
          </a:p>
        </p:txBody>
      </p:sp>
      <p:pic>
        <p:nvPicPr>
          <p:cNvPr id="1026" name="Picture 2" descr="C:\Users\Paulina\Desktop\GIF\giphy (1)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496"/>
            <a:ext cx="2857504" cy="2857504"/>
          </a:xfrm>
          <a:prstGeom prst="rect">
            <a:avLst/>
          </a:prstGeom>
          <a:noFill/>
        </p:spPr>
      </p:pic>
      <p:pic>
        <p:nvPicPr>
          <p:cNvPr id="1027" name="Picture 3" descr="C:\Users\Paulina\Desktop\GIF\arbol manzana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143380"/>
            <a:ext cx="1601983" cy="1857372"/>
          </a:xfrm>
          <a:prstGeom prst="rect">
            <a:avLst/>
          </a:prstGeom>
          <a:noFill/>
        </p:spPr>
      </p:pic>
      <p:pic>
        <p:nvPicPr>
          <p:cNvPr id="1028" name="Picture 4" descr="C:\Users\Paulina\Desktop\GIF\niño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9586" y="4429124"/>
            <a:ext cx="1447205" cy="2428876"/>
          </a:xfrm>
          <a:prstGeom prst="rect">
            <a:avLst/>
          </a:prstGeom>
          <a:noFill/>
        </p:spPr>
      </p:pic>
      <p:pic>
        <p:nvPicPr>
          <p:cNvPr id="1029" name="Picture 5" descr="C:\Users\Paulina\Desktop\GIF\giphy (48)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357694"/>
            <a:ext cx="1214446" cy="1278030"/>
          </a:xfrm>
          <a:prstGeom prst="rect">
            <a:avLst/>
          </a:prstGeom>
          <a:noFill/>
        </p:spPr>
      </p:pic>
      <p:pic>
        <p:nvPicPr>
          <p:cNvPr id="1031" name="Picture 7" descr="PROTOZOOS - PARASITOLOGIA"/>
          <p:cNvPicPr>
            <a:picLocks noChangeAspect="1" noChangeArrowheads="1"/>
          </p:cNvPicPr>
          <p:nvPr/>
        </p:nvPicPr>
        <p:blipFill>
          <a:blip r:embed="rId6"/>
          <a:srcRect r="6999" b="7754"/>
          <a:stretch>
            <a:fillRect/>
          </a:stretch>
        </p:blipFill>
        <p:spPr bwMode="auto">
          <a:xfrm>
            <a:off x="6286512" y="5691947"/>
            <a:ext cx="1571636" cy="11660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2" name="Picture 8" descr="C:\Users\Paulina\Desktop\GIF\hongo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6578" y="4214818"/>
            <a:ext cx="1000100" cy="1062606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7143768" y="0"/>
            <a:ext cx="200023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  <p:sp>
        <p:nvSpPr>
          <p:cNvPr id="12" name="11 CuadroTexto"/>
          <p:cNvSpPr txBox="1"/>
          <p:nvPr/>
        </p:nvSpPr>
        <p:spPr>
          <a:xfrm rot="20048870">
            <a:off x="999786" y="5115674"/>
            <a:ext cx="22860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dirty="0" smtClean="0"/>
              <a:t>Autótrofos</a:t>
            </a:r>
            <a:endParaRPr lang="es-CL" sz="2800" dirty="0"/>
          </a:p>
        </p:txBody>
      </p:sp>
      <p:sp>
        <p:nvSpPr>
          <p:cNvPr id="13" name="12 CuadroTexto"/>
          <p:cNvSpPr txBox="1"/>
          <p:nvPr/>
        </p:nvSpPr>
        <p:spPr>
          <a:xfrm rot="20048870">
            <a:off x="5929007" y="5329989"/>
            <a:ext cx="22860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800" dirty="0" smtClean="0"/>
              <a:t>Heterótrofos</a:t>
            </a:r>
            <a:endParaRPr lang="es-C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282" y="428604"/>
            <a:ext cx="2564163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CL" b="1" dirty="0"/>
              <a:t>Organismos </a:t>
            </a:r>
            <a:r>
              <a:rPr lang="es-CL" b="1" dirty="0" smtClean="0"/>
              <a:t>heterótrofos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214282" y="857232"/>
            <a:ext cx="8643998" cy="1200329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/>
              <a:t>Los organismos heterótrofos no pueden fabricar sus propios nutrientes, </a:t>
            </a:r>
            <a:r>
              <a:rPr lang="es-CL" dirty="0" smtClean="0"/>
              <a:t>por lo </a:t>
            </a:r>
            <a:r>
              <a:rPr lang="es-CL" dirty="0"/>
              <a:t>que deben extraerlos del medioambiente. Este grupo incluye a todos </a:t>
            </a:r>
            <a:r>
              <a:rPr lang="es-CL" dirty="0" smtClean="0"/>
              <a:t>los organismos </a:t>
            </a:r>
            <a:r>
              <a:rPr lang="es-CL" dirty="0"/>
              <a:t>que se alimentan de otros seres vivos, de sus partes e incluso </a:t>
            </a:r>
            <a:r>
              <a:rPr lang="es-CL" dirty="0" smtClean="0"/>
              <a:t>de sus </a:t>
            </a:r>
            <a:r>
              <a:rPr lang="es-CL" dirty="0"/>
              <a:t>restos o cadáveres. En la naturaleza se puede identificar diferentes </a:t>
            </a:r>
            <a:r>
              <a:rPr lang="es-CL" dirty="0" smtClean="0"/>
              <a:t>tipos de </a:t>
            </a:r>
            <a:r>
              <a:rPr lang="es-CL" dirty="0"/>
              <a:t>organismos heterótrofos.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8715436" cy="43577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7143768" y="0"/>
            <a:ext cx="200023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785794"/>
            <a:ext cx="8501122" cy="92333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/>
              <a:t>A diferencia de los animales, y al </a:t>
            </a:r>
            <a:r>
              <a:rPr lang="es-CL" dirty="0" smtClean="0"/>
              <a:t>igual que </a:t>
            </a:r>
            <a:r>
              <a:rPr lang="es-CL" dirty="0"/>
              <a:t>algunas </a:t>
            </a:r>
            <a:r>
              <a:rPr lang="es-CL" b="1" dirty="0"/>
              <a:t>algas</a:t>
            </a:r>
            <a:r>
              <a:rPr lang="es-CL" dirty="0"/>
              <a:t> y </a:t>
            </a:r>
            <a:r>
              <a:rPr lang="es-CL" b="1" dirty="0"/>
              <a:t>cianobacterias,</a:t>
            </a:r>
            <a:r>
              <a:rPr lang="es-CL" dirty="0"/>
              <a:t> </a:t>
            </a:r>
            <a:r>
              <a:rPr lang="es-CL" dirty="0" smtClean="0"/>
              <a:t>las </a:t>
            </a:r>
            <a:r>
              <a:rPr lang="es-CL" b="1" dirty="0" smtClean="0"/>
              <a:t>plantas</a:t>
            </a:r>
            <a:r>
              <a:rPr lang="es-CL" dirty="0" smtClean="0"/>
              <a:t> </a:t>
            </a:r>
            <a:r>
              <a:rPr lang="es-CL" dirty="0"/>
              <a:t>son organismos autótrofos</a:t>
            </a:r>
            <a:r>
              <a:rPr lang="es-CL" dirty="0" smtClean="0"/>
              <a:t>, ya </a:t>
            </a:r>
            <a:r>
              <a:rPr lang="es-CL" dirty="0"/>
              <a:t>que son capaces de producir </a:t>
            </a:r>
            <a:r>
              <a:rPr lang="es-CL" dirty="0" smtClean="0"/>
              <a:t>sus propios </a:t>
            </a:r>
            <a:r>
              <a:rPr lang="es-CL" dirty="0"/>
              <a:t>nutrientes. Sin embargo</a:t>
            </a:r>
            <a:r>
              <a:rPr lang="es-CL" dirty="0" smtClean="0"/>
              <a:t>, para </a:t>
            </a:r>
            <a:r>
              <a:rPr lang="es-CL" dirty="0"/>
              <a:t>hacerlo, también tienen </a:t>
            </a:r>
            <a:r>
              <a:rPr lang="es-CL" dirty="0" smtClean="0"/>
              <a:t>algunos requerimientos</a:t>
            </a:r>
            <a:r>
              <a:rPr lang="es-CL" dirty="0"/>
              <a:t>.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85720" y="285728"/>
            <a:ext cx="2370392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CL" b="1" dirty="0"/>
              <a:t>Organismos </a:t>
            </a:r>
            <a:r>
              <a:rPr lang="es-CL" b="1" dirty="0" smtClean="0"/>
              <a:t>autótrofos</a:t>
            </a:r>
            <a:endParaRPr lang="es-C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5572164" cy="48006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7143768" y="0"/>
            <a:ext cx="200023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  <p:pic>
        <p:nvPicPr>
          <p:cNvPr id="1026" name="Picture 2" descr="C:\Users\Paulina\Desktop\GIF\giphy (16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500438"/>
            <a:ext cx="2190765" cy="1643074"/>
          </a:xfrm>
          <a:prstGeom prst="rect">
            <a:avLst/>
          </a:prstGeom>
          <a:noFill/>
        </p:spPr>
      </p:pic>
      <p:sp>
        <p:nvSpPr>
          <p:cNvPr id="8" name="7 Llamada rectangular redondeada"/>
          <p:cNvSpPr/>
          <p:nvPr/>
        </p:nvSpPr>
        <p:spPr>
          <a:xfrm>
            <a:off x="6929454" y="1857364"/>
            <a:ext cx="2214546" cy="928694"/>
          </a:xfrm>
          <a:prstGeom prst="wedgeRoundRectCallout">
            <a:avLst>
              <a:gd name="adj1" fmla="val -29681"/>
              <a:gd name="adj2" fmla="val 127526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CuadroTexto"/>
          <p:cNvSpPr txBox="1"/>
          <p:nvPr/>
        </p:nvSpPr>
        <p:spPr>
          <a:xfrm>
            <a:off x="7143768" y="1928802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/>
              <a:t>Estos son los distintos tipos de organismos autótrofos, ellos fabrican su propio alimento .</a:t>
            </a:r>
            <a:endParaRPr lang="es-CL" sz="1200" dirty="0"/>
          </a:p>
        </p:txBody>
      </p:sp>
      <p:sp>
        <p:nvSpPr>
          <p:cNvPr id="10" name="9 Rectángulo"/>
          <p:cNvSpPr/>
          <p:nvPr/>
        </p:nvSpPr>
        <p:spPr>
          <a:xfrm>
            <a:off x="6072182" y="5103674"/>
            <a:ext cx="3071818" cy="175432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sz="1200" dirty="0" smtClean="0"/>
              <a:t>Dato curioso, </a:t>
            </a:r>
            <a:r>
              <a:rPr lang="es-CL" sz="1200" b="1" u="sng" dirty="0" smtClean="0"/>
              <a:t>sólo leer</a:t>
            </a:r>
            <a:r>
              <a:rPr lang="es-CL" sz="1200" dirty="0" smtClean="0"/>
              <a:t>: Hay ciertos organismos que hasta hace poco eran considerados casi una curiosidad biológica. Son los llamados </a:t>
            </a:r>
            <a:r>
              <a:rPr lang="es-CL" sz="1200" b="1" dirty="0" err="1" smtClean="0"/>
              <a:t>quimioautótrofo</a:t>
            </a:r>
            <a:r>
              <a:rPr lang="es-CL" sz="1200" dirty="0" err="1" smtClean="0"/>
              <a:t>s</a:t>
            </a:r>
            <a:r>
              <a:rPr lang="es-CL" sz="1200" dirty="0" smtClean="0"/>
              <a:t>, que pueden ser muy abundantes e incluso son los únicos productores en algunos ecosistemas extremos, como los existentes en el fondo oceánico. Ellos fabrican su propio alimento, pero no utilizan la luz como fuente de energía.</a:t>
            </a:r>
            <a:endParaRPr lang="es-CL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14290"/>
            <a:ext cx="4000496" cy="3139321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 smtClean="0"/>
              <a:t>¿Has escuchado que las plantas necesitan luz? La </a:t>
            </a:r>
            <a:r>
              <a:rPr lang="es-CL" b="1" dirty="0" smtClean="0"/>
              <a:t>luz</a:t>
            </a:r>
            <a:r>
              <a:rPr lang="es-CL" dirty="0" smtClean="0"/>
              <a:t> que llega del Sol es la </a:t>
            </a:r>
            <a:r>
              <a:rPr lang="es-CL" b="1" dirty="0" smtClean="0"/>
              <a:t>energía</a:t>
            </a:r>
            <a:r>
              <a:rPr lang="es-CL" dirty="0" smtClean="0"/>
              <a:t> que las plantas necesitan para fabricar sus </a:t>
            </a:r>
            <a:r>
              <a:rPr lang="es-CL" b="1" dirty="0" smtClean="0"/>
              <a:t>nutrientes.</a:t>
            </a:r>
            <a:r>
              <a:rPr lang="es-CL" dirty="0" smtClean="0"/>
              <a:t> Además, las plantas requieren de </a:t>
            </a:r>
            <a:r>
              <a:rPr lang="es-CL" b="1" dirty="0" smtClean="0">
                <a:solidFill>
                  <a:srgbClr val="FF0000"/>
                </a:solidFill>
              </a:rPr>
              <a:t>materia inorgánica</a:t>
            </a:r>
            <a:r>
              <a:rPr lang="es-CL" dirty="0" smtClean="0"/>
              <a:t>, proporcionada por el medioambiente. Con estos elementos, los organismos autótrofos crean </a:t>
            </a:r>
            <a:r>
              <a:rPr lang="es-CL" b="1" dirty="0" smtClean="0">
                <a:solidFill>
                  <a:srgbClr val="FF0000"/>
                </a:solidFill>
              </a:rPr>
              <a:t>materia orgánica</a:t>
            </a:r>
            <a:r>
              <a:rPr lang="es-CL" dirty="0" smtClean="0"/>
              <a:t>, la que utilizan para obtener los nutrientes que les aportarán la energía necesaria para vivir.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5072034" y="500042"/>
            <a:ext cx="4071966" cy="147732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 smtClean="0">
                <a:solidFill>
                  <a:srgbClr val="FF0000"/>
                </a:solidFill>
              </a:rPr>
              <a:t>Materia inorgánica:</a:t>
            </a:r>
            <a:endParaRPr lang="es-CL" b="1" dirty="0">
              <a:solidFill>
                <a:srgbClr val="FF0000"/>
              </a:solidFill>
            </a:endParaRPr>
          </a:p>
          <a:p>
            <a:pPr algn="just"/>
            <a:r>
              <a:rPr lang="es-CL" dirty="0" smtClean="0"/>
              <a:t>Nombre </a:t>
            </a:r>
            <a:r>
              <a:rPr lang="es-CL" dirty="0"/>
              <a:t>dado a una serie de </a:t>
            </a:r>
            <a:r>
              <a:rPr lang="es-CL" dirty="0" smtClean="0"/>
              <a:t>sustancias que </a:t>
            </a:r>
            <a:r>
              <a:rPr lang="es-CL" dirty="0"/>
              <a:t>suelen ser sencillas y que no </a:t>
            </a:r>
            <a:r>
              <a:rPr lang="es-CL" dirty="0" smtClean="0"/>
              <a:t>tienen carbono </a:t>
            </a:r>
            <a:r>
              <a:rPr lang="es-CL" dirty="0"/>
              <a:t>como elemento principal</a:t>
            </a:r>
            <a:r>
              <a:rPr lang="es-CL" dirty="0" smtClean="0"/>
              <a:t>.</a:t>
            </a:r>
          </a:p>
          <a:p>
            <a:pPr algn="just"/>
            <a:r>
              <a:rPr lang="es-CL" dirty="0" err="1" smtClean="0"/>
              <a:t>Ej</a:t>
            </a:r>
            <a:r>
              <a:rPr lang="es-CL" dirty="0" smtClean="0"/>
              <a:t>: sales minerales, agua.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5072066" y="2071678"/>
            <a:ext cx="4071934" cy="1477328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>
                <a:solidFill>
                  <a:srgbClr val="FF0000"/>
                </a:solidFill>
              </a:rPr>
              <a:t>M</a:t>
            </a:r>
            <a:r>
              <a:rPr lang="es-CL" b="1" dirty="0" smtClean="0">
                <a:solidFill>
                  <a:srgbClr val="FF0000"/>
                </a:solidFill>
              </a:rPr>
              <a:t>ateria orgánica:</a:t>
            </a:r>
          </a:p>
          <a:p>
            <a:pPr algn="just"/>
            <a:r>
              <a:rPr lang="es-CL" dirty="0"/>
              <a:t>N</a:t>
            </a:r>
            <a:r>
              <a:rPr lang="es-CL" dirty="0" smtClean="0"/>
              <a:t>ombre dado a una gran cantidad de sustancias muy relacionadas con la estructura y función de los seres vivos.</a:t>
            </a:r>
          </a:p>
          <a:p>
            <a:pPr algn="just"/>
            <a:r>
              <a:rPr lang="es-CL" dirty="0" err="1" smtClean="0"/>
              <a:t>Ej</a:t>
            </a:r>
            <a:r>
              <a:rPr lang="es-CL" dirty="0" smtClean="0"/>
              <a:t>: alimento de las plantas.</a:t>
            </a:r>
            <a:endParaRPr lang="es-CL" dirty="0"/>
          </a:p>
        </p:txBody>
      </p:sp>
      <p:sp>
        <p:nvSpPr>
          <p:cNvPr id="8" name="7 Flecha derecha"/>
          <p:cNvSpPr/>
          <p:nvPr/>
        </p:nvSpPr>
        <p:spPr>
          <a:xfrm>
            <a:off x="4214810" y="1357298"/>
            <a:ext cx="785818" cy="4286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Flecha derecha"/>
          <p:cNvSpPr/>
          <p:nvPr/>
        </p:nvSpPr>
        <p:spPr>
          <a:xfrm>
            <a:off x="4214810" y="2500306"/>
            <a:ext cx="785818" cy="4286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CuadroTexto"/>
          <p:cNvSpPr txBox="1"/>
          <p:nvPr/>
        </p:nvSpPr>
        <p:spPr>
          <a:xfrm>
            <a:off x="6215074" y="0"/>
            <a:ext cx="2928926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604664"/>
            <a:ext cx="5857884" cy="32533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C:\Users\Paulina\Desktop\GIF\giphy (16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5214926"/>
            <a:ext cx="2190765" cy="1643074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6357950" y="3857628"/>
            <a:ext cx="2000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Para entender un poco más, observa este esquema, que explica la fotosíntesis.</a:t>
            </a:r>
            <a:endParaRPr lang="es-CL" sz="1600" dirty="0"/>
          </a:p>
        </p:txBody>
      </p:sp>
      <p:sp>
        <p:nvSpPr>
          <p:cNvPr id="12" name="11 Llamada rectangular redondeada"/>
          <p:cNvSpPr/>
          <p:nvPr/>
        </p:nvSpPr>
        <p:spPr>
          <a:xfrm>
            <a:off x="6286512" y="3857628"/>
            <a:ext cx="2214578" cy="1071570"/>
          </a:xfrm>
          <a:prstGeom prst="wedgeRoundRectCallout">
            <a:avLst>
              <a:gd name="adj1" fmla="val -27076"/>
              <a:gd name="adj2" fmla="val 10916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428604"/>
            <a:ext cx="8358246" cy="1015663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ACTIVIDAD Nº1:</a:t>
            </a:r>
          </a:p>
          <a:p>
            <a:pPr algn="just"/>
            <a:r>
              <a:rPr lang="es-CL" sz="2000" b="1" dirty="0" smtClean="0"/>
              <a:t>En el cuaderno clasifica los siguientes seres vivos en autótrofos o heterótrofos. (coloca los nombres)</a:t>
            </a:r>
            <a:endParaRPr lang="es-CL" sz="2000" b="1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8358246" cy="25717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6215074" y="0"/>
            <a:ext cx="2928926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  <p:sp>
        <p:nvSpPr>
          <p:cNvPr id="8" name="7 Rectángulo"/>
          <p:cNvSpPr/>
          <p:nvPr/>
        </p:nvSpPr>
        <p:spPr>
          <a:xfrm>
            <a:off x="428596" y="4643446"/>
            <a:ext cx="6786610" cy="707886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Responde: </a:t>
            </a:r>
          </a:p>
          <a:p>
            <a:pPr algn="just"/>
            <a:r>
              <a:rPr lang="es-CL" sz="2000" b="1" dirty="0" smtClean="0"/>
              <a:t>¿Los seres humanos somos autótrofos o heterótrofos?</a:t>
            </a:r>
            <a:endParaRPr lang="es-CL" sz="2000" b="1" dirty="0"/>
          </a:p>
        </p:txBody>
      </p:sp>
      <p:pic>
        <p:nvPicPr>
          <p:cNvPr id="7" name="Picture 1" descr="C:\Users\Paulina\Desktop\GIF\giphy (37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4786322"/>
            <a:ext cx="2117498" cy="1795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285728"/>
            <a:ext cx="8501122" cy="1938992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ACTIVIDAD  Nº2: Responde en el cuaderno.</a:t>
            </a:r>
          </a:p>
          <a:p>
            <a:pPr algn="just"/>
            <a:endParaRPr lang="es-CL" sz="2000" b="1" dirty="0" smtClean="0"/>
          </a:p>
          <a:p>
            <a:pPr algn="just"/>
            <a:r>
              <a:rPr lang="es-CL" sz="2000" b="1" dirty="0" smtClean="0"/>
              <a:t>En </a:t>
            </a:r>
            <a:r>
              <a:rPr lang="es-CL" sz="2000" b="1" dirty="0"/>
              <a:t>un experimento se hicieron crecer dos plantas iguales en dos terrarios diferentes. Una de las plantas </a:t>
            </a:r>
            <a:r>
              <a:rPr lang="es-CL" sz="2000" b="1" dirty="0" smtClean="0"/>
              <a:t>creció en </a:t>
            </a:r>
            <a:r>
              <a:rPr lang="es-CL" sz="2000" b="1" dirty="0"/>
              <a:t>presencia de luz y la otra, en ausencia de esta. Después de un mes, el investigador las midió y obtuvo </a:t>
            </a:r>
            <a:r>
              <a:rPr lang="es-CL" sz="2000" b="1" dirty="0" smtClean="0"/>
              <a:t>los siguientes </a:t>
            </a:r>
            <a:r>
              <a:rPr lang="es-CL" sz="2000" b="1" dirty="0"/>
              <a:t>resultados: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357430"/>
            <a:ext cx="695487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"/>
          <p:cNvSpPr/>
          <p:nvPr/>
        </p:nvSpPr>
        <p:spPr>
          <a:xfrm>
            <a:off x="428596" y="4071942"/>
            <a:ext cx="8358246" cy="1631216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CL" sz="2000" b="1" dirty="0"/>
              <a:t>A partir de los resultados del experimento responde</a:t>
            </a:r>
            <a:r>
              <a:rPr lang="es-CL" sz="2000" b="1" dirty="0" smtClean="0"/>
              <a:t>:</a:t>
            </a:r>
          </a:p>
          <a:p>
            <a:endParaRPr lang="es-CL" sz="2000" b="1" dirty="0"/>
          </a:p>
          <a:p>
            <a:r>
              <a:rPr lang="es-CL" sz="2000" b="1" dirty="0"/>
              <a:t>a. ¿Qué planta creció más en el tiempo que duró el experimento? </a:t>
            </a:r>
          </a:p>
          <a:p>
            <a:r>
              <a:rPr lang="es-CL" sz="2000" b="1" dirty="0"/>
              <a:t>b. ¿Por qué esta planta creció más? </a:t>
            </a:r>
          </a:p>
          <a:p>
            <a:r>
              <a:rPr lang="es-CL" sz="2000" b="1" dirty="0"/>
              <a:t>c. ¿Por qué la planta que no recibió luz de todas maneras creció?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215074" y="0"/>
            <a:ext cx="2928926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Escribe todo en el cuaderno</a:t>
            </a:r>
            <a:endParaRPr lang="es-CL" sz="1600" dirty="0"/>
          </a:p>
        </p:txBody>
      </p:sp>
      <p:pic>
        <p:nvPicPr>
          <p:cNvPr id="7" name="Picture 1" descr="C:\Users\Paulina\Desktop\GIF\giphy (37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500702"/>
            <a:ext cx="1600745" cy="13572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5715008" cy="95410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sz="2800" b="1" dirty="0"/>
              <a:t>El aporte de Van Helmont al estudio de la </a:t>
            </a:r>
            <a:r>
              <a:rPr lang="es-CL" sz="2800" b="1" dirty="0" smtClean="0"/>
              <a:t>nutrición de </a:t>
            </a:r>
            <a:r>
              <a:rPr lang="es-CL" sz="2800" b="1" dirty="0"/>
              <a:t>las plantas</a:t>
            </a:r>
            <a:endParaRPr lang="es-CL" sz="2800" dirty="0"/>
          </a:p>
        </p:txBody>
      </p:sp>
      <p:sp>
        <p:nvSpPr>
          <p:cNvPr id="5" name="4 Rectángulo"/>
          <p:cNvSpPr/>
          <p:nvPr/>
        </p:nvSpPr>
        <p:spPr>
          <a:xfrm>
            <a:off x="357158" y="1214422"/>
            <a:ext cx="8358246" cy="1477328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/>
              <a:t>Hace cuatrocientos años no estaba del todo claro de qué manera se nutrían </a:t>
            </a:r>
            <a:r>
              <a:rPr lang="es-CL" dirty="0" smtClean="0"/>
              <a:t>las plantas</a:t>
            </a:r>
            <a:r>
              <a:rPr lang="es-CL" dirty="0"/>
              <a:t>, ya que se pensaba que estos organismos, al igual que los animales</a:t>
            </a:r>
            <a:r>
              <a:rPr lang="es-CL" dirty="0" smtClean="0"/>
              <a:t>, adquirían </a:t>
            </a:r>
            <a:r>
              <a:rPr lang="es-CL" dirty="0"/>
              <a:t>sus nutrientes desde el medioambiente, concretamente desde </a:t>
            </a:r>
            <a:r>
              <a:rPr lang="es-CL" dirty="0" smtClean="0"/>
              <a:t>el suelo</a:t>
            </a:r>
            <a:r>
              <a:rPr lang="es-CL" dirty="0"/>
              <a:t>. Sin embargo, un científico belga llamado </a:t>
            </a:r>
            <a:r>
              <a:rPr lang="es-CL" b="1" dirty="0"/>
              <a:t>Jean </a:t>
            </a:r>
            <a:r>
              <a:rPr lang="es-CL" b="1" dirty="0" err="1"/>
              <a:t>Baptiste</a:t>
            </a:r>
            <a:r>
              <a:rPr lang="es-CL" b="1" dirty="0"/>
              <a:t> van Helmont</a:t>
            </a:r>
            <a:r>
              <a:rPr lang="es-CL" dirty="0" smtClean="0"/>
              <a:t>, decidió </a:t>
            </a:r>
            <a:r>
              <a:rPr lang="es-CL" dirty="0"/>
              <a:t>someter a prueba esta hipótesis realizando el siguiente experimento.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928934"/>
            <a:ext cx="2600325" cy="3162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2857496"/>
            <a:ext cx="4357718" cy="33634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7 CuadroTexto"/>
          <p:cNvSpPr txBox="1"/>
          <p:nvPr/>
        </p:nvSpPr>
        <p:spPr>
          <a:xfrm>
            <a:off x="7143768" y="0"/>
            <a:ext cx="20002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No escribas el experimento en el cuaderno, sólo lee.</a:t>
            </a:r>
            <a:endParaRPr lang="es-CL" sz="1600" dirty="0"/>
          </a:p>
        </p:txBody>
      </p:sp>
      <p:pic>
        <p:nvPicPr>
          <p:cNvPr id="5121" name="Picture 1" descr="C:\Users\Paulina\Desktop\GIF\giphy (34)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92468">
            <a:off x="5540865" y="111609"/>
            <a:ext cx="1000116" cy="1000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420864" cy="50006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7143768" y="6027003"/>
            <a:ext cx="200023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dirty="0" smtClean="0"/>
              <a:t>No escribas el experimento en el cuaderno, sólo lee.</a:t>
            </a:r>
            <a:endParaRPr lang="es-C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7">
      <a:dk1>
        <a:sysClr val="windowText" lastClr="000000"/>
      </a:dk1>
      <a:lt1>
        <a:srgbClr val="CCFF3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1102</Words>
  <Application>Microsoft Office PowerPoint</Application>
  <PresentationFormat>Presentación en pantalla (4:3)</PresentationFormat>
  <Paragraphs>66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Paulina</dc:creator>
  <cp:lastModifiedBy>Paulina</cp:lastModifiedBy>
  <cp:revision>4</cp:revision>
  <dcterms:created xsi:type="dcterms:W3CDTF">2020-05-29T03:44:55Z</dcterms:created>
  <dcterms:modified xsi:type="dcterms:W3CDTF">2020-06-01T01:54:06Z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844335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