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EAE22-DEF0-4CB4-8C19-4420A51E9393}" type="datetimeFigureOut">
              <a:rPr lang="es-CL" smtClean="0"/>
              <a:t>26-06-2020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CBDA9-E780-4E8F-B060-7EAF26424948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jUEc6y0kFM&amp;t=147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026" name="Picture 2" descr="Gran reunión familiar | Vector Grat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285776"/>
            <a:ext cx="9144001" cy="68580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929322" y="285729"/>
            <a:ext cx="2928937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/>
              <a:t>Actividad </a:t>
            </a:r>
            <a:r>
              <a:rPr lang="es-CL" dirty="0" smtClean="0"/>
              <a:t>N°4</a:t>
            </a:r>
            <a:endParaRPr lang="es-CL" dirty="0"/>
          </a:p>
        </p:txBody>
      </p:sp>
      <p:sp>
        <p:nvSpPr>
          <p:cNvPr id="6" name="4 Rectángulo"/>
          <p:cNvSpPr>
            <a:spLocks noChangeArrowheads="1"/>
          </p:cNvSpPr>
          <p:nvPr/>
        </p:nvSpPr>
        <p:spPr bwMode="auto">
          <a:xfrm>
            <a:off x="571472" y="428604"/>
            <a:ext cx="378621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L" b="1" u="sng" dirty="0">
                <a:solidFill>
                  <a:schemeClr val="tx2"/>
                </a:solidFill>
              </a:rPr>
              <a:t>Objetivo: </a:t>
            </a:r>
            <a:endParaRPr lang="es-CL" b="1" u="sng" dirty="0" smtClean="0">
              <a:solidFill>
                <a:schemeClr val="tx2"/>
              </a:solidFill>
            </a:endParaRPr>
          </a:p>
          <a:p>
            <a:pPr algn="ctr"/>
            <a:endParaRPr lang="es-CL" b="1" u="sng" dirty="0">
              <a:solidFill>
                <a:schemeClr val="tx2"/>
              </a:solidFill>
            </a:endParaRPr>
          </a:p>
          <a:p>
            <a:pPr algn="ctr"/>
            <a:r>
              <a:rPr lang="es-CL" sz="1400" b="1" dirty="0"/>
              <a:t>Objetivo: Desarrollar habilidades para gestionar y resolver conflictos de forma constructiva</a:t>
            </a:r>
            <a:endParaRPr lang="es-CL" sz="1400" b="1" u="sng" dirty="0">
              <a:solidFill>
                <a:schemeClr val="tx2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428728" y="5929330"/>
            <a:ext cx="62151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4000" b="1" dirty="0"/>
              <a:t>Del conflicto al acuerdo</a:t>
            </a:r>
            <a:endParaRPr lang="es-CL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098" name="Picture 2" descr="Conflicto | Vectores, Fotos de Stock y PSD Grat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71462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6" y="2357430"/>
            <a:ext cx="8215313" cy="3857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CL" sz="2800" b="1" dirty="0">
                <a:solidFill>
                  <a:schemeClr val="tx2"/>
                </a:solidFill>
              </a:rPr>
              <a:t>Etapa 1: INTRODUCCIÓN </a:t>
            </a:r>
          </a:p>
          <a:p>
            <a:r>
              <a:rPr lang="es-CL" b="1" dirty="0"/>
              <a:t>Paso 1 </a:t>
            </a:r>
          </a:p>
          <a:p>
            <a:r>
              <a:rPr lang="es-CL" dirty="0">
                <a:solidFill>
                  <a:srgbClr val="FF0000"/>
                </a:solidFill>
              </a:rPr>
              <a:t>Según la UNESCO, las personas tienden a relacionar los conflictos con una resolución violenta, </a:t>
            </a:r>
            <a:r>
              <a:rPr lang="es-CL" dirty="0"/>
              <a:t>ya sea de tipo física o psicológica. Es por eso que muchas personas tienden a evitarlos o evadirlos, por miedo a las reacciones emocionales en torno al determinado problema. Sin embargo, los conflictos son parte de la vida, no se pueden evitar, pero sí podemos aprender a gestionarlos.</a:t>
            </a:r>
          </a:p>
          <a:p>
            <a:endParaRPr lang="es-CL" b="1" dirty="0" smtClean="0"/>
          </a:p>
          <a:p>
            <a:r>
              <a:rPr lang="es-CL" b="1" dirty="0" smtClean="0"/>
              <a:t>Paso </a:t>
            </a:r>
            <a:r>
              <a:rPr lang="es-CL" b="1" dirty="0"/>
              <a:t>2 </a:t>
            </a:r>
          </a:p>
          <a:p>
            <a:r>
              <a:rPr lang="es-CL" dirty="0">
                <a:solidFill>
                  <a:srgbClr val="FF0000"/>
                </a:solidFill>
              </a:rPr>
              <a:t>Para adquirir herramientas para la solución pacífica de conflictos, los invitamos como familia a abrir sus corazones,</a:t>
            </a:r>
            <a:r>
              <a:rPr lang="es-CL" dirty="0"/>
              <a:t> dar los primeros pasos y atreverse a conversar y entrenarse en la resolución pacífica de los conflictos.</a:t>
            </a:r>
          </a:p>
          <a:p>
            <a:pPr>
              <a:defRPr/>
            </a:pPr>
            <a:endParaRPr lang="es-CL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Gran reunión familiar | Vector Grat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428596" y="857232"/>
            <a:ext cx="2786082" cy="25717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Antes de comenzar la actividad observa el video</a:t>
            </a:r>
          </a:p>
          <a:p>
            <a:pPr algn="ctr"/>
            <a:endParaRPr lang="es-CL" dirty="0"/>
          </a:p>
          <a:p>
            <a:pPr algn="ctr"/>
            <a:r>
              <a:rPr lang="es-CL" dirty="0" smtClean="0">
                <a:hlinkClick r:id="rId3"/>
              </a:rPr>
              <a:t>https://www.youtube.com/watch?v=SjUEc6y0kFM&amp;t=147s</a:t>
            </a:r>
            <a:endParaRPr lang="es-CL" dirty="0" smtClean="0"/>
          </a:p>
          <a:p>
            <a:pPr algn="ctr"/>
            <a:endParaRPr lang="es-C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/>
          <a:srcRect l="20864" t="32226" r="22035" b="21386"/>
          <a:stretch>
            <a:fillRect/>
          </a:stretch>
        </p:blipFill>
        <p:spPr bwMode="auto">
          <a:xfrm>
            <a:off x="357158" y="1928802"/>
            <a:ext cx="8501122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285720" y="357166"/>
            <a:ext cx="8429684" cy="15001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es-CL" sz="2800" b="1" dirty="0" smtClean="0">
                <a:solidFill>
                  <a:schemeClr val="tx2"/>
                </a:solidFill>
              </a:rPr>
              <a:t>ETAPA 2: DESAFÍO FAMILIAR </a:t>
            </a:r>
            <a:endParaRPr lang="es-CL" b="1" dirty="0">
              <a:solidFill>
                <a:schemeClr val="tx2"/>
              </a:solidFill>
            </a:endParaRPr>
          </a:p>
          <a:p>
            <a:r>
              <a:rPr lang="es-CL" b="1" dirty="0" smtClean="0"/>
              <a:t>Paso 1 </a:t>
            </a:r>
          </a:p>
          <a:p>
            <a:r>
              <a:rPr lang="es-CL" dirty="0" smtClean="0"/>
              <a:t>Para generar un clima de reflexión y confianza, un integrante de la familia lee una imaginería sobre la importancia de enfrentar y resolver los conflictos.</a:t>
            </a:r>
            <a:endParaRPr lang="es-CL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Rectángulo"/>
          <p:cNvSpPr/>
          <p:nvPr/>
        </p:nvSpPr>
        <p:spPr>
          <a:xfrm>
            <a:off x="285720" y="214290"/>
            <a:ext cx="8572500" cy="3143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CL" sz="2000" b="1" dirty="0" smtClean="0">
                <a:solidFill>
                  <a:schemeClr val="tx2"/>
                </a:solidFill>
              </a:rPr>
              <a:t>ETAPA 2: DESAFÍO FAMILIAR </a:t>
            </a:r>
            <a:endParaRPr lang="es-CL" sz="2000" b="1" dirty="0" smtClean="0"/>
          </a:p>
          <a:p>
            <a:r>
              <a:rPr lang="es-CL" sz="1600" b="1" dirty="0" smtClean="0"/>
              <a:t>Paso </a:t>
            </a:r>
            <a:r>
              <a:rPr lang="es-CL" sz="1600" b="1" dirty="0"/>
              <a:t>2 </a:t>
            </a:r>
          </a:p>
          <a:p>
            <a:r>
              <a:rPr lang="es-CL" sz="1600" b="1" dirty="0">
                <a:solidFill>
                  <a:srgbClr val="FF0000"/>
                </a:solidFill>
              </a:rPr>
              <a:t>Luego, cada persona de la familia piensa, en silencio, un problema familiar que desee conversar</a:t>
            </a:r>
            <a:r>
              <a:rPr lang="es-CL" sz="1600" dirty="0"/>
              <a:t>. Si es primera vez que trabajan resolución de conflictos, se recomienda escoger problemas sencillos como: el orden de la casa o el tiempo que dedican para estar juntos o alguna otra situación familiar que repercute en el bienestar de todos (estudios, alimentación, etc.).</a:t>
            </a:r>
          </a:p>
          <a:p>
            <a:endParaRPr lang="es-CL" sz="1600" b="1" dirty="0" smtClean="0"/>
          </a:p>
          <a:p>
            <a:r>
              <a:rPr lang="es-CL" sz="1600" b="1" dirty="0" smtClean="0"/>
              <a:t>Paso </a:t>
            </a:r>
            <a:r>
              <a:rPr lang="es-CL" sz="1600" b="1" dirty="0"/>
              <a:t>3 </a:t>
            </a:r>
          </a:p>
          <a:p>
            <a:r>
              <a:rPr lang="es-CL" sz="1600" dirty="0"/>
              <a:t>Desde el respeto y validando las emociones de todos, </a:t>
            </a:r>
            <a:r>
              <a:rPr lang="es-CL" sz="1600" b="1" dirty="0">
                <a:solidFill>
                  <a:srgbClr val="FF0000"/>
                </a:solidFill>
              </a:rPr>
              <a:t>en turnos, cada integrante expone el conflicto familiar que desea conversar y trabajar. Después que todos participen, </a:t>
            </a:r>
            <a:r>
              <a:rPr lang="es-CL" sz="1600" b="1" dirty="0" smtClean="0">
                <a:solidFill>
                  <a:schemeClr val="tx1"/>
                </a:solidFill>
              </a:rPr>
              <a:t>SE VOTA POR UN SOLO PROBLEMA QUE TODOS QUIERAN ABORDAR.</a:t>
            </a:r>
            <a:endParaRPr lang="es-CL" sz="1600" b="1" dirty="0">
              <a:solidFill>
                <a:schemeClr val="tx1"/>
              </a:solidFill>
            </a:endParaRPr>
          </a:p>
          <a:p>
            <a:endParaRPr lang="es-CL" sz="1400" b="1" dirty="0" smtClean="0"/>
          </a:p>
          <a:p>
            <a:pPr algn="ctr">
              <a:defRPr/>
            </a:pPr>
            <a:endParaRPr lang="es-CL" dirty="0"/>
          </a:p>
        </p:txBody>
      </p:sp>
      <p:pic>
        <p:nvPicPr>
          <p:cNvPr id="15362" name="Picture 2" descr="Fondo gente haciendo puzzle | Vector Gratis"/>
          <p:cNvPicPr>
            <a:picLocks noChangeAspect="1" noChangeArrowheads="1"/>
          </p:cNvPicPr>
          <p:nvPr/>
        </p:nvPicPr>
        <p:blipFill>
          <a:blip r:embed="rId2"/>
          <a:srcRect t="12998" b="14210"/>
          <a:stretch>
            <a:fillRect/>
          </a:stretch>
        </p:blipFill>
        <p:spPr bwMode="auto">
          <a:xfrm>
            <a:off x="214282" y="3143248"/>
            <a:ext cx="8643998" cy="350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Rectángulo"/>
          <p:cNvSpPr/>
          <p:nvPr/>
        </p:nvSpPr>
        <p:spPr>
          <a:xfrm>
            <a:off x="285720" y="214290"/>
            <a:ext cx="8572500" cy="207170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CL" sz="1600" b="1" dirty="0">
                <a:solidFill>
                  <a:schemeClr val="tx2"/>
                </a:solidFill>
              </a:rPr>
              <a:t>Etapa 2: </a:t>
            </a:r>
            <a:r>
              <a:rPr lang="es-CL" sz="1600" b="1" dirty="0" smtClean="0">
                <a:solidFill>
                  <a:schemeClr val="tx2"/>
                </a:solidFill>
              </a:rPr>
              <a:t>DESAFÍO FAMILIAR </a:t>
            </a:r>
            <a:endParaRPr lang="es-CL" sz="1600" b="1" dirty="0">
              <a:solidFill>
                <a:schemeClr val="tx2"/>
              </a:solidFill>
            </a:endParaRPr>
          </a:p>
          <a:p>
            <a:endParaRPr lang="es-CL" sz="1600" b="1" dirty="0" smtClean="0"/>
          </a:p>
          <a:p>
            <a:r>
              <a:rPr lang="es-CL" sz="1600" b="1" dirty="0" smtClean="0"/>
              <a:t>Paso </a:t>
            </a:r>
            <a:r>
              <a:rPr lang="es-CL" sz="1600" b="1" dirty="0"/>
              <a:t>4 </a:t>
            </a:r>
          </a:p>
          <a:p>
            <a:r>
              <a:rPr lang="es-CL" sz="1600" b="1" dirty="0" smtClean="0">
                <a:solidFill>
                  <a:srgbClr val="FF0000"/>
                </a:solidFill>
              </a:rPr>
              <a:t>En familia eligen el conflicto que deseen conversar y realizan el "árbol </a:t>
            </a:r>
            <a:r>
              <a:rPr lang="es-CL" sz="1600" b="1" dirty="0">
                <a:solidFill>
                  <a:srgbClr val="FF0000"/>
                </a:solidFill>
              </a:rPr>
              <a:t>de soluciones", </a:t>
            </a:r>
            <a:r>
              <a:rPr lang="es-CL" sz="1600" b="1" dirty="0"/>
              <a:t>se </a:t>
            </a:r>
            <a:r>
              <a:rPr lang="es-CL" sz="1600" dirty="0"/>
              <a:t>trabaja entre todos el análisis del problema, identificando sus causas y consecuencias. Por último, se realiza un compromiso pensando en estrategias para solucionar el conflicto y una fecha próxima para revisar la evolución del trabajo.</a:t>
            </a:r>
          </a:p>
          <a:p>
            <a:pPr algn="ctr">
              <a:defRPr/>
            </a:pPr>
            <a:endParaRPr lang="es-CL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 l="21413" t="27344" r="20937" b="16015"/>
          <a:stretch>
            <a:fillRect/>
          </a:stretch>
        </p:blipFill>
        <p:spPr bwMode="auto">
          <a:xfrm>
            <a:off x="214282" y="2214554"/>
            <a:ext cx="864399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285720" y="2500306"/>
            <a:ext cx="1285884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EJEMPLO </a:t>
            </a:r>
            <a:endParaRPr lang="es-CL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643314"/>
            <a:ext cx="8229600" cy="248284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s-CL" sz="2400" dirty="0" smtClean="0"/>
          </a:p>
          <a:p>
            <a:pPr algn="ctr">
              <a:buNone/>
            </a:pPr>
            <a:r>
              <a:rPr lang="es-CL" sz="2400" dirty="0" smtClean="0"/>
              <a:t>En una hoja, realicen como familia su propio árbol de problema.  Identifiquen el conflicto o problema, las causas y las consecuencias que este problema les trae. </a:t>
            </a:r>
            <a:endParaRPr lang="es-CL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21413" t="27344" r="20937" b="16015"/>
          <a:stretch>
            <a:fillRect/>
          </a:stretch>
        </p:blipFill>
        <p:spPr bwMode="auto">
          <a:xfrm>
            <a:off x="285720" y="214290"/>
            <a:ext cx="8643998" cy="314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571472" y="428604"/>
            <a:ext cx="1285884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EJEMPLO </a:t>
            </a:r>
            <a:endParaRPr lang="es-CL" sz="2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8434" name="Picture 2" descr="Regadera Icono. Ilustración De Dibujos Animados De La Regadera Del ..."/>
          <p:cNvPicPr>
            <a:picLocks noChangeAspect="1" noChangeArrowheads="1"/>
          </p:cNvPicPr>
          <p:nvPr/>
        </p:nvPicPr>
        <p:blipFill>
          <a:blip r:embed="rId2"/>
          <a:srcRect t="12690" b="11167"/>
          <a:stretch>
            <a:fillRect/>
          </a:stretch>
        </p:blipFill>
        <p:spPr bwMode="auto">
          <a:xfrm>
            <a:off x="357158" y="214290"/>
            <a:ext cx="8501122" cy="40005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57158" y="428604"/>
            <a:ext cx="3714776" cy="10001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400" b="1" dirty="0" smtClean="0"/>
              <a:t>La regadera de acuerdos y soluciones: </a:t>
            </a:r>
            <a:endParaRPr lang="es-CL" sz="2400" b="1" dirty="0"/>
          </a:p>
        </p:txBody>
      </p:sp>
      <p:sp>
        <p:nvSpPr>
          <p:cNvPr id="6" name="5 Rectángulo"/>
          <p:cNvSpPr/>
          <p:nvPr/>
        </p:nvSpPr>
        <p:spPr>
          <a:xfrm>
            <a:off x="357158" y="4429132"/>
            <a:ext cx="8429684" cy="207170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L" b="1" dirty="0" smtClean="0">
                <a:solidFill>
                  <a:schemeClr val="tx2"/>
                </a:solidFill>
              </a:rPr>
              <a:t>ETAPA 4: ACUERDO FAMILIAR </a:t>
            </a:r>
          </a:p>
          <a:p>
            <a:r>
              <a:rPr lang="es-CL" sz="1600" b="1" dirty="0" smtClean="0">
                <a:solidFill>
                  <a:schemeClr val="tx1"/>
                </a:solidFill>
              </a:rPr>
              <a:t>Paso 1</a:t>
            </a:r>
            <a:endParaRPr lang="es-CL" sz="1600" b="1" dirty="0" smtClean="0">
              <a:solidFill>
                <a:schemeClr val="tx1"/>
              </a:solidFill>
            </a:endParaRPr>
          </a:p>
          <a:p>
            <a:r>
              <a:rPr lang="es-CL" dirty="0" smtClean="0"/>
              <a:t>En la parte trasera de la hoja, dibuja una regadera y señala las acciones o los acuerdos a los que llegaron como familia para solucionar el problema.  </a:t>
            </a:r>
          </a:p>
          <a:p>
            <a:r>
              <a:rPr lang="es-CL" dirty="0" smtClean="0"/>
              <a:t>Todos deben firmar el documento. Ese será su propio compromiso familiar. </a:t>
            </a:r>
          </a:p>
          <a:p>
            <a:r>
              <a:rPr lang="es-CL" dirty="0" smtClean="0"/>
              <a:t>Que le vaya bien…. </a:t>
            </a:r>
            <a:endParaRPr lang="es-C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Gran reunión familiar | Vector Grat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1" cy="5857892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85720" y="500042"/>
            <a:ext cx="3214710" cy="17859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Juntos, unidos y con amor, todo se soluciona. 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1000100" y="5786454"/>
            <a:ext cx="6500858" cy="7858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b="1" dirty="0" smtClean="0"/>
              <a:t>Esta actividad es privada NO SE ENVIA AL CORREO.</a:t>
            </a:r>
            <a:endParaRPr lang="es-CL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476</Words>
  <Application>Microsoft Office PowerPoint</Application>
  <PresentationFormat>Presentación en pantalla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CONY</dc:creator>
  <cp:lastModifiedBy>CONY</cp:lastModifiedBy>
  <cp:revision>5</cp:revision>
  <dcterms:created xsi:type="dcterms:W3CDTF">2020-06-26T17:12:20Z</dcterms:created>
  <dcterms:modified xsi:type="dcterms:W3CDTF">2020-06-26T18:00:00Z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643429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