
<file path=[Content_Types].xml><?xml version="1.0" encoding="utf-8"?>
<Types xmlns="http://schemas.openxmlformats.org/package/2006/content-types">
  <Default ContentType="image/png" Extension="png"/>
  <Default ContentType="audio/x-ms-wma" Extension="wma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audio/x-wav" Extension="wav"/>
  <Default ContentType="image/vnd.ms-photo" Extension="wdp"/>
  <Default ContentType="image/gif" Extension="gi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2" r:id="rId8"/>
    <p:sldId id="263" r:id="rId9"/>
    <p:sldId id="264" r:id="rId10"/>
    <p:sldId id="265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F06"/>
    <a:srgbClr val="FC8604"/>
    <a:srgbClr val="C45604"/>
    <a:srgbClr val="008000"/>
    <a:srgbClr val="D2A000"/>
    <a:srgbClr val="D25C04"/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4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99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52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0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894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22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88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3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52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828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89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31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624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8" Target="../media/image4.png" Type="http://schemas.openxmlformats.org/officeDocument/2006/relationships/image"/><Relationship Id="rId3" Target="../slideLayouts/slideLayout1.xml" Type="http://schemas.openxmlformats.org/officeDocument/2006/relationships/slideLayout"/><Relationship Id="rId7" Target="../media/image3.jpeg" Type="http://schemas.openxmlformats.org/officeDocument/2006/relationships/image"/><Relationship Id="rId2" Target="../media/media1.wma" Type="http://schemas.openxmlformats.org/officeDocument/2006/relationships/audio"/><Relationship Id="rId1" Target="../media/media1.wma" Type="http://schemas.microsoft.com/office/2007/relationships/media"/><Relationship Id="rId6" Target="../media/image2.png" Type="http://schemas.openxmlformats.org/officeDocument/2006/relationships/image"/><Relationship Id="rId5" Target="../media/hdphoto1.wdp" Type="http://schemas.microsoft.com/office/2007/relationships/hdphoto"/><Relationship Id="rId4" Target="../media/image1.png" Type="http://schemas.openxmlformats.org/officeDocument/2006/relationships/image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11.xml.rels><?xml version="1.0" encoding="UTF-8" standalone="yes" ?><Relationships xmlns="http://schemas.openxmlformats.org/package/2006/relationships"><Relationship Id="rId3" Target="../slideLayouts/slideLayout9.xml" Type="http://schemas.openxmlformats.org/officeDocument/2006/relationships/slideLayout"/><Relationship Id="rId2" Target="../media/media8.wma" Type="http://schemas.openxmlformats.org/officeDocument/2006/relationships/audio"/><Relationship Id="rId1" Target="../media/media8.wma" Type="http://schemas.microsoft.com/office/2007/relationships/media"/><Relationship Id="rId6" Target="../media/image4.png" Type="http://schemas.openxmlformats.org/officeDocument/2006/relationships/image"/><Relationship Id="rId5" Target="../media/image15.jpeg" Type="http://schemas.openxmlformats.org/officeDocument/2006/relationships/image"/><Relationship Id="rId4" Target="../media/image14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 ?><Relationships xmlns="http://schemas.openxmlformats.org/package/2006/relationships"><Relationship Id="rId3" Target="../slideLayouts/slideLayout2.xml" Type="http://schemas.openxmlformats.org/officeDocument/2006/relationships/slideLayout"/><Relationship Id="rId2" Target="../media/media4.wma" Type="http://schemas.openxmlformats.org/officeDocument/2006/relationships/audio"/><Relationship Id="rId1" Target="../media/media4.wma" Type="http://schemas.microsoft.com/office/2007/relationships/media"/><Relationship Id="rId5" Target="../media/image4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slideLayouts/slideLayout7.xml" Type="http://schemas.openxmlformats.org/officeDocument/2006/relationships/slideLayout"/><Relationship Id="rId2" Target="../media/media5.wma" Type="http://schemas.openxmlformats.org/officeDocument/2006/relationships/audio"/><Relationship Id="rId1" Target="../media/media5.wma" Type="http://schemas.microsoft.com/office/2007/relationships/media"/><Relationship Id="rId6" Target="../media/image4.png" Type="http://schemas.openxmlformats.org/officeDocument/2006/relationships/image"/><Relationship Id="rId5" Target="../media/image10.jpeg" Type="http://schemas.openxmlformats.org/officeDocument/2006/relationships/image"/><Relationship Id="rId4" Target="../media/image9.pn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4.png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62762CB-5E98-44F2-B487-52DE6F5F1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111" y="3699236"/>
            <a:ext cx="6527948" cy="1475013"/>
          </a:xfrm>
        </p:spPr>
        <p:txBody>
          <a:bodyPr>
            <a:normAutofit/>
          </a:bodyPr>
          <a:lstStyle/>
          <a:p>
            <a:pPr algn="ctr"/>
            <a:r>
              <a:rPr lang="es-CL" sz="66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Multiplicación</a:t>
            </a:r>
            <a:endParaRPr lang="es-CL" sz="66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28592" y="5273493"/>
            <a:ext cx="7018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chemeClr val="bg1"/>
                </a:solidFill>
                <a:latin typeface="Script MT Bold" panose="03040602040607080904" pitchFamily="66" charset="0"/>
              </a:rPr>
              <a:t>(Semana de repaso)</a:t>
            </a:r>
            <a:endParaRPr lang="es-CL" sz="3200" dirty="0">
              <a:solidFill>
                <a:schemeClr val="bg1"/>
              </a:solidFill>
              <a:latin typeface="Script MT Bold" panose="03040602040607080904" pitchFamily="66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100811" y="621463"/>
            <a:ext cx="3618964" cy="5779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CuadroTexto 9"/>
          <p:cNvSpPr txBox="1"/>
          <p:nvPr/>
        </p:nvSpPr>
        <p:spPr>
          <a:xfrm>
            <a:off x="8196730" y="5174249"/>
            <a:ext cx="3818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Programa de Integración Escolar</a:t>
            </a:r>
          </a:p>
          <a:p>
            <a:pPr algn="ctr"/>
            <a:r>
              <a:rPr lang="es-CL" sz="1600" b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Educadora Diferencial Daniela Bustamante</a:t>
            </a:r>
            <a:endParaRPr lang="es-CL" sz="1600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2" descr="Resultado de imagen de tren con vagones animado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1" t="34890" r="36304" b="39264"/>
          <a:stretch/>
        </p:blipFill>
        <p:spPr bwMode="auto">
          <a:xfrm>
            <a:off x="402478" y="1418033"/>
            <a:ext cx="7614619" cy="178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3712407" y="1778258"/>
            <a:ext cx="1516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latin typeface="Comic Sans MS" panose="030F0702030302020204" pitchFamily="66" charset="0"/>
              </a:rPr>
              <a:t>200 x 9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046326" y="1789231"/>
            <a:ext cx="1516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latin typeface="Comic Sans MS" panose="030F0702030302020204" pitchFamily="66" charset="0"/>
              </a:rPr>
              <a:t>45 </a:t>
            </a:r>
            <a:r>
              <a:rPr lang="es-CL" sz="2000" dirty="0">
                <a:latin typeface="Comic Sans MS" panose="030F0702030302020204" pitchFamily="66" charset="0"/>
              </a:rPr>
              <a:t>x </a:t>
            </a:r>
            <a:r>
              <a:rPr lang="es-CL" sz="2000" dirty="0" smtClean="0">
                <a:latin typeface="Comic Sans MS" panose="030F0702030302020204" pitchFamily="66" charset="0"/>
              </a:rPr>
              <a:t>3</a:t>
            </a:r>
            <a:endParaRPr lang="es-CL" sz="2000" dirty="0">
              <a:latin typeface="Comic Sans MS" panose="030F0702030302020204" pitchFamily="66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416969" y="1750594"/>
            <a:ext cx="1516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latin typeface="Comic Sans MS" panose="030F0702030302020204" pitchFamily="66" charset="0"/>
              </a:rPr>
              <a:t>5 </a:t>
            </a:r>
            <a:r>
              <a:rPr lang="es-CL" sz="2400" dirty="0">
                <a:latin typeface="Comic Sans MS" panose="030F0702030302020204" pitchFamily="66" charset="0"/>
              </a:rPr>
              <a:t>x </a:t>
            </a:r>
            <a:r>
              <a:rPr lang="es-CL" sz="2400" dirty="0" smtClean="0">
                <a:latin typeface="Comic Sans MS" panose="030F0702030302020204" pitchFamily="66" charset="0"/>
              </a:rPr>
              <a:t>7</a:t>
            </a:r>
            <a:endParaRPr lang="es-CL" sz="2400" dirty="0">
              <a:latin typeface="Comic Sans MS" panose="030F0702030302020204" pitchFamily="66" charset="0"/>
            </a:endParaRPr>
          </a:p>
        </p:txBody>
      </p:sp>
      <p:pic>
        <p:nvPicPr>
          <p:cNvPr id="1030" name="Picture 6" descr="Tabla de multiplicar matematica signo de multiplicacion ...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974" y="621462"/>
            <a:ext cx="984586" cy="145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5421" y="3511131"/>
            <a:ext cx="3710007" cy="133560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0E2510B6-39B4-4127-9946-AC2A5C297DD1}"/>
              </a:ext>
            </a:extLst>
          </p:cNvPr>
          <p:cNvSpPr txBox="1"/>
          <p:nvPr/>
        </p:nvSpPr>
        <p:spPr>
          <a:xfrm rot="19939525">
            <a:off x="9254516" y="1371024"/>
            <a:ext cx="1236306" cy="1172078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pPr algn="ctr"/>
            <a:r>
              <a:rPr lang="es-CL" sz="2000" b="1" dirty="0">
                <a:latin typeface="Maiandra GD" panose="020E0502030308020204" pitchFamily="34" charset="0"/>
              </a:rPr>
              <a:t>Haz click para escuchar</a:t>
            </a:r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18696" y="17782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8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ágenes, fotos de stock y vectores sobre Holding+banner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8"/>
          <a:stretch/>
        </p:blipFill>
        <p:spPr bwMode="auto">
          <a:xfrm>
            <a:off x="442177" y="40943"/>
            <a:ext cx="11390432" cy="322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7EF4CB17-C8D5-41DA-A163-3069358229CF}"/>
              </a:ext>
            </a:extLst>
          </p:cNvPr>
          <p:cNvSpPr/>
          <p:nvPr/>
        </p:nvSpPr>
        <p:spPr>
          <a:xfrm>
            <a:off x="1452604" y="1647550"/>
            <a:ext cx="936957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El resultado de multiplicar   </a:t>
            </a:r>
          </a:p>
          <a:p>
            <a:pPr algn="ctr"/>
            <a:r>
              <a:rPr lang="es-ES" sz="4400" b="1" dirty="0">
                <a:ln w="0"/>
                <a:solidFill>
                  <a:srgbClr val="C00000"/>
                </a:solidFill>
                <a:latin typeface="Comic Sans MS" panose="030F0702030302020204" pitchFamily="66" charset="0"/>
              </a:rPr>
              <a:t>70  x   4  </a:t>
            </a:r>
            <a:r>
              <a:rPr lang="es-ES" sz="440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es:</a:t>
            </a:r>
            <a:endParaRPr lang="es-ES" sz="4400" cap="none" spc="0" dirty="0">
              <a:ln w="0"/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45" name="Rectángulo: esquinas redondeadas 10">
            <a:extLst>
              <a:ext uri="{FF2B5EF4-FFF2-40B4-BE49-F238E27FC236}">
                <a16:creationId xmlns="" xmlns:a16="http://schemas.microsoft.com/office/drawing/2014/main" id="{5B35AD32-7206-4E7A-BBA4-A2651D9DCA4D}"/>
              </a:ext>
            </a:extLst>
          </p:cNvPr>
          <p:cNvSpPr/>
          <p:nvPr/>
        </p:nvSpPr>
        <p:spPr>
          <a:xfrm>
            <a:off x="1331502" y="4511407"/>
            <a:ext cx="1960638" cy="698331"/>
          </a:xfrm>
          <a:prstGeom prst="roundRect">
            <a:avLst/>
          </a:prstGeom>
          <a:solidFill>
            <a:srgbClr val="C4560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280</a:t>
            </a:r>
          </a:p>
        </p:txBody>
      </p:sp>
      <p:sp>
        <p:nvSpPr>
          <p:cNvPr id="150" name="Rectángulo: esquinas redondeadas 149">
            <a:extLst>
              <a:ext uri="{FF2B5EF4-FFF2-40B4-BE49-F238E27FC236}">
                <a16:creationId xmlns="" xmlns:a16="http://schemas.microsoft.com/office/drawing/2014/main" id="{A9BADB61-66A0-4195-81BB-9E1C3074CB70}"/>
              </a:ext>
            </a:extLst>
          </p:cNvPr>
          <p:cNvSpPr/>
          <p:nvPr/>
        </p:nvSpPr>
        <p:spPr>
          <a:xfrm>
            <a:off x="9104810" y="4511406"/>
            <a:ext cx="1960638" cy="698331"/>
          </a:xfrm>
          <a:prstGeom prst="roundRect">
            <a:avLst/>
          </a:prstGeom>
          <a:solidFill>
            <a:srgbClr val="C4560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2800</a:t>
            </a:r>
          </a:p>
        </p:txBody>
      </p:sp>
      <p:sp>
        <p:nvSpPr>
          <p:cNvPr id="152" name="Rectángulo: esquinas redondeadas 151">
            <a:extLst>
              <a:ext uri="{FF2B5EF4-FFF2-40B4-BE49-F238E27FC236}">
                <a16:creationId xmlns="" xmlns:a16="http://schemas.microsoft.com/office/drawing/2014/main" id="{D61D95D6-8337-43D6-AF8E-DF56ABA52953}"/>
              </a:ext>
            </a:extLst>
          </p:cNvPr>
          <p:cNvSpPr/>
          <p:nvPr/>
        </p:nvSpPr>
        <p:spPr>
          <a:xfrm>
            <a:off x="5218155" y="4511405"/>
            <a:ext cx="1960639" cy="698331"/>
          </a:xfrm>
          <a:prstGeom prst="roundRect">
            <a:avLst/>
          </a:prstGeom>
          <a:solidFill>
            <a:srgbClr val="C4560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2979788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</p:childTnLst>
        </p:cTn>
      </p:par>
    </p:tnLst>
    <p:bldLst>
      <p:bldP spid="145" grpId="0" animBg="1"/>
      <p:bldP spid="150" grpId="0" animBg="1"/>
      <p:bldP spid="1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Bloc de notas Flores (con imágenes) | Imprimibles notas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8" t="9734" r="23333" b="16619"/>
          <a:stretch/>
        </p:blipFill>
        <p:spPr bwMode="auto">
          <a:xfrm>
            <a:off x="6915955" y="723331"/>
            <a:ext cx="4834726" cy="589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994689" y="2385249"/>
            <a:ext cx="424877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sz="2000" b="1" dirty="0"/>
          </a:p>
          <a:p>
            <a:pPr algn="ctr"/>
            <a:r>
              <a:rPr lang="es-CL" sz="2000" b="1" dirty="0" smtClean="0"/>
              <a:t>Profesora Jessica Chávez</a:t>
            </a:r>
            <a:endParaRPr lang="es-CL" sz="2000" b="1" dirty="0"/>
          </a:p>
          <a:p>
            <a:pPr algn="ctr"/>
            <a:r>
              <a:rPr lang="es-CL" sz="1600" b="1" dirty="0" smtClean="0">
                <a:solidFill>
                  <a:srgbClr val="FA6F06"/>
                </a:solidFill>
              </a:rPr>
              <a:t>Jessica.chavez@laprovidenciarecoleta.cl</a:t>
            </a:r>
            <a:endParaRPr lang="es-CL" sz="1600" b="1" dirty="0">
              <a:solidFill>
                <a:srgbClr val="FA6F06"/>
              </a:solidFill>
            </a:endParaRPr>
          </a:p>
          <a:p>
            <a:pPr algn="ctr"/>
            <a:endParaRPr lang="es-CL" sz="2000" b="1" dirty="0"/>
          </a:p>
          <a:p>
            <a:pPr algn="ctr"/>
            <a:r>
              <a:rPr lang="es-CL" sz="2000" b="1" dirty="0"/>
              <a:t>Profesora diferencial </a:t>
            </a:r>
            <a:r>
              <a:rPr lang="es-CL" sz="2000" b="1" dirty="0" smtClean="0"/>
              <a:t>Daniela Bustamante</a:t>
            </a:r>
            <a:endParaRPr lang="es-CL" sz="2000" b="1" dirty="0"/>
          </a:p>
          <a:p>
            <a:pPr algn="ctr"/>
            <a:r>
              <a:rPr lang="es-CL" sz="1400" b="1" dirty="0" smtClean="0">
                <a:solidFill>
                  <a:srgbClr val="FA6F06"/>
                </a:solidFill>
              </a:rPr>
              <a:t>Daniela.Bustamante@laprovidenciarecoleta.cl</a:t>
            </a:r>
            <a:r>
              <a:rPr lang="es-CL" sz="2000" b="1" dirty="0" smtClean="0">
                <a:solidFill>
                  <a:srgbClr val="FA6F06"/>
                </a:solidFill>
              </a:rPr>
              <a:t> </a:t>
            </a:r>
            <a:endParaRPr lang="es-CL" sz="2000" b="1" dirty="0">
              <a:solidFill>
                <a:srgbClr val="FA6F06"/>
              </a:solidFill>
            </a:endParaRPr>
          </a:p>
          <a:p>
            <a:endParaRPr lang="es-CL" sz="2000" dirty="0"/>
          </a:p>
        </p:txBody>
      </p:sp>
      <p:sp>
        <p:nvSpPr>
          <p:cNvPr id="3" name="Rectángulo 2"/>
          <p:cNvSpPr/>
          <p:nvPr/>
        </p:nvSpPr>
        <p:spPr>
          <a:xfrm>
            <a:off x="649643" y="184664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sz="3200" dirty="0">
                <a:latin typeface="Script MT Bold" panose="03040602040607080904" pitchFamily="66" charset="0"/>
              </a:rPr>
              <a:t>Si tienes dudas puedes escribirnos al correo electrónico: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9924" y="3387606"/>
            <a:ext cx="2455437" cy="262944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0E2510B6-39B4-4127-9946-AC2A5C297DD1}"/>
              </a:ext>
            </a:extLst>
          </p:cNvPr>
          <p:cNvSpPr txBox="1"/>
          <p:nvPr/>
        </p:nvSpPr>
        <p:spPr>
          <a:xfrm rot="19939525">
            <a:off x="5297143" y="3486104"/>
            <a:ext cx="1236306" cy="1172078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pPr algn="ctr"/>
            <a:r>
              <a:rPr lang="es-CL" sz="2000" b="1" dirty="0">
                <a:latin typeface="Maiandra GD" panose="020E0502030308020204" pitchFamily="34" charset="0"/>
              </a:rPr>
              <a:t>Haz click para escuchar</a:t>
            </a:r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10747" y="38284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21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="" xmlns:a16="http://schemas.microsoft.com/office/drawing/2014/main" id="{0DBD4729-DBDF-40A6-9BA4-E4C97EF6DD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="" xmlns:a16="http://schemas.microsoft.com/office/drawing/2014/main" id="{55125130-F4AB-465E-8AE2-E583FCAAB2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Rectangle 140">
            <a:extLst>
              <a:ext uri="{FF2B5EF4-FFF2-40B4-BE49-F238E27FC236}">
                <a16:creationId xmlns="" xmlns:a16="http://schemas.microsoft.com/office/drawing/2014/main" id="{E0BA65A2-0302-4468-ADA7-9EC3F9593F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8" name="Picture 4" descr="Vinilo Pixerstick Escuela caminar niño dibujos animados • Pixers ...">
            <a:extLst>
              <a:ext uri="{FF2B5EF4-FFF2-40B4-BE49-F238E27FC236}">
                <a16:creationId xmlns="" xmlns:a16="http://schemas.microsoft.com/office/drawing/2014/main" id="{D91F3068-5A59-48CC-AFAA-4F92A1BAC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02997" y="882474"/>
            <a:ext cx="3164263" cy="417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ocadillo: rectángulo 3">
            <a:extLst>
              <a:ext uri="{FF2B5EF4-FFF2-40B4-BE49-F238E27FC236}">
                <a16:creationId xmlns="" xmlns:a16="http://schemas.microsoft.com/office/drawing/2014/main" id="{4FFEEB07-EA2F-41A0-8BAD-A315458E5CE3}"/>
              </a:ext>
            </a:extLst>
          </p:cNvPr>
          <p:cNvSpPr/>
          <p:nvPr/>
        </p:nvSpPr>
        <p:spPr>
          <a:xfrm>
            <a:off x="2333698" y="1342543"/>
            <a:ext cx="5133566" cy="2471737"/>
          </a:xfrm>
          <a:prstGeom prst="wedgeRectCallout">
            <a:avLst>
              <a:gd name="adj1" fmla="val 74958"/>
              <a:gd name="adj2" fmla="val 2059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es-CL" sz="2000" b="1" dirty="0">
                <a:solidFill>
                  <a:prstClr val="white"/>
                </a:solidFill>
                <a:latin typeface="Century Gothic"/>
              </a:rPr>
              <a:t>«El presente material ha sido diseñado para que el/la estudiante que no cuente con la posibilidad de imprimirlo, pueda desarrollar las actividades, sin mayor problema, en sus cuadernos o en el mismo archivo PPT»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583071" y="5500048"/>
            <a:ext cx="8966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>
                <a:solidFill>
                  <a:schemeClr val="bg1"/>
                </a:solidFill>
                <a:latin typeface="Cooper Black" panose="0208090404030B020404" pitchFamily="18" charset="0"/>
              </a:rPr>
              <a:t>INFORMACIÓN IMPORTANTE</a:t>
            </a:r>
          </a:p>
        </p:txBody>
      </p:sp>
      <p:sp>
        <p:nvSpPr>
          <p:cNvPr id="7" name="Pentágono 6"/>
          <p:cNvSpPr/>
          <p:nvPr/>
        </p:nvSpPr>
        <p:spPr>
          <a:xfrm>
            <a:off x="446533" y="4517409"/>
            <a:ext cx="522457" cy="542311"/>
          </a:xfrm>
          <a:prstGeom prst="homePlate">
            <a:avLst>
              <a:gd name="adj" fmla="val 73510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/>
          <p:cNvSpPr txBox="1"/>
          <p:nvPr/>
        </p:nvSpPr>
        <p:spPr>
          <a:xfrm>
            <a:off x="1063704" y="4598055"/>
            <a:ext cx="8830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Script MT Bold" panose="03040602040607080904" pitchFamily="66" charset="0"/>
              </a:rPr>
              <a:t>Recuerda descargar el archivo primero y verlo en modo presentación.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0E2510B6-39B4-4127-9946-AC2A5C297DD1}"/>
              </a:ext>
            </a:extLst>
          </p:cNvPr>
          <p:cNvSpPr txBox="1"/>
          <p:nvPr/>
        </p:nvSpPr>
        <p:spPr>
          <a:xfrm rot="19939525">
            <a:off x="8146619" y="990532"/>
            <a:ext cx="1236306" cy="1172078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pPr algn="ctr"/>
            <a:r>
              <a:rPr lang="es-CL" sz="2000" b="1" dirty="0">
                <a:latin typeface="Maiandra GD" panose="020E0502030308020204" pitchFamily="34" charset="0"/>
              </a:rPr>
              <a:t>Haz click para escuchar</a:t>
            </a:r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090" y="13328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28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4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ista animada de la carretera a la ciudad. | Vector Premi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0"/>
          <a:stretch/>
        </p:blipFill>
        <p:spPr bwMode="auto">
          <a:xfrm>
            <a:off x="-17848" y="-9930"/>
            <a:ext cx="12209848" cy="686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A1F256D-61B5-4400-B171-4BB611151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0030" y="336143"/>
            <a:ext cx="5009214" cy="49884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CL" b="1" dirty="0">
                <a:latin typeface="Maiandra GD" panose="020E0502030308020204" pitchFamily="34" charset="0"/>
              </a:rPr>
              <a:t>El objetivo de la clase:</a:t>
            </a:r>
          </a:p>
        </p:txBody>
      </p:sp>
      <p:sp>
        <p:nvSpPr>
          <p:cNvPr id="4" name="Bocadillo: rectángulo 3">
            <a:extLst>
              <a:ext uri="{FF2B5EF4-FFF2-40B4-BE49-F238E27FC236}">
                <a16:creationId xmlns="" xmlns:a16="http://schemas.microsoft.com/office/drawing/2014/main" id="{F5A56B56-536C-4718-9547-D40570448E36}"/>
              </a:ext>
            </a:extLst>
          </p:cNvPr>
          <p:cNvSpPr/>
          <p:nvPr/>
        </p:nvSpPr>
        <p:spPr>
          <a:xfrm>
            <a:off x="5308979" y="2019869"/>
            <a:ext cx="5055747" cy="1826414"/>
          </a:xfrm>
          <a:prstGeom prst="wedgeRoundRectCallout">
            <a:avLst>
              <a:gd name="adj1" fmla="val -50023"/>
              <a:gd name="adj2" fmla="val 11105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latin typeface="Comic Sans MS" panose="030F0702030302020204" pitchFamily="66" charset="0"/>
              </a:rPr>
              <a:t>Multiplicar </a:t>
            </a:r>
            <a:r>
              <a:rPr lang="es-CL" sz="3200" b="1" dirty="0" smtClean="0">
                <a:latin typeface="Comic Sans MS" panose="030F0702030302020204" pitchFamily="66" charset="0"/>
              </a:rPr>
              <a:t>con reagrupación de 2 dígitos por 1 dígito.</a:t>
            </a:r>
            <a:endParaRPr lang="es-CL" sz="3200" b="1" dirty="0">
              <a:latin typeface="Comic Sans MS" panose="030F0702030302020204" pitchFamily="66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361063" y="5117910"/>
            <a:ext cx="2647665" cy="3275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050" name="Picture 2" descr="Imagen relacionada">
            <a:extLst>
              <a:ext uri="{FF2B5EF4-FFF2-40B4-BE49-F238E27FC236}">
                <a16:creationId xmlns="" xmlns:a16="http://schemas.microsoft.com/office/drawing/2014/main" id="{3750CFB8-5D0C-45C3-88F6-87232460E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756" y="4041648"/>
            <a:ext cx="3676650" cy="341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4067033" y="-13648"/>
            <a:ext cx="54591" cy="354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7619502" y="-13648"/>
            <a:ext cx="54591" cy="354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0E2510B6-39B4-4127-9946-AC2A5C297DD1}"/>
              </a:ext>
            </a:extLst>
          </p:cNvPr>
          <p:cNvSpPr txBox="1"/>
          <p:nvPr/>
        </p:nvSpPr>
        <p:spPr>
          <a:xfrm rot="19939525">
            <a:off x="8800408" y="556200"/>
            <a:ext cx="1236306" cy="1172078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pPr algn="ctr"/>
            <a:r>
              <a:rPr lang="es-CL" sz="2000" b="1" dirty="0">
                <a:latin typeface="Maiandra GD" panose="020E0502030308020204" pitchFamily="34" charset="0"/>
              </a:rPr>
              <a:t>Haz click para escuchar</a:t>
            </a:r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74879" y="89855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21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403D98-5F13-422F-8401-37ECCC895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40041"/>
          </a:xfrm>
        </p:spPr>
        <p:txBody>
          <a:bodyPr>
            <a:normAutofit/>
          </a:bodyPr>
          <a:lstStyle/>
          <a:p>
            <a:pPr algn="ctr"/>
            <a:r>
              <a:rPr lang="es-CL" sz="4000" dirty="0">
                <a:latin typeface="Bernard MT Condensed" panose="02050806060905020404" pitchFamily="18" charset="0"/>
              </a:rPr>
              <a:t>Antes de comenzar debemos recordar que: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A509580-5E5A-4F7B-88E6-7FBC03DC8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71" y="3345709"/>
            <a:ext cx="3199238" cy="2043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La multiplicación es la suma iterada (repetida) de un mismo número. </a:t>
            </a:r>
            <a:endParaRPr lang="es-CL" dirty="0">
              <a:solidFill>
                <a:schemeClr val="tx1"/>
              </a:solidFill>
              <a:latin typeface="Maiandra GD" panose="020E0502030308020204" pitchFamily="34" charset="0"/>
            </a:endParaRPr>
          </a:p>
          <a:p>
            <a:pPr algn="ctr"/>
            <a:endParaRPr lang="es-CL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F5E29D9-86F6-4E74-B306-A4240A609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21" y="2488069"/>
            <a:ext cx="6796087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brir llave 5"/>
          <p:cNvSpPr/>
          <p:nvPr/>
        </p:nvSpPr>
        <p:spPr>
          <a:xfrm>
            <a:off x="4217158" y="2265528"/>
            <a:ext cx="723332" cy="3981741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0E2510B6-39B4-4127-9946-AC2A5C297DD1}"/>
              </a:ext>
            </a:extLst>
          </p:cNvPr>
          <p:cNvSpPr txBox="1"/>
          <p:nvPr/>
        </p:nvSpPr>
        <p:spPr>
          <a:xfrm rot="19939525">
            <a:off x="2984854" y="2046332"/>
            <a:ext cx="1236306" cy="1172078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pPr algn="ctr"/>
            <a:r>
              <a:rPr lang="es-CL" sz="2000" b="1" dirty="0">
                <a:latin typeface="Maiandra GD" panose="020E0502030308020204" pitchFamily="34" charset="0"/>
              </a:rPr>
              <a:t>Haz click para escuchar</a:t>
            </a:r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29743" y="23886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77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5C41D267-814D-4173-B0A2-E94C0E28E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473" y="2009946"/>
            <a:ext cx="5995431" cy="316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Las 187 mejores imágenes de Libre De Vectores en 2020 | Libre de ...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9F8F4"/>
              </a:clrFrom>
              <a:clrTo>
                <a:srgbClr val="F9F8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7802">
            <a:off x="623699" y="1321946"/>
            <a:ext cx="4539256" cy="453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2D77067-92F2-4D8C-BAC1-43D3E1ABEC2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 rot="20854438">
            <a:off x="1331039" y="2891597"/>
            <a:ext cx="3385052" cy="24464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L" sz="2800" b="1" dirty="0">
                <a:solidFill>
                  <a:schemeClr val="tx1"/>
                </a:solidFill>
                <a:latin typeface="Script MT Bold" panose="03040602040607080904" pitchFamily="66" charset="0"/>
              </a:rPr>
              <a:t>Los números que se multiplican se llaman </a:t>
            </a:r>
            <a:r>
              <a:rPr lang="es-CL" sz="2800" b="1" dirty="0">
                <a:solidFill>
                  <a:srgbClr val="0070C0"/>
                </a:solidFill>
                <a:latin typeface="Script MT Bold" panose="03040602040607080904" pitchFamily="66" charset="0"/>
              </a:rPr>
              <a:t>factores.</a:t>
            </a:r>
          </a:p>
          <a:p>
            <a:pPr marL="0" indent="0" algn="ctr">
              <a:buNone/>
            </a:pPr>
            <a:r>
              <a:rPr lang="es-CL" sz="2800" b="1" dirty="0">
                <a:solidFill>
                  <a:schemeClr val="tx1"/>
                </a:solidFill>
                <a:latin typeface="Script MT Bold" panose="03040602040607080904" pitchFamily="66" charset="0"/>
              </a:rPr>
              <a:t>El resultado de la multiplicación se llama </a:t>
            </a:r>
            <a:r>
              <a:rPr lang="es-CL" sz="2800" b="1" dirty="0">
                <a:solidFill>
                  <a:srgbClr val="0070C0"/>
                </a:solidFill>
                <a:latin typeface="Script MT Bold" panose="03040602040607080904" pitchFamily="66" charset="0"/>
              </a:rPr>
              <a:t>producto.</a:t>
            </a:r>
            <a:endParaRPr lang="es-CL" sz="2800" dirty="0">
              <a:solidFill>
                <a:srgbClr val="0070C0"/>
              </a:solidFill>
              <a:latin typeface="Script MT Bold" panose="03040602040607080904" pitchFamily="66" charset="0"/>
            </a:endParaRPr>
          </a:p>
          <a:p>
            <a:pPr algn="ctr"/>
            <a:endParaRPr lang="es-CL" sz="2800" dirty="0">
              <a:solidFill>
                <a:schemeClr val="tx1"/>
              </a:solidFill>
              <a:latin typeface="Script MT Bold" panose="030406020406070809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E2510B6-39B4-4127-9946-AC2A5C297DD1}"/>
              </a:ext>
            </a:extLst>
          </p:cNvPr>
          <p:cNvSpPr txBox="1"/>
          <p:nvPr/>
        </p:nvSpPr>
        <p:spPr>
          <a:xfrm rot="19939525">
            <a:off x="9871877" y="764287"/>
            <a:ext cx="1236306" cy="1172078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pPr algn="ctr"/>
            <a:r>
              <a:rPr lang="es-CL" sz="2000" b="1" dirty="0">
                <a:latin typeface="Maiandra GD" panose="020E0502030308020204" pitchFamily="34" charset="0"/>
              </a:rPr>
              <a:t>Haz click para escuchar</a:t>
            </a:r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46348" y="11066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34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AF5A22E8-10EB-41E2-BDD7-82C6301DC58D}"/>
              </a:ext>
            </a:extLst>
          </p:cNvPr>
          <p:cNvSpPr txBox="1"/>
          <p:nvPr/>
        </p:nvSpPr>
        <p:spPr>
          <a:xfrm>
            <a:off x="232712" y="1120107"/>
            <a:ext cx="1181181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CL" sz="2000" b="1" dirty="0">
                <a:latin typeface="Comic Sans MS" panose="030F0702030302020204" pitchFamily="66" charset="0"/>
              </a:rPr>
              <a:t>PASO 1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CB34E86-8D09-4302-A64F-0CCE00AB3B7B}"/>
              </a:ext>
            </a:extLst>
          </p:cNvPr>
          <p:cNvSpPr txBox="1"/>
          <p:nvPr/>
        </p:nvSpPr>
        <p:spPr>
          <a:xfrm>
            <a:off x="1588953" y="1008206"/>
            <a:ext cx="6472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Comic Sans MS" panose="030F0702030302020204" pitchFamily="66" charset="0"/>
              </a:rPr>
              <a:t>Vamos a respetar las posiciones de cada número, decir la unidad, decena y centena. Comenzamos por la </a:t>
            </a:r>
            <a:r>
              <a:rPr lang="es-CL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unidad</a:t>
            </a:r>
            <a:r>
              <a:rPr lang="es-CL" dirty="0" smtClean="0">
                <a:latin typeface="Comic Sans MS" panose="030F0702030302020204" pitchFamily="66" charset="0"/>
              </a:rPr>
              <a:t>:</a:t>
            </a:r>
            <a:endParaRPr lang="es-CL" dirty="0">
              <a:latin typeface="Comic Sans MS" panose="030F0702030302020204" pitchFamily="66" charset="0"/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="" xmlns:a16="http://schemas.microsoft.com/office/drawing/2014/main" id="{10296E7A-B95F-4186-9C8A-A4EC9BAD9CFE}"/>
              </a:ext>
            </a:extLst>
          </p:cNvPr>
          <p:cNvSpPr txBox="1"/>
          <p:nvPr/>
        </p:nvSpPr>
        <p:spPr>
          <a:xfrm>
            <a:off x="232712" y="2942290"/>
            <a:ext cx="1181181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CL" sz="2000" b="1" dirty="0">
                <a:latin typeface="Comic Sans MS" panose="030F0702030302020204" pitchFamily="66" charset="0"/>
              </a:rPr>
              <a:t>PASO 2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="" xmlns:a16="http://schemas.microsoft.com/office/drawing/2014/main" id="{248D779A-D1AB-4795-8366-2D0ACB929B00}"/>
              </a:ext>
            </a:extLst>
          </p:cNvPr>
          <p:cNvSpPr txBox="1"/>
          <p:nvPr/>
        </p:nvSpPr>
        <p:spPr>
          <a:xfrm>
            <a:off x="1588953" y="2903437"/>
            <a:ext cx="6472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Comic Sans MS" panose="030F0702030302020204" pitchFamily="66" charset="0"/>
              </a:rPr>
              <a:t>Ahora vamos a multiplicar las </a:t>
            </a:r>
            <a:r>
              <a:rPr lang="es-CL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decenas</a:t>
            </a:r>
            <a:r>
              <a:rPr lang="es-CL" dirty="0" smtClean="0">
                <a:latin typeface="Comic Sans MS" panose="030F0702030302020204" pitchFamily="66" charset="0"/>
              </a:rPr>
              <a:t>:</a:t>
            </a:r>
            <a:endParaRPr lang="es-CL" dirty="0">
              <a:latin typeface="Comic Sans MS" panose="030F0702030302020204" pitchFamily="66" charset="0"/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="" xmlns:a16="http://schemas.microsoft.com/office/drawing/2014/main" id="{1A6763AC-859A-43A4-971A-F16E39C7F78B}"/>
              </a:ext>
            </a:extLst>
          </p:cNvPr>
          <p:cNvSpPr txBox="1"/>
          <p:nvPr/>
        </p:nvSpPr>
        <p:spPr>
          <a:xfrm>
            <a:off x="304285" y="4594430"/>
            <a:ext cx="1181181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CL" sz="2000" b="1" dirty="0">
                <a:latin typeface="Comic Sans MS" panose="030F0702030302020204" pitchFamily="66" charset="0"/>
              </a:rPr>
              <a:t>PASO 3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="" xmlns:a16="http://schemas.microsoft.com/office/drawing/2014/main" id="{A0E66103-DBF1-4DDF-B85A-17CB9D12B38D}"/>
              </a:ext>
            </a:extLst>
          </p:cNvPr>
          <p:cNvSpPr txBox="1"/>
          <p:nvPr/>
        </p:nvSpPr>
        <p:spPr>
          <a:xfrm>
            <a:off x="1622678" y="4601895"/>
            <a:ext cx="6472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Comic Sans MS" panose="030F0702030302020204" pitchFamily="66" charset="0"/>
              </a:rPr>
              <a:t>Y por último las </a:t>
            </a:r>
            <a:r>
              <a:rPr lang="es-CL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centenas</a:t>
            </a:r>
            <a:r>
              <a:rPr lang="es-CL" dirty="0" smtClean="0">
                <a:latin typeface="Comic Sans MS" panose="030F0702030302020204" pitchFamily="66" charset="0"/>
              </a:rPr>
              <a:t>:</a:t>
            </a:r>
            <a:endParaRPr lang="es-CL" dirty="0">
              <a:latin typeface="Comic Sans MS" panose="030F0702030302020204" pitchFamily="66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40AA10D7-E505-40A6-AFB5-225812C4D3EB}"/>
              </a:ext>
            </a:extLst>
          </p:cNvPr>
          <p:cNvSpPr/>
          <p:nvPr/>
        </p:nvSpPr>
        <p:spPr>
          <a:xfrm>
            <a:off x="2706716" y="1975509"/>
            <a:ext cx="162815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es-ES" sz="44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4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es-ES" sz="44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4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es-ES" sz="44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endParaRPr lang="es-ES" sz="44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8" name="Rectángulo 67">
            <a:extLst>
              <a:ext uri="{FF2B5EF4-FFF2-40B4-BE49-F238E27FC236}">
                <a16:creationId xmlns="" xmlns:a16="http://schemas.microsoft.com/office/drawing/2014/main" id="{573713A9-46A6-446B-B697-F3921DC6D57C}"/>
              </a:ext>
            </a:extLst>
          </p:cNvPr>
          <p:cNvSpPr/>
          <p:nvPr/>
        </p:nvSpPr>
        <p:spPr>
          <a:xfrm>
            <a:off x="4529764" y="1821620"/>
            <a:ext cx="16281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r>
              <a:rPr lang="es-E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9" name="Rectángulo 68">
            <a:extLst>
              <a:ext uri="{FF2B5EF4-FFF2-40B4-BE49-F238E27FC236}">
                <a16:creationId xmlns="" xmlns:a16="http://schemas.microsoft.com/office/drawing/2014/main" id="{D56934D6-5857-41C8-B320-6D4BB6C11B30}"/>
              </a:ext>
            </a:extLst>
          </p:cNvPr>
          <p:cNvSpPr/>
          <p:nvPr/>
        </p:nvSpPr>
        <p:spPr>
          <a:xfrm>
            <a:off x="4303491" y="1964201"/>
            <a:ext cx="4676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dirty="0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  </a:t>
            </a:r>
            <a:endParaRPr lang="es-ES" sz="3600" b="0" cap="none" spc="0" dirty="0">
              <a:ln w="0"/>
              <a:solidFill>
                <a:srgbClr val="008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0" name="Rectángulo 69">
            <a:extLst>
              <a:ext uri="{FF2B5EF4-FFF2-40B4-BE49-F238E27FC236}">
                <a16:creationId xmlns="" xmlns:a16="http://schemas.microsoft.com/office/drawing/2014/main" id="{EDB54170-DA71-464E-99F5-CAC34E11147B}"/>
              </a:ext>
            </a:extLst>
          </p:cNvPr>
          <p:cNvSpPr/>
          <p:nvPr/>
        </p:nvSpPr>
        <p:spPr>
          <a:xfrm>
            <a:off x="5913388" y="2044745"/>
            <a:ext cx="4676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dirty="0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 </a:t>
            </a:r>
            <a:endParaRPr lang="es-ES" sz="3600" b="0" cap="none" spc="0" dirty="0">
              <a:ln w="0"/>
              <a:solidFill>
                <a:srgbClr val="008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3" name="Rectángulo 72">
            <a:extLst>
              <a:ext uri="{FF2B5EF4-FFF2-40B4-BE49-F238E27FC236}">
                <a16:creationId xmlns="" xmlns:a16="http://schemas.microsoft.com/office/drawing/2014/main" id="{2A00BD46-6533-4AC1-B035-DF34B0EBA70E}"/>
              </a:ext>
            </a:extLst>
          </p:cNvPr>
          <p:cNvSpPr/>
          <p:nvPr/>
        </p:nvSpPr>
        <p:spPr>
          <a:xfrm>
            <a:off x="6176410" y="2167181"/>
            <a:ext cx="10774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endParaRPr lang="es-ES" sz="44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4" name="Rectángulo 73">
            <a:extLst>
              <a:ext uri="{FF2B5EF4-FFF2-40B4-BE49-F238E27FC236}">
                <a16:creationId xmlns="" xmlns:a16="http://schemas.microsoft.com/office/drawing/2014/main" id="{10D488D6-C011-42B5-A2DC-46E47FC1E17B}"/>
              </a:ext>
            </a:extLst>
          </p:cNvPr>
          <p:cNvSpPr/>
          <p:nvPr/>
        </p:nvSpPr>
        <p:spPr>
          <a:xfrm>
            <a:off x="2665402" y="3368981"/>
            <a:ext cx="162815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es-ES" sz="44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1 2</a:t>
            </a:r>
            <a:endParaRPr lang="es-ES" sz="44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5" name="Rectángulo 74">
            <a:extLst>
              <a:ext uri="{FF2B5EF4-FFF2-40B4-BE49-F238E27FC236}">
                <a16:creationId xmlns="" xmlns:a16="http://schemas.microsoft.com/office/drawing/2014/main" id="{8E98E381-0043-4625-A6D2-6B1078C4C2BF}"/>
              </a:ext>
            </a:extLst>
          </p:cNvPr>
          <p:cNvSpPr/>
          <p:nvPr/>
        </p:nvSpPr>
        <p:spPr>
          <a:xfrm>
            <a:off x="4369319" y="3363575"/>
            <a:ext cx="4676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dirty="0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  </a:t>
            </a:r>
            <a:endParaRPr lang="es-ES" sz="3600" b="0" cap="none" spc="0" dirty="0">
              <a:ln w="0"/>
              <a:solidFill>
                <a:srgbClr val="008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6" name="Rectángulo 75">
            <a:extLst>
              <a:ext uri="{FF2B5EF4-FFF2-40B4-BE49-F238E27FC236}">
                <a16:creationId xmlns="" xmlns:a16="http://schemas.microsoft.com/office/drawing/2014/main" id="{B809F7D6-D602-420C-A480-670291E0A7FF}"/>
              </a:ext>
            </a:extLst>
          </p:cNvPr>
          <p:cNvSpPr/>
          <p:nvPr/>
        </p:nvSpPr>
        <p:spPr>
          <a:xfrm>
            <a:off x="4495225" y="3271695"/>
            <a:ext cx="16281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4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r>
              <a:rPr lang="es-E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7" name="Rectángulo 76">
            <a:extLst>
              <a:ext uri="{FF2B5EF4-FFF2-40B4-BE49-F238E27FC236}">
                <a16:creationId xmlns="" xmlns:a16="http://schemas.microsoft.com/office/drawing/2014/main" id="{8AD04568-7104-4288-846B-8AC93019A861}"/>
              </a:ext>
            </a:extLst>
          </p:cNvPr>
          <p:cNvSpPr/>
          <p:nvPr/>
        </p:nvSpPr>
        <p:spPr>
          <a:xfrm>
            <a:off x="5868100" y="3505697"/>
            <a:ext cx="4676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dirty="0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 </a:t>
            </a:r>
            <a:endParaRPr lang="es-ES" sz="3600" b="0" cap="none" spc="0" dirty="0">
              <a:ln w="0"/>
              <a:solidFill>
                <a:srgbClr val="008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8" name="Rectángulo 77">
            <a:extLst>
              <a:ext uri="{FF2B5EF4-FFF2-40B4-BE49-F238E27FC236}">
                <a16:creationId xmlns="" xmlns:a16="http://schemas.microsoft.com/office/drawing/2014/main" id="{DCB644E5-D914-4331-AA73-1F517A053BAE}"/>
              </a:ext>
            </a:extLst>
          </p:cNvPr>
          <p:cNvSpPr/>
          <p:nvPr/>
        </p:nvSpPr>
        <p:spPr>
          <a:xfrm>
            <a:off x="6485833" y="3623208"/>
            <a:ext cx="10774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endParaRPr lang="es-ES" sz="44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83" name="Conector recto 82">
            <a:extLst>
              <a:ext uri="{FF2B5EF4-FFF2-40B4-BE49-F238E27FC236}">
                <a16:creationId xmlns="" xmlns:a16="http://schemas.microsoft.com/office/drawing/2014/main" id="{AEBB163C-0E0E-420A-A0BC-9CEC6FF987B0}"/>
              </a:ext>
            </a:extLst>
          </p:cNvPr>
          <p:cNvCxnSpPr>
            <a:cxnSpLocks/>
          </p:cNvCxnSpPr>
          <p:nvPr/>
        </p:nvCxnSpPr>
        <p:spPr>
          <a:xfrm>
            <a:off x="3791350" y="2688672"/>
            <a:ext cx="306648" cy="0"/>
          </a:xfrm>
          <a:prstGeom prst="line">
            <a:avLst/>
          </a:prstGeom>
          <a:ln w="53975">
            <a:solidFill>
              <a:srgbClr val="C456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ángulo 84">
            <a:extLst>
              <a:ext uri="{FF2B5EF4-FFF2-40B4-BE49-F238E27FC236}">
                <a16:creationId xmlns="" xmlns:a16="http://schemas.microsoft.com/office/drawing/2014/main" id="{113DEBBE-0E28-4EB6-83E8-3CA9CB260E6E}"/>
              </a:ext>
            </a:extLst>
          </p:cNvPr>
          <p:cNvSpPr/>
          <p:nvPr/>
        </p:nvSpPr>
        <p:spPr>
          <a:xfrm>
            <a:off x="7759304" y="5674964"/>
            <a:ext cx="162815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0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2 1 2</a:t>
            </a:r>
            <a:endParaRPr lang="es-ES" sz="44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6" name="Rectángulo 85">
            <a:extLst>
              <a:ext uri="{FF2B5EF4-FFF2-40B4-BE49-F238E27FC236}">
                <a16:creationId xmlns="" xmlns:a16="http://schemas.microsoft.com/office/drawing/2014/main" id="{129C1123-F62E-4042-A3AC-3860504C5877}"/>
              </a:ext>
            </a:extLst>
          </p:cNvPr>
          <p:cNvSpPr/>
          <p:nvPr/>
        </p:nvSpPr>
        <p:spPr>
          <a:xfrm>
            <a:off x="4261418" y="5028633"/>
            <a:ext cx="4676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dirty="0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  </a:t>
            </a:r>
            <a:endParaRPr lang="es-ES" sz="3600" b="0" cap="none" spc="0" dirty="0">
              <a:ln w="0"/>
              <a:solidFill>
                <a:srgbClr val="008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7" name="Rectángulo 86">
            <a:extLst>
              <a:ext uri="{FF2B5EF4-FFF2-40B4-BE49-F238E27FC236}">
                <a16:creationId xmlns="" xmlns:a16="http://schemas.microsoft.com/office/drawing/2014/main" id="{A127B33E-8AD9-4B87-BF1F-1738061E97BC}"/>
              </a:ext>
            </a:extLst>
          </p:cNvPr>
          <p:cNvSpPr/>
          <p:nvPr/>
        </p:nvSpPr>
        <p:spPr>
          <a:xfrm>
            <a:off x="4625896" y="4890133"/>
            <a:ext cx="16281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r>
              <a:rPr lang="es-E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8" name="Rectángulo 87">
            <a:extLst>
              <a:ext uri="{FF2B5EF4-FFF2-40B4-BE49-F238E27FC236}">
                <a16:creationId xmlns="" xmlns:a16="http://schemas.microsoft.com/office/drawing/2014/main" id="{231F1551-2EFE-4AC2-BA01-40CBE6CD4D96}"/>
              </a:ext>
            </a:extLst>
          </p:cNvPr>
          <p:cNvSpPr/>
          <p:nvPr/>
        </p:nvSpPr>
        <p:spPr>
          <a:xfrm>
            <a:off x="5924112" y="5102124"/>
            <a:ext cx="4676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dirty="0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 </a:t>
            </a:r>
            <a:endParaRPr lang="es-ES" sz="3600" b="0" cap="none" spc="0" dirty="0">
              <a:ln w="0"/>
              <a:solidFill>
                <a:srgbClr val="008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Redondear rectángulo de esquina sencilla 1"/>
          <p:cNvSpPr/>
          <p:nvPr/>
        </p:nvSpPr>
        <p:spPr>
          <a:xfrm>
            <a:off x="-1" y="259307"/>
            <a:ext cx="7356143" cy="682389"/>
          </a:xfrm>
          <a:prstGeom prst="round1Rect">
            <a:avLst>
              <a:gd name="adj" fmla="val 42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dirty="0">
                <a:latin typeface="Cooper Black" panose="0208090404030B020404" pitchFamily="18" charset="0"/>
              </a:rPr>
              <a:t>¡Comencemos! </a:t>
            </a:r>
          </a:p>
        </p:txBody>
      </p:sp>
      <p:pic>
        <p:nvPicPr>
          <p:cNvPr id="5122" name="Picture 2" descr="Gifs animados Caillo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85933" y="1472648"/>
            <a:ext cx="1391511" cy="237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lamada ovalada 2"/>
          <p:cNvSpPr/>
          <p:nvPr/>
        </p:nvSpPr>
        <p:spPr>
          <a:xfrm>
            <a:off x="8686563" y="-49710"/>
            <a:ext cx="3175781" cy="1871330"/>
          </a:xfrm>
          <a:prstGeom prst="wedgeEllipseCallout">
            <a:avLst>
              <a:gd name="adj1" fmla="val -1511"/>
              <a:gd name="adj2" fmla="val 73716"/>
            </a:avLst>
          </a:prstGeom>
          <a:solidFill>
            <a:srgbClr val="FC860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latin typeface="Maiandra GD" panose="020E0502030308020204" pitchFamily="34" charset="0"/>
              </a:rPr>
              <a:t>Sigue estos </a:t>
            </a:r>
            <a:r>
              <a:rPr lang="es-CL" sz="2000" b="1" dirty="0" smtClean="0">
                <a:latin typeface="Maiandra GD" panose="020E0502030308020204" pitchFamily="34" charset="0"/>
              </a:rPr>
              <a:t>pasos </a:t>
            </a:r>
            <a:r>
              <a:rPr lang="es-CL" sz="2000" b="1" dirty="0">
                <a:latin typeface="Maiandra GD" panose="020E0502030308020204" pitchFamily="34" charset="0"/>
              </a:rPr>
              <a:t>para multiplicar </a:t>
            </a:r>
            <a:r>
              <a:rPr lang="es-CL" sz="2000" b="1" dirty="0" smtClean="0">
                <a:latin typeface="Maiandra GD" panose="020E0502030308020204" pitchFamily="34" charset="0"/>
              </a:rPr>
              <a:t>con reagrupación. </a:t>
            </a:r>
            <a:endParaRPr lang="es-CL" sz="2000" b="1" dirty="0">
              <a:latin typeface="Maiandra GD" panose="020E0502030308020204" pitchFamily="34" charset="0"/>
            </a:endParaRPr>
          </a:p>
        </p:txBody>
      </p:sp>
      <p:sp>
        <p:nvSpPr>
          <p:cNvPr id="4" name="Proceso 3"/>
          <p:cNvSpPr/>
          <p:nvPr/>
        </p:nvSpPr>
        <p:spPr>
          <a:xfrm>
            <a:off x="3856118" y="1758511"/>
            <a:ext cx="309199" cy="305106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U</a:t>
            </a:r>
            <a:endParaRPr lang="es-CL" dirty="0"/>
          </a:p>
        </p:txBody>
      </p:sp>
      <p:sp>
        <p:nvSpPr>
          <p:cNvPr id="33" name="Proceso 32"/>
          <p:cNvSpPr/>
          <p:nvPr/>
        </p:nvSpPr>
        <p:spPr>
          <a:xfrm>
            <a:off x="3385499" y="1765527"/>
            <a:ext cx="309199" cy="305106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D</a:t>
            </a:r>
            <a:endParaRPr lang="es-CL" dirty="0"/>
          </a:p>
        </p:txBody>
      </p:sp>
      <p:sp>
        <p:nvSpPr>
          <p:cNvPr id="34" name="Proceso 33"/>
          <p:cNvSpPr/>
          <p:nvPr/>
        </p:nvSpPr>
        <p:spPr>
          <a:xfrm>
            <a:off x="2919612" y="1755036"/>
            <a:ext cx="309199" cy="305106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</a:t>
            </a:r>
            <a:endParaRPr lang="es-CL" dirty="0"/>
          </a:p>
        </p:txBody>
      </p:sp>
      <p:sp>
        <p:nvSpPr>
          <p:cNvPr id="35" name="Proceso 34"/>
          <p:cNvSpPr/>
          <p:nvPr/>
        </p:nvSpPr>
        <p:spPr>
          <a:xfrm>
            <a:off x="7348284" y="1765527"/>
            <a:ext cx="309199" cy="305106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U</a:t>
            </a:r>
            <a:endParaRPr lang="es-CL" dirty="0"/>
          </a:p>
        </p:txBody>
      </p:sp>
      <p:sp>
        <p:nvSpPr>
          <p:cNvPr id="36" name="Rectángulo 35">
            <a:extLst>
              <a:ext uri="{FF2B5EF4-FFF2-40B4-BE49-F238E27FC236}">
                <a16:creationId xmlns="" xmlns:a16="http://schemas.microsoft.com/office/drawing/2014/main" id="{B809F7D6-D602-420C-A480-670291E0A7FF}"/>
              </a:ext>
            </a:extLst>
          </p:cNvPr>
          <p:cNvSpPr/>
          <p:nvPr/>
        </p:nvSpPr>
        <p:spPr>
          <a:xfrm>
            <a:off x="5506384" y="1989877"/>
            <a:ext cx="389625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8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7" name="Proceso 36"/>
          <p:cNvSpPr/>
          <p:nvPr/>
        </p:nvSpPr>
        <p:spPr>
          <a:xfrm>
            <a:off x="6900997" y="1776973"/>
            <a:ext cx="309199" cy="305106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D</a:t>
            </a:r>
            <a:endParaRPr lang="es-CL" dirty="0"/>
          </a:p>
        </p:txBody>
      </p:sp>
      <p:sp>
        <p:nvSpPr>
          <p:cNvPr id="38" name="Proceso 37"/>
          <p:cNvSpPr/>
          <p:nvPr/>
        </p:nvSpPr>
        <p:spPr>
          <a:xfrm>
            <a:off x="6480862" y="1776973"/>
            <a:ext cx="309199" cy="305106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</a:t>
            </a:r>
            <a:endParaRPr lang="es-CL" dirty="0"/>
          </a:p>
        </p:txBody>
      </p:sp>
      <p:cxnSp>
        <p:nvCxnSpPr>
          <p:cNvPr id="39" name="Conector recto 38">
            <a:extLst>
              <a:ext uri="{FF2B5EF4-FFF2-40B4-BE49-F238E27FC236}">
                <a16:creationId xmlns="" xmlns:a16="http://schemas.microsoft.com/office/drawing/2014/main" id="{AEBB163C-0E0E-420A-A0BC-9CEC6FF987B0}"/>
              </a:ext>
            </a:extLst>
          </p:cNvPr>
          <p:cNvCxnSpPr>
            <a:cxnSpLocks/>
          </p:cNvCxnSpPr>
          <p:nvPr/>
        </p:nvCxnSpPr>
        <p:spPr>
          <a:xfrm>
            <a:off x="2820805" y="5755986"/>
            <a:ext cx="306648" cy="0"/>
          </a:xfrm>
          <a:prstGeom prst="line">
            <a:avLst/>
          </a:prstGeom>
          <a:ln w="53975">
            <a:solidFill>
              <a:srgbClr val="C456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roceso 40"/>
          <p:cNvSpPr/>
          <p:nvPr/>
        </p:nvSpPr>
        <p:spPr>
          <a:xfrm>
            <a:off x="7348283" y="3017788"/>
            <a:ext cx="309199" cy="305106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U</a:t>
            </a:r>
            <a:endParaRPr lang="es-CL" dirty="0"/>
          </a:p>
        </p:txBody>
      </p:sp>
      <p:sp>
        <p:nvSpPr>
          <p:cNvPr id="42" name="Proceso 41"/>
          <p:cNvSpPr/>
          <p:nvPr/>
        </p:nvSpPr>
        <p:spPr>
          <a:xfrm>
            <a:off x="2926746" y="3208423"/>
            <a:ext cx="309199" cy="305106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</a:t>
            </a:r>
            <a:endParaRPr lang="es-CL" dirty="0"/>
          </a:p>
        </p:txBody>
      </p:sp>
      <p:sp>
        <p:nvSpPr>
          <p:cNvPr id="43" name="Proceso 42"/>
          <p:cNvSpPr/>
          <p:nvPr/>
        </p:nvSpPr>
        <p:spPr>
          <a:xfrm>
            <a:off x="2815088" y="4902144"/>
            <a:ext cx="309199" cy="305106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</a:t>
            </a:r>
            <a:endParaRPr lang="es-CL" dirty="0"/>
          </a:p>
        </p:txBody>
      </p:sp>
      <p:sp>
        <p:nvSpPr>
          <p:cNvPr id="44" name="Proceso 43"/>
          <p:cNvSpPr/>
          <p:nvPr/>
        </p:nvSpPr>
        <p:spPr>
          <a:xfrm>
            <a:off x="6524060" y="3002872"/>
            <a:ext cx="309199" cy="305106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</a:t>
            </a:r>
            <a:endParaRPr lang="es-CL" dirty="0"/>
          </a:p>
        </p:txBody>
      </p:sp>
      <p:sp>
        <p:nvSpPr>
          <p:cNvPr id="45" name="Proceso 44"/>
          <p:cNvSpPr/>
          <p:nvPr/>
        </p:nvSpPr>
        <p:spPr>
          <a:xfrm>
            <a:off x="6931114" y="3006321"/>
            <a:ext cx="309199" cy="305106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D</a:t>
            </a:r>
            <a:endParaRPr lang="es-CL" dirty="0"/>
          </a:p>
        </p:txBody>
      </p:sp>
      <p:sp>
        <p:nvSpPr>
          <p:cNvPr id="46" name="Proceso 45"/>
          <p:cNvSpPr/>
          <p:nvPr/>
        </p:nvSpPr>
        <p:spPr>
          <a:xfrm>
            <a:off x="3346659" y="3202589"/>
            <a:ext cx="309199" cy="305106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D</a:t>
            </a:r>
            <a:endParaRPr lang="es-CL" dirty="0"/>
          </a:p>
        </p:txBody>
      </p:sp>
      <p:sp>
        <p:nvSpPr>
          <p:cNvPr id="47" name="Proceso 46"/>
          <p:cNvSpPr/>
          <p:nvPr/>
        </p:nvSpPr>
        <p:spPr>
          <a:xfrm>
            <a:off x="3318688" y="4901032"/>
            <a:ext cx="309199" cy="305106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D</a:t>
            </a:r>
            <a:endParaRPr lang="es-CL" dirty="0"/>
          </a:p>
        </p:txBody>
      </p:sp>
      <p:sp>
        <p:nvSpPr>
          <p:cNvPr id="48" name="Proceso 47"/>
          <p:cNvSpPr/>
          <p:nvPr/>
        </p:nvSpPr>
        <p:spPr>
          <a:xfrm>
            <a:off x="3802718" y="3203892"/>
            <a:ext cx="309199" cy="305106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U</a:t>
            </a:r>
            <a:endParaRPr lang="es-CL" dirty="0"/>
          </a:p>
        </p:txBody>
      </p:sp>
      <p:sp>
        <p:nvSpPr>
          <p:cNvPr id="49" name="Proceso 48"/>
          <p:cNvSpPr/>
          <p:nvPr/>
        </p:nvSpPr>
        <p:spPr>
          <a:xfrm>
            <a:off x="3838468" y="4910343"/>
            <a:ext cx="309199" cy="305106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U</a:t>
            </a:r>
            <a:endParaRPr lang="es-CL" dirty="0"/>
          </a:p>
        </p:txBody>
      </p:sp>
      <p:cxnSp>
        <p:nvCxnSpPr>
          <p:cNvPr id="50" name="Conector recto 49">
            <a:extLst>
              <a:ext uri="{FF2B5EF4-FFF2-40B4-BE49-F238E27FC236}">
                <a16:creationId xmlns="" xmlns:a16="http://schemas.microsoft.com/office/drawing/2014/main" id="{AEBB163C-0E0E-420A-A0BC-9CEC6FF987B0}"/>
              </a:ext>
            </a:extLst>
          </p:cNvPr>
          <p:cNvCxnSpPr>
            <a:cxnSpLocks/>
          </p:cNvCxnSpPr>
          <p:nvPr/>
        </p:nvCxnSpPr>
        <p:spPr>
          <a:xfrm>
            <a:off x="3363883" y="4011532"/>
            <a:ext cx="306648" cy="0"/>
          </a:xfrm>
          <a:prstGeom prst="line">
            <a:avLst/>
          </a:prstGeom>
          <a:ln w="53975">
            <a:solidFill>
              <a:srgbClr val="C456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ángulo 50">
            <a:extLst>
              <a:ext uri="{FF2B5EF4-FFF2-40B4-BE49-F238E27FC236}">
                <a16:creationId xmlns="" xmlns:a16="http://schemas.microsoft.com/office/drawing/2014/main" id="{B809F7D6-D602-420C-A480-670291E0A7FF}"/>
              </a:ext>
            </a:extLst>
          </p:cNvPr>
          <p:cNvSpPr/>
          <p:nvPr/>
        </p:nvSpPr>
        <p:spPr>
          <a:xfrm>
            <a:off x="5203390" y="3431256"/>
            <a:ext cx="363535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4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2" name="Proceso 51"/>
          <p:cNvSpPr/>
          <p:nvPr/>
        </p:nvSpPr>
        <p:spPr>
          <a:xfrm>
            <a:off x="6577680" y="4797934"/>
            <a:ext cx="309199" cy="305106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</a:t>
            </a:r>
            <a:endParaRPr lang="es-CL" dirty="0"/>
          </a:p>
        </p:txBody>
      </p:sp>
      <p:sp>
        <p:nvSpPr>
          <p:cNvPr id="53" name="Proceso 52"/>
          <p:cNvSpPr/>
          <p:nvPr/>
        </p:nvSpPr>
        <p:spPr>
          <a:xfrm>
            <a:off x="6996285" y="4797934"/>
            <a:ext cx="309199" cy="305106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D</a:t>
            </a:r>
            <a:endParaRPr lang="es-CL" dirty="0"/>
          </a:p>
        </p:txBody>
      </p:sp>
      <p:sp>
        <p:nvSpPr>
          <p:cNvPr id="54" name="Proceso 53"/>
          <p:cNvSpPr/>
          <p:nvPr/>
        </p:nvSpPr>
        <p:spPr>
          <a:xfrm>
            <a:off x="7423052" y="4797934"/>
            <a:ext cx="309199" cy="305106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U</a:t>
            </a:r>
            <a:endParaRPr lang="es-CL" dirty="0"/>
          </a:p>
        </p:txBody>
      </p:sp>
      <p:sp>
        <p:nvSpPr>
          <p:cNvPr id="55" name="Rectángulo 54">
            <a:extLst>
              <a:ext uri="{FF2B5EF4-FFF2-40B4-BE49-F238E27FC236}">
                <a16:creationId xmlns="" xmlns:a16="http://schemas.microsoft.com/office/drawing/2014/main" id="{B809F7D6-D602-420C-A480-670291E0A7FF}"/>
              </a:ext>
            </a:extLst>
          </p:cNvPr>
          <p:cNvSpPr/>
          <p:nvPr/>
        </p:nvSpPr>
        <p:spPr>
          <a:xfrm>
            <a:off x="4687334" y="5062896"/>
            <a:ext cx="389625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8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6" name="Rectángulo 55">
            <a:extLst>
              <a:ext uri="{FF2B5EF4-FFF2-40B4-BE49-F238E27FC236}">
                <a16:creationId xmlns="" xmlns:a16="http://schemas.microsoft.com/office/drawing/2014/main" id="{113DEBBE-0E28-4EB6-83E8-3CA9CB260E6E}"/>
              </a:ext>
            </a:extLst>
          </p:cNvPr>
          <p:cNvSpPr/>
          <p:nvPr/>
        </p:nvSpPr>
        <p:spPr>
          <a:xfrm>
            <a:off x="10388578" y="5674963"/>
            <a:ext cx="1628155" cy="769441"/>
          </a:xfrm>
          <a:prstGeom prst="rect">
            <a:avLst/>
          </a:prstGeom>
          <a:noFill/>
          <a:effectLst>
            <a:softEdge rad="127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0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8 4 8</a:t>
            </a:r>
            <a:endParaRPr lang="es-ES" sz="44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="" xmlns:a16="http://schemas.microsoft.com/office/drawing/2014/main" id="{113DEBBE-0E28-4EB6-83E8-3CA9CB260E6E}"/>
              </a:ext>
            </a:extLst>
          </p:cNvPr>
          <p:cNvSpPr/>
          <p:nvPr/>
        </p:nvSpPr>
        <p:spPr>
          <a:xfrm>
            <a:off x="2633263" y="5120554"/>
            <a:ext cx="162815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0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2 1 2</a:t>
            </a:r>
            <a:endParaRPr lang="es-ES" sz="44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="" xmlns:a16="http://schemas.microsoft.com/office/drawing/2014/main" id="{129C1123-F62E-4042-A3AC-3860504C5877}"/>
              </a:ext>
            </a:extLst>
          </p:cNvPr>
          <p:cNvSpPr/>
          <p:nvPr/>
        </p:nvSpPr>
        <p:spPr>
          <a:xfrm>
            <a:off x="9168830" y="5674964"/>
            <a:ext cx="4676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dirty="0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  </a:t>
            </a:r>
            <a:endParaRPr lang="es-ES" sz="3600" b="0" cap="none" spc="0" dirty="0">
              <a:ln w="0"/>
              <a:solidFill>
                <a:srgbClr val="008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9" name="Rectángulo 58">
            <a:extLst>
              <a:ext uri="{FF2B5EF4-FFF2-40B4-BE49-F238E27FC236}">
                <a16:creationId xmlns="" xmlns:a16="http://schemas.microsoft.com/office/drawing/2014/main" id="{A127B33E-8AD9-4B87-BF1F-1738061E97BC}"/>
              </a:ext>
            </a:extLst>
          </p:cNvPr>
          <p:cNvSpPr/>
          <p:nvPr/>
        </p:nvSpPr>
        <p:spPr>
          <a:xfrm>
            <a:off x="9010257" y="5521075"/>
            <a:ext cx="16281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r>
              <a:rPr lang="es-E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1" name="Rectángulo 60">
            <a:extLst>
              <a:ext uri="{FF2B5EF4-FFF2-40B4-BE49-F238E27FC236}">
                <a16:creationId xmlns="" xmlns:a16="http://schemas.microsoft.com/office/drawing/2014/main" id="{231F1551-2EFE-4AC2-BA01-40CBE6CD4D96}"/>
              </a:ext>
            </a:extLst>
          </p:cNvPr>
          <p:cNvSpPr/>
          <p:nvPr/>
        </p:nvSpPr>
        <p:spPr>
          <a:xfrm>
            <a:off x="10061250" y="5688509"/>
            <a:ext cx="4676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dirty="0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 </a:t>
            </a:r>
            <a:endParaRPr lang="es-ES" sz="3600" b="0" cap="none" spc="0" dirty="0">
              <a:ln w="0"/>
              <a:solidFill>
                <a:srgbClr val="008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xmlns="" id="{0E2510B6-39B4-4127-9946-AC2A5C297DD1}"/>
              </a:ext>
            </a:extLst>
          </p:cNvPr>
          <p:cNvSpPr txBox="1"/>
          <p:nvPr/>
        </p:nvSpPr>
        <p:spPr>
          <a:xfrm rot="19939525">
            <a:off x="8709123" y="2141367"/>
            <a:ext cx="1236306" cy="1172078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pPr algn="ctr"/>
            <a:r>
              <a:rPr lang="es-CL" sz="2000" b="1" dirty="0">
                <a:latin typeface="Maiandra GD" panose="020E0502030308020204" pitchFamily="34" charset="0"/>
              </a:rPr>
              <a:t>Haz click para escuchar</a:t>
            </a:r>
          </a:p>
        </p:txBody>
      </p:sp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10164" y="2544509"/>
            <a:ext cx="487363" cy="487363"/>
          </a:xfrm>
          <a:prstGeom prst="rect">
            <a:avLst/>
          </a:prstGeom>
        </p:spPr>
      </p:pic>
      <p:sp>
        <p:nvSpPr>
          <p:cNvPr id="63" name="Proceso 62"/>
          <p:cNvSpPr/>
          <p:nvPr/>
        </p:nvSpPr>
        <p:spPr>
          <a:xfrm>
            <a:off x="11449868" y="5351798"/>
            <a:ext cx="309199" cy="305106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U</a:t>
            </a:r>
            <a:endParaRPr lang="es-CL" dirty="0"/>
          </a:p>
        </p:txBody>
      </p:sp>
      <p:sp>
        <p:nvSpPr>
          <p:cNvPr id="65" name="Proceso 64"/>
          <p:cNvSpPr/>
          <p:nvPr/>
        </p:nvSpPr>
        <p:spPr>
          <a:xfrm>
            <a:off x="11031122" y="5363730"/>
            <a:ext cx="309199" cy="305106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D</a:t>
            </a:r>
            <a:endParaRPr lang="es-CL" dirty="0"/>
          </a:p>
        </p:txBody>
      </p:sp>
      <p:sp>
        <p:nvSpPr>
          <p:cNvPr id="71" name="Proceso 70"/>
          <p:cNvSpPr/>
          <p:nvPr/>
        </p:nvSpPr>
        <p:spPr>
          <a:xfrm>
            <a:off x="10583513" y="5377277"/>
            <a:ext cx="309199" cy="305106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</a:t>
            </a:r>
            <a:endParaRPr lang="es-CL" dirty="0"/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7759304" y="2374597"/>
            <a:ext cx="3779104" cy="28315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7305484" y="3846361"/>
            <a:ext cx="3799291" cy="136908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curvado 15"/>
          <p:cNvCxnSpPr/>
          <p:nvPr/>
        </p:nvCxnSpPr>
        <p:spPr>
          <a:xfrm>
            <a:off x="7150884" y="5539863"/>
            <a:ext cx="3237694" cy="12700"/>
          </a:xfrm>
          <a:prstGeom prst="curvedConnector3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642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2470246"/>
            <a:ext cx="12192000" cy="1760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6388" name="Picture 4" descr="Plaquinha+ret2+-+f.rosa+-+Criação+Blog+PNG-Free.png (606×369 ...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498" y="1077343"/>
            <a:ext cx="7430200" cy="452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C3B22B0-5A11-4EA5-BB69-D1FEA6DD49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06974" y="1794377"/>
            <a:ext cx="6237028" cy="2886808"/>
          </a:xfrm>
        </p:spPr>
        <p:txBody>
          <a:bodyPr vert="horz" lIns="228600" tIns="228600" rIns="228600" bIns="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s-CL" sz="4400" cap="none" dirty="0">
                <a:latin typeface="Script MT Bold" panose="03040602040607080904" pitchFamily="66" charset="0"/>
              </a:rPr>
              <a:t>Resuelve los siguientes ejercicios y pincha sobre la alternativa correcta.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0" y="6209731"/>
            <a:ext cx="1219200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latin typeface="Comic Sans MS" panose="030F0702030302020204" pitchFamily="66" charset="0"/>
              </a:rPr>
              <a:t>Puedes hacerlo de forma mental o usar lápiz y papel para multiplicar.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E2510B6-39B4-4127-9946-AC2A5C297DD1}"/>
              </a:ext>
            </a:extLst>
          </p:cNvPr>
          <p:cNvSpPr txBox="1"/>
          <p:nvPr/>
        </p:nvSpPr>
        <p:spPr>
          <a:xfrm rot="19939525">
            <a:off x="10151424" y="894745"/>
            <a:ext cx="1236306" cy="1172078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pPr algn="ctr"/>
            <a:r>
              <a:rPr lang="es-CL" sz="2000" b="1" dirty="0">
                <a:latin typeface="Maiandra GD" panose="020E0502030308020204" pitchFamily="34" charset="0"/>
              </a:rPr>
              <a:t>Haz click para escuchar</a:t>
            </a:r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39485" y="12034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82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ágenes, fotos de stock y vectores sobre Holding+banner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8"/>
          <a:stretch/>
        </p:blipFill>
        <p:spPr bwMode="auto">
          <a:xfrm>
            <a:off x="442177" y="40943"/>
            <a:ext cx="11390432" cy="322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7EF4CB17-C8D5-41DA-A163-3069358229CF}"/>
              </a:ext>
            </a:extLst>
          </p:cNvPr>
          <p:cNvSpPr/>
          <p:nvPr/>
        </p:nvSpPr>
        <p:spPr>
          <a:xfrm>
            <a:off x="1574984" y="1633902"/>
            <a:ext cx="936957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El resultado de multiplicar   </a:t>
            </a:r>
          </a:p>
          <a:p>
            <a:pPr algn="ctr"/>
            <a:r>
              <a:rPr lang="es-ES" sz="4400" b="1" dirty="0" smtClean="0">
                <a:ln w="0"/>
                <a:solidFill>
                  <a:srgbClr val="C00000"/>
                </a:solidFill>
                <a:latin typeface="Comic Sans MS" panose="030F0702030302020204" pitchFamily="66" charset="0"/>
              </a:rPr>
              <a:t>231  </a:t>
            </a:r>
            <a:r>
              <a:rPr lang="es-ES" sz="4400" b="1" dirty="0">
                <a:ln w="0"/>
                <a:solidFill>
                  <a:srgbClr val="C00000"/>
                </a:solidFill>
                <a:latin typeface="Comic Sans MS" panose="030F0702030302020204" pitchFamily="66" charset="0"/>
              </a:rPr>
              <a:t>x   </a:t>
            </a:r>
            <a:r>
              <a:rPr lang="es-ES" sz="4400" b="1" dirty="0" smtClean="0">
                <a:ln w="0"/>
                <a:solidFill>
                  <a:srgbClr val="C00000"/>
                </a:solidFill>
                <a:latin typeface="Comic Sans MS" panose="030F0702030302020204" pitchFamily="66" charset="0"/>
              </a:rPr>
              <a:t>3  </a:t>
            </a:r>
            <a:r>
              <a:rPr lang="es-ES" sz="440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es:</a:t>
            </a:r>
            <a:endParaRPr lang="es-ES" sz="4400" cap="none" spc="0" dirty="0">
              <a:ln w="0"/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45" name="Rectángulo: esquinas redondeadas 10">
            <a:extLst>
              <a:ext uri="{FF2B5EF4-FFF2-40B4-BE49-F238E27FC236}">
                <a16:creationId xmlns="" xmlns:a16="http://schemas.microsoft.com/office/drawing/2014/main" id="{5B35AD32-7206-4E7A-BBA4-A2651D9DCA4D}"/>
              </a:ext>
            </a:extLst>
          </p:cNvPr>
          <p:cNvSpPr/>
          <p:nvPr/>
        </p:nvSpPr>
        <p:spPr>
          <a:xfrm>
            <a:off x="5128523" y="4555811"/>
            <a:ext cx="1960638" cy="698331"/>
          </a:xfrm>
          <a:prstGeom prst="roundRect">
            <a:avLst/>
          </a:prstGeom>
          <a:solidFill>
            <a:srgbClr val="C4560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/>
              <a:t>693</a:t>
            </a:r>
            <a:endParaRPr lang="es-CL" sz="3200" b="1" dirty="0"/>
          </a:p>
        </p:txBody>
      </p:sp>
      <p:sp>
        <p:nvSpPr>
          <p:cNvPr id="150" name="Rectángulo: esquinas redondeadas 149">
            <a:extLst>
              <a:ext uri="{FF2B5EF4-FFF2-40B4-BE49-F238E27FC236}">
                <a16:creationId xmlns="" xmlns:a16="http://schemas.microsoft.com/office/drawing/2014/main" id="{A9BADB61-66A0-4195-81BB-9E1C3074CB70}"/>
              </a:ext>
            </a:extLst>
          </p:cNvPr>
          <p:cNvSpPr/>
          <p:nvPr/>
        </p:nvSpPr>
        <p:spPr>
          <a:xfrm>
            <a:off x="8929331" y="4555811"/>
            <a:ext cx="1960638" cy="698331"/>
          </a:xfrm>
          <a:prstGeom prst="roundRect">
            <a:avLst/>
          </a:prstGeom>
          <a:solidFill>
            <a:srgbClr val="C4560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/>
              <a:t>690</a:t>
            </a:r>
            <a:endParaRPr lang="es-CL" sz="3200" b="1" dirty="0"/>
          </a:p>
        </p:txBody>
      </p:sp>
      <p:sp>
        <p:nvSpPr>
          <p:cNvPr id="152" name="Rectángulo: esquinas redondeadas 151">
            <a:extLst>
              <a:ext uri="{FF2B5EF4-FFF2-40B4-BE49-F238E27FC236}">
                <a16:creationId xmlns="" xmlns:a16="http://schemas.microsoft.com/office/drawing/2014/main" id="{D61D95D6-8337-43D6-AF8E-DF56ABA52953}"/>
              </a:ext>
            </a:extLst>
          </p:cNvPr>
          <p:cNvSpPr/>
          <p:nvPr/>
        </p:nvSpPr>
        <p:spPr>
          <a:xfrm>
            <a:off x="1327715" y="4558030"/>
            <a:ext cx="1960639" cy="698331"/>
          </a:xfrm>
          <a:prstGeom prst="roundRect">
            <a:avLst/>
          </a:prstGeom>
          <a:solidFill>
            <a:srgbClr val="C4560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/>
              <a:t>697</a:t>
            </a:r>
            <a:endParaRPr lang="es-CL" sz="3200" b="1" dirty="0"/>
          </a:p>
        </p:txBody>
      </p:sp>
    </p:spTree>
    <p:extLst>
      <p:ext uri="{BB962C8B-B14F-4D97-AF65-F5344CB8AC3E}">
        <p14:creationId xmlns:p14="http://schemas.microsoft.com/office/powerpoint/2010/main" val="4138996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</p:childTnLst>
        </p:cTn>
      </p:par>
    </p:tnLst>
    <p:bldLst>
      <p:bldP spid="145" grpId="0" animBg="1"/>
      <p:bldP spid="150" grpId="0" animBg="1"/>
      <p:bldP spid="1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ágenes, fotos de stock y vectores sobre Holding+banner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8"/>
          <a:stretch/>
        </p:blipFill>
        <p:spPr bwMode="auto">
          <a:xfrm>
            <a:off x="442177" y="40943"/>
            <a:ext cx="11390432" cy="322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7EF4CB17-C8D5-41DA-A163-3069358229CF}"/>
              </a:ext>
            </a:extLst>
          </p:cNvPr>
          <p:cNvSpPr/>
          <p:nvPr/>
        </p:nvSpPr>
        <p:spPr>
          <a:xfrm>
            <a:off x="1452155" y="1638666"/>
            <a:ext cx="936957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El resultado de multiplicar   </a:t>
            </a:r>
          </a:p>
          <a:p>
            <a:pPr algn="ctr"/>
            <a:r>
              <a:rPr lang="es-ES" sz="4400" b="1" dirty="0" smtClean="0">
                <a:ln w="0"/>
                <a:solidFill>
                  <a:srgbClr val="C00000"/>
                </a:solidFill>
                <a:latin typeface="Comic Sans MS" panose="030F0702030302020204" pitchFamily="66" charset="0"/>
              </a:rPr>
              <a:t>372  </a:t>
            </a:r>
            <a:r>
              <a:rPr lang="es-ES" sz="4400" b="1" dirty="0">
                <a:ln w="0"/>
                <a:solidFill>
                  <a:srgbClr val="C00000"/>
                </a:solidFill>
                <a:latin typeface="Comic Sans MS" panose="030F0702030302020204" pitchFamily="66" charset="0"/>
              </a:rPr>
              <a:t>x   2  </a:t>
            </a:r>
            <a:r>
              <a:rPr lang="es-ES" sz="440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es:</a:t>
            </a:r>
            <a:endParaRPr lang="es-ES" sz="4400" cap="none" spc="0" dirty="0">
              <a:ln w="0"/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45" name="Rectángulo: esquinas redondeadas 10">
            <a:extLst>
              <a:ext uri="{FF2B5EF4-FFF2-40B4-BE49-F238E27FC236}">
                <a16:creationId xmlns="" xmlns:a16="http://schemas.microsoft.com/office/drawing/2014/main" id="{5B35AD32-7206-4E7A-BBA4-A2651D9DCA4D}"/>
              </a:ext>
            </a:extLst>
          </p:cNvPr>
          <p:cNvSpPr/>
          <p:nvPr/>
        </p:nvSpPr>
        <p:spPr>
          <a:xfrm>
            <a:off x="8902038" y="4404159"/>
            <a:ext cx="1960638" cy="698331"/>
          </a:xfrm>
          <a:prstGeom prst="roundRect">
            <a:avLst/>
          </a:prstGeom>
          <a:solidFill>
            <a:srgbClr val="C4560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/>
              <a:t>744</a:t>
            </a:r>
            <a:endParaRPr lang="es-CL" sz="3200" b="1" dirty="0"/>
          </a:p>
        </p:txBody>
      </p:sp>
      <p:sp>
        <p:nvSpPr>
          <p:cNvPr id="150" name="Rectángulo: esquinas redondeadas 149">
            <a:extLst>
              <a:ext uri="{FF2B5EF4-FFF2-40B4-BE49-F238E27FC236}">
                <a16:creationId xmlns="" xmlns:a16="http://schemas.microsoft.com/office/drawing/2014/main" id="{A9BADB61-66A0-4195-81BB-9E1C3074CB70}"/>
              </a:ext>
            </a:extLst>
          </p:cNvPr>
          <p:cNvSpPr/>
          <p:nvPr/>
        </p:nvSpPr>
        <p:spPr>
          <a:xfrm>
            <a:off x="5128526" y="4404159"/>
            <a:ext cx="1960638" cy="698331"/>
          </a:xfrm>
          <a:prstGeom prst="roundRect">
            <a:avLst/>
          </a:prstGeom>
          <a:solidFill>
            <a:srgbClr val="C4560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/>
              <a:t>788</a:t>
            </a:r>
            <a:endParaRPr lang="es-CL" sz="3200" b="1" dirty="0"/>
          </a:p>
        </p:txBody>
      </p:sp>
      <p:sp>
        <p:nvSpPr>
          <p:cNvPr id="152" name="Rectángulo: esquinas redondeadas 151">
            <a:extLst>
              <a:ext uri="{FF2B5EF4-FFF2-40B4-BE49-F238E27FC236}">
                <a16:creationId xmlns="" xmlns:a16="http://schemas.microsoft.com/office/drawing/2014/main" id="{D61D95D6-8337-43D6-AF8E-DF56ABA52953}"/>
              </a:ext>
            </a:extLst>
          </p:cNvPr>
          <p:cNvSpPr/>
          <p:nvPr/>
        </p:nvSpPr>
        <p:spPr>
          <a:xfrm>
            <a:off x="1355013" y="4407907"/>
            <a:ext cx="1960639" cy="698331"/>
          </a:xfrm>
          <a:prstGeom prst="roundRect">
            <a:avLst/>
          </a:prstGeom>
          <a:solidFill>
            <a:srgbClr val="C4560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/>
              <a:t>644</a:t>
            </a:r>
            <a:endParaRPr lang="es-CL" sz="3200" b="1" dirty="0"/>
          </a:p>
        </p:txBody>
      </p:sp>
    </p:spTree>
    <p:extLst>
      <p:ext uri="{BB962C8B-B14F-4D97-AF65-F5344CB8AC3E}">
        <p14:creationId xmlns:p14="http://schemas.microsoft.com/office/powerpoint/2010/main" val="3779356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</p:childTnLst>
        </p:cTn>
      </p:par>
    </p:tnLst>
    <p:bldLst>
      <p:bldP spid="145" grpId="0" animBg="1"/>
      <p:bldP spid="150" grpId="0" animBg="1"/>
      <p:bldP spid="152" grpId="0" animBg="1"/>
    </p:bldLst>
  </p:timing>
</p:sld>
</file>

<file path=ppt/theme/theme1.xml><?xml version="1.0" encoding="utf-8"?>
<a:theme xmlns:a="http://schemas.openxmlformats.org/drawingml/2006/main" name="Dividendo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349</Words>
  <Application>Microsoft Office PowerPoint</Application>
  <PresentationFormat>Panorámica</PresentationFormat>
  <Paragraphs>99</Paragraphs>
  <Slides>11</Slides>
  <Notes>0</Notes>
  <HiddenSlides>0</HiddenSlides>
  <MMClips>8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Bernard MT Condensed</vt:lpstr>
      <vt:lpstr>Century Gothic</vt:lpstr>
      <vt:lpstr>Comic Sans MS</vt:lpstr>
      <vt:lpstr>Cooper Black</vt:lpstr>
      <vt:lpstr>Georgia</vt:lpstr>
      <vt:lpstr>Gill Sans MT</vt:lpstr>
      <vt:lpstr>Maiandra GD</vt:lpstr>
      <vt:lpstr>Script MT Bold</vt:lpstr>
      <vt:lpstr>Wingdings 2</vt:lpstr>
      <vt:lpstr>Dividendo</vt:lpstr>
      <vt:lpstr>Multiplicación</vt:lpstr>
      <vt:lpstr>Presentación de PowerPoint</vt:lpstr>
      <vt:lpstr>El objetivo de la clase:</vt:lpstr>
      <vt:lpstr>Antes de comenzar debemos recordar que:</vt:lpstr>
      <vt:lpstr>Presentación de PowerPoint</vt:lpstr>
      <vt:lpstr>Presentación de PowerPoint</vt:lpstr>
      <vt:lpstr>Resuelve los siguientes ejercicios y pincha sobre la alternativa correcta.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Multiplicación  parte 1</dc:title>
  <dc:creator>sssss</dc:creator>
  <cp:lastModifiedBy>Luis Alberto Bustamante</cp:lastModifiedBy>
  <cp:revision>28</cp:revision>
  <dcterms:created xsi:type="dcterms:W3CDTF">2020-05-27T21:16:05Z</dcterms:created>
  <dcterms:modified xsi:type="dcterms:W3CDTF">2020-06-19T22:57:43Z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2338701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