
<file path=[Content_Types].xml><?xml version="1.0" encoding="utf-8"?>
<Types xmlns="http://schemas.openxmlformats.org/package/2006/content-types">
  <Default ContentType="image/png" Extension="png"/>
  <Default ContentType="image/jpeg" Extension="jpeg"/>
  <Default ContentType="application/vnd.openxmlformats-package.relationships+xml" Extension="rels"/>
  <Default ContentType="application/xml" Extension="xml"/>
  <Default ContentType="image/jpeg" Extension="jpg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slide+xml" PartName="/ppt/slides/slide10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3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20" r:id="rId1"/>
  </p:sldMasterIdLst>
  <p:sldIdLst>
    <p:sldId id="257" r:id="rId2"/>
    <p:sldId id="256" r:id="rId3"/>
    <p:sldId id="261" r:id="rId4"/>
    <p:sldId id="259" r:id="rId5"/>
    <p:sldId id="262" r:id="rId6"/>
    <p:sldId id="260" r:id="rId7"/>
    <p:sldId id="263" r:id="rId8"/>
    <p:sldId id="264" r:id="rId9"/>
    <p:sldId id="265" r:id="rId10"/>
    <p:sldId id="267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5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smtClean="0"/>
              <a:pPr/>
              <a:t>6/14/2020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0251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smtClean="0"/>
              <a:pPr/>
              <a:t>6/14/2020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5332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smtClean="0"/>
              <a:pPr/>
              <a:t>6/14/2020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55384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482E8-6E0E-1B4F-B1FD-C69DB9E858D9}" type="datetimeFigureOut">
              <a:rPr lang="en-US" smtClean="0"/>
              <a:pPr/>
              <a:t>6/14/2020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3582221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6/14/2020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5187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smtClean="0"/>
              <a:pPr/>
              <a:t>6/14/2020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0654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smtClean="0"/>
              <a:pPr/>
              <a:t>6/14/2020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104815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smtClean="0"/>
              <a:pPr/>
              <a:t>6/14/2020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006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smtClean="0"/>
              <a:pPr/>
              <a:t>6/14/2020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643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smtClean="0"/>
              <a:pPr/>
              <a:t>6/14/2020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81411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smtClean="0"/>
              <a:pPr/>
              <a:t>6/14/2020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2212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D0DF5E60-9974-AC48-9591-99C2BB44B7CF}" type="datetimeFigureOut">
              <a:rPr lang="en-US" smtClean="0"/>
              <a:pPr/>
              <a:t>6/14/2020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7789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smtClean="0"/>
              <a:pPr/>
              <a:t>6/14/2020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9864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09B482E8-6E0E-1B4F-B1FD-C69DB9E858D9}" type="datetimeFigureOut">
              <a:rPr lang="en-US" smtClean="0"/>
              <a:pPr/>
              <a:t>6/14/2020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62460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3" Target="../media/image3.jpeg" Type="http://schemas.openxmlformats.org/officeDocument/2006/relationships/image"/><Relationship Id="rId2" Target="../media/image2.jpeg" Type="http://schemas.openxmlformats.org/officeDocument/2006/relationships/image"/><Relationship Id="rId1" Target="../slideLayouts/slideLayout9.xml" Type="http://schemas.openxmlformats.org/officeDocument/2006/relationships/slideLayout"/><Relationship Id="rId4" Target="../media/image4.jpeg" Type="http://schemas.openxmlformats.org/officeDocument/2006/relationships/image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1.jpeg"/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0.jpeg"/><Relationship Id="rId5" Type="http://schemas.openxmlformats.org/officeDocument/2006/relationships/image" Target="../media/image19.jpeg"/><Relationship Id="rId4" Type="http://schemas.openxmlformats.org/officeDocument/2006/relationships/image" Target="../media/image1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 ?><Relationships xmlns="http://schemas.openxmlformats.org/package/2006/relationships"><Relationship Id="rId3" Target="../media/image23.jpeg" Type="http://schemas.openxmlformats.org/officeDocument/2006/relationships/image"/><Relationship Id="rId2" Target="../media/image22.jpeg" Type="http://schemas.openxmlformats.org/officeDocument/2006/relationships/image"/><Relationship Id="rId1" Target="../slideLayouts/slideLayout7.xml" Type="http://schemas.openxmlformats.org/officeDocument/2006/relationships/slideLayout"/><Relationship Id="rId4" Target="../media/image24.jpe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 txBox="1">
            <a:spLocks/>
          </p:cNvSpPr>
          <p:nvPr/>
        </p:nvSpPr>
        <p:spPr>
          <a:xfrm>
            <a:off x="269962" y="1774890"/>
            <a:ext cx="5751009" cy="137307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5400" b="1" kern="1200">
                <a:solidFill>
                  <a:srgbClr val="FEFEFE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CL" sz="7200" b="0" dirty="0" smtClean="0">
                <a:solidFill>
                  <a:srgbClr val="00B0F0"/>
                </a:solidFill>
                <a:latin typeface="Bernard MT Condensed" panose="02050806060905020404" pitchFamily="18" charset="0"/>
              </a:rPr>
              <a:t>Bienestar emocional</a:t>
            </a:r>
            <a:endParaRPr lang="es-CL" sz="7200" b="0" dirty="0">
              <a:solidFill>
                <a:srgbClr val="00B0F0"/>
              </a:solidFill>
              <a:latin typeface="Bernard MT Condensed" panose="02050806060905020404" pitchFamily="18" charset="0"/>
            </a:endParaRPr>
          </a:p>
        </p:txBody>
      </p:sp>
      <p:sp>
        <p:nvSpPr>
          <p:cNvPr id="8" name="Subtítulo 2"/>
          <p:cNvSpPr txBox="1">
            <a:spLocks/>
          </p:cNvSpPr>
          <p:nvPr/>
        </p:nvSpPr>
        <p:spPr>
          <a:xfrm>
            <a:off x="592477" y="5676723"/>
            <a:ext cx="4963219" cy="497070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spcAft>
                <a:spcPts val="600"/>
              </a:spcAft>
              <a:buClr>
                <a:schemeClr val="accent1"/>
              </a:buClr>
              <a:buFont typeface="Wingdings 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CL" dirty="0" smtClean="0">
                <a:solidFill>
                  <a:schemeClr val="bg1"/>
                </a:solidFill>
                <a:latin typeface="Maiandra GD" panose="020E0502030308020204" pitchFamily="34" charset="0"/>
              </a:rPr>
              <a:t>Programa de Integración Escolar</a:t>
            </a:r>
          </a:p>
          <a:p>
            <a:pPr algn="ctr"/>
            <a:r>
              <a:rPr lang="es-CL" dirty="0" smtClean="0">
                <a:solidFill>
                  <a:schemeClr val="bg1"/>
                </a:solidFill>
                <a:latin typeface="Maiandra GD" panose="020E0502030308020204" pitchFamily="34" charset="0"/>
              </a:rPr>
              <a:t>Educadora Diferencial</a:t>
            </a:r>
            <a:r>
              <a:rPr lang="es-CL" dirty="0">
                <a:solidFill>
                  <a:schemeClr val="bg1"/>
                </a:solidFill>
                <a:latin typeface="Maiandra GD" panose="020E0502030308020204" pitchFamily="34" charset="0"/>
              </a:rPr>
              <a:t> </a:t>
            </a:r>
            <a:r>
              <a:rPr lang="es-CL" dirty="0" smtClean="0">
                <a:solidFill>
                  <a:schemeClr val="bg1"/>
                </a:solidFill>
                <a:latin typeface="Maiandra GD" panose="020E0502030308020204" pitchFamily="34" charset="0"/>
              </a:rPr>
              <a:t>Daniela Bustamante</a:t>
            </a:r>
          </a:p>
        </p:txBody>
      </p:sp>
      <p:sp>
        <p:nvSpPr>
          <p:cNvPr id="9" name="CuadroTexto 8"/>
          <p:cNvSpPr txBox="1"/>
          <p:nvPr/>
        </p:nvSpPr>
        <p:spPr>
          <a:xfrm rot="21335182">
            <a:off x="1415600" y="3754281"/>
            <a:ext cx="3459731" cy="1323439"/>
          </a:xfrm>
          <a:prstGeom prst="rect">
            <a:avLst/>
          </a:prstGeom>
          <a:ln w="3810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4000" dirty="0" smtClean="0">
                <a:latin typeface="Script MT Bold" panose="03040602040607080904" pitchFamily="66" charset="0"/>
              </a:rPr>
              <a:t>“Manejo del estrés”</a:t>
            </a:r>
            <a:endParaRPr lang="es-CL" sz="4000" dirty="0">
              <a:latin typeface="Script MT Bold" panose="03040602040607080904" pitchFamily="66" charset="0"/>
            </a:endParaRPr>
          </a:p>
        </p:txBody>
      </p:sp>
      <p:sp>
        <p:nvSpPr>
          <p:cNvPr id="10" name="Subtítulo 2"/>
          <p:cNvSpPr txBox="1">
            <a:spLocks/>
          </p:cNvSpPr>
          <p:nvPr/>
        </p:nvSpPr>
        <p:spPr>
          <a:xfrm>
            <a:off x="5674511" y="5786099"/>
            <a:ext cx="6435846" cy="775389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s-CL" dirty="0" smtClean="0">
                <a:solidFill>
                  <a:schemeClr val="accent1">
                    <a:lumMod val="75000"/>
                  </a:schemeClr>
                </a:solidFill>
                <a:latin typeface="Maiandra GD" panose="020E0502030308020204" pitchFamily="34" charset="0"/>
              </a:rPr>
              <a:t>Actividades lideradas por convivencia escolar, equipo PIE y profesoras de aula, de terceros y cuartos básicos. </a:t>
            </a:r>
            <a:endParaRPr lang="es-CL" dirty="0">
              <a:solidFill>
                <a:schemeClr val="accent1">
                  <a:lumMod val="75000"/>
                </a:schemeClr>
              </a:solidFill>
              <a:latin typeface="Maiandra GD" panose="020E0502030308020204" pitchFamily="34" charset="0"/>
            </a:endParaRPr>
          </a:p>
        </p:txBody>
      </p:sp>
      <p:pic>
        <p:nvPicPr>
          <p:cNvPr id="1026" name="Picture 2" descr="Lidiando con el estrés durante la ilustración del brote de covid ..."/>
          <p:cNvPicPr>
            <a:picLocks noChangeAspect="1" noChangeArrowheads="1"/>
          </p:cNvPicPr>
          <p:nvPr/>
        </p:nvPicPr>
        <p:blipFill rotWithShape="1">
          <a:blip r:embed="rId2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49" t="10692" r="9117" b="14814"/>
          <a:stretch/>
        </p:blipFill>
        <p:spPr bwMode="auto">
          <a:xfrm>
            <a:off x="8543349" y="2480045"/>
            <a:ext cx="3567008" cy="32039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witter lucha por lidiar con los ejércitos de calcetines y títeres ...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5031" t="52458" r="50733" b="1569"/>
          <a:stretch/>
        </p:blipFill>
        <p:spPr bwMode="auto">
          <a:xfrm rot="4904745">
            <a:off x="5768595" y="104337"/>
            <a:ext cx="1499641" cy="1487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Twitter lucha por lidiar con los ejércitos de calcetines y títeres ...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1113" t="51810" r="26733" b="2217"/>
          <a:stretch/>
        </p:blipFill>
        <p:spPr bwMode="auto">
          <a:xfrm rot="5711136">
            <a:off x="5950646" y="4310896"/>
            <a:ext cx="1455842" cy="15802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Twitter lucha por lidiar con los ejércitos de calcetines y títeres ...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6314" t="52606" r="1531" b="1421"/>
          <a:stretch/>
        </p:blipFill>
        <p:spPr bwMode="auto">
          <a:xfrm rot="5400000">
            <a:off x="6008572" y="1428800"/>
            <a:ext cx="1657651" cy="1799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Twitter lucha por lidiar con los ejércitos de calcetines y títeres ..."/>
          <p:cNvPicPr>
            <a:picLocks noChangeAspect="1" noChangeArrowheads="1"/>
          </p:cNvPicPr>
          <p:nvPr/>
        </p:nvPicPr>
        <p:blipFill rotWithShape="1"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0321" b="57340"/>
          <a:stretch/>
        </p:blipFill>
        <p:spPr bwMode="auto">
          <a:xfrm rot="5673475">
            <a:off x="6069030" y="3009866"/>
            <a:ext cx="1509296" cy="17113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499451" y="406294"/>
            <a:ext cx="2455584" cy="884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9546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onstruos emociones. conjunto de emoticones de monstruo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6890197" cy="6890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CuadroTexto 1"/>
          <p:cNvSpPr txBox="1"/>
          <p:nvPr/>
        </p:nvSpPr>
        <p:spPr>
          <a:xfrm>
            <a:off x="7560860" y="1897039"/>
            <a:ext cx="378042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5400" dirty="0" smtClean="0">
                <a:latin typeface="Script MT Bold" panose="03040602040607080904" pitchFamily="66" charset="0"/>
              </a:rPr>
              <a:t>¡Hasta la pr</a:t>
            </a:r>
            <a:r>
              <a:rPr lang="es-CL" sz="5400" dirty="0" smtClean="0">
                <a:latin typeface="Script MT Bold" panose="03040602040607080904" pitchFamily="66" charset="0"/>
              </a:rPr>
              <a:t>óxima semana</a:t>
            </a:r>
            <a:r>
              <a:rPr lang="es-CL" sz="5400" dirty="0" smtClean="0">
                <a:latin typeface="Script MT Bold" panose="03040602040607080904" pitchFamily="66" charset="0"/>
              </a:rPr>
              <a:t>!</a:t>
            </a:r>
            <a:endParaRPr lang="es-CL" sz="5400" dirty="0">
              <a:latin typeface="Script MT Bold" panose="030406020406070809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7524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1688011" y="606435"/>
            <a:ext cx="8831816" cy="1372986"/>
          </a:xfrm>
        </p:spPr>
        <p:txBody>
          <a:bodyPr>
            <a:normAutofit/>
          </a:bodyPr>
          <a:lstStyle/>
          <a:p>
            <a:pPr algn="ctr"/>
            <a:r>
              <a:rPr lang="es-CL" sz="7200" dirty="0" smtClean="0">
                <a:solidFill>
                  <a:srgbClr val="00B0F0"/>
                </a:solidFill>
                <a:latin typeface="Bernard MT Condensed" panose="02050806060905020404" pitchFamily="18" charset="0"/>
              </a:rPr>
              <a:t>¿Qué está ocurriendo?</a:t>
            </a:r>
            <a:endParaRPr lang="es-CL" sz="7200" dirty="0">
              <a:solidFill>
                <a:srgbClr val="00B0F0"/>
              </a:solidFill>
              <a:latin typeface="Bernard MT Condensed" panose="02050806060905020404" pitchFamily="18" charset="0"/>
            </a:endParaRPr>
          </a:p>
        </p:txBody>
      </p:sp>
      <p:pic>
        <p:nvPicPr>
          <p:cNvPr id="2050" name="Picture 2" descr="Cute sock puppet isolated on white: Imágenes y fotos libres de ...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5016" y="3062378"/>
            <a:ext cx="2836984" cy="3795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Llamada ovalada 14"/>
          <p:cNvSpPr/>
          <p:nvPr/>
        </p:nvSpPr>
        <p:spPr>
          <a:xfrm>
            <a:off x="3731854" y="3062378"/>
            <a:ext cx="4051495" cy="2461846"/>
          </a:xfrm>
          <a:prstGeom prst="wedgeEllipseCallout">
            <a:avLst>
              <a:gd name="adj1" fmla="val 72820"/>
              <a:gd name="adj2" fmla="val -14071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dirty="0" smtClean="0">
                <a:latin typeface="Maiandra GD" panose="020E0502030308020204" pitchFamily="34" charset="0"/>
              </a:rPr>
              <a:t>Quizás ya conoces la respuesta de esta pregunta, pero nos gustaría que revisarás la diapositiva siguiente… </a:t>
            </a:r>
            <a:endParaRPr lang="es-CL" sz="2000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9862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ATENCIÓN : CAMPAÑA DE PREVENCIÓN : &quot; EL... - San José Noticias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757" y="1305279"/>
            <a:ext cx="3092475" cy="421994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HOLA! Soy un Virus primo de la gripa y el resfriado…Y me llamo ..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062" b="7323"/>
          <a:stretch/>
        </p:blipFill>
        <p:spPr bwMode="auto">
          <a:xfrm>
            <a:off x="3556487" y="1305279"/>
            <a:ext cx="2982257" cy="4219942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Instituto Nacional de Salud در توییتر &quot;¡Que no cunda el pánico ...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687"/>
          <a:stretch/>
        </p:blipFill>
        <p:spPr bwMode="auto">
          <a:xfrm>
            <a:off x="6894000" y="244585"/>
            <a:ext cx="4914142" cy="6453871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00017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1622024" y="351911"/>
            <a:ext cx="8831816" cy="1372986"/>
          </a:xfrm>
        </p:spPr>
        <p:txBody>
          <a:bodyPr>
            <a:normAutofit/>
          </a:bodyPr>
          <a:lstStyle/>
          <a:p>
            <a:pPr algn="ctr"/>
            <a:r>
              <a:rPr lang="es-CL" sz="7200" dirty="0" smtClean="0">
                <a:solidFill>
                  <a:srgbClr val="00B0F0"/>
                </a:solidFill>
                <a:latin typeface="Bernard MT Condensed" panose="02050806060905020404" pitchFamily="18" charset="0"/>
              </a:rPr>
              <a:t>¿Qué cosas cambiaron?</a:t>
            </a:r>
            <a:endParaRPr lang="es-CL" sz="7200" dirty="0">
              <a:solidFill>
                <a:srgbClr val="00B0F0"/>
              </a:solidFill>
              <a:latin typeface="Bernard MT Condensed" panose="02050806060905020404" pitchFamily="18" charset="0"/>
            </a:endParaRPr>
          </a:p>
        </p:txBody>
      </p:sp>
      <p:pic>
        <p:nvPicPr>
          <p:cNvPr id="4098" name="Picture 2" descr="Amazon.com: The Puppet Company - Knitted Puppets -Gloria Hand ...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34912">
            <a:off x="2696127" y="2441225"/>
            <a:ext cx="1977319" cy="3632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Llamada ovalada 5"/>
          <p:cNvSpPr/>
          <p:nvPr/>
        </p:nvSpPr>
        <p:spPr>
          <a:xfrm>
            <a:off x="5696256" y="2651361"/>
            <a:ext cx="4051495" cy="2461846"/>
          </a:xfrm>
          <a:prstGeom prst="wedgeEllipseCallout">
            <a:avLst>
              <a:gd name="adj1" fmla="val -71972"/>
              <a:gd name="adj2" fmla="val 11072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dirty="0" smtClean="0">
                <a:latin typeface="Maiandra GD" panose="020E0502030308020204" pitchFamily="34" charset="0"/>
              </a:rPr>
              <a:t>¡Un </a:t>
            </a:r>
            <a:r>
              <a:rPr lang="es-CL" sz="2000" dirty="0" err="1" smtClean="0">
                <a:latin typeface="Maiandra GD" panose="020E0502030308020204" pitchFamily="34" charset="0"/>
              </a:rPr>
              <a:t>montooooón</a:t>
            </a:r>
            <a:r>
              <a:rPr lang="es-CL" sz="2000" dirty="0" smtClean="0">
                <a:latin typeface="Maiandra GD" panose="020E0502030308020204" pitchFamily="34" charset="0"/>
              </a:rPr>
              <a:t> de cosas cambiaron!</a:t>
            </a:r>
          </a:p>
          <a:p>
            <a:pPr algn="ctr"/>
            <a:r>
              <a:rPr lang="es-CL" sz="2000" dirty="0" smtClean="0">
                <a:latin typeface="Maiandra GD" panose="020E0502030308020204" pitchFamily="34" charset="0"/>
              </a:rPr>
              <a:t>Veamos unos ejemplos… </a:t>
            </a:r>
            <a:endParaRPr lang="es-CL" sz="2000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264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oronavirus: 6 ilustraciones para enseñar a los niños a protegerse ..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1434"/>
          <a:stretch/>
        </p:blipFill>
        <p:spPr bwMode="auto">
          <a:xfrm>
            <a:off x="741969" y="941739"/>
            <a:ext cx="2168462" cy="2511547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Formas correctas e incorrectas y consejos de prevención de ...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779" t="51276" r="7139" b="3885"/>
          <a:stretch/>
        </p:blipFill>
        <p:spPr bwMode="auto">
          <a:xfrm>
            <a:off x="2375858" y="4193643"/>
            <a:ext cx="3258521" cy="218964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Teletrabajo | Vectores, Fotos de Stock y PSD Gratis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22" r="8242"/>
          <a:stretch/>
        </p:blipFill>
        <p:spPr bwMode="auto">
          <a:xfrm>
            <a:off x="5184212" y="1094841"/>
            <a:ext cx="2504051" cy="2205342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2" name="Picture 8" descr="Concepto de teletrabajo de personas de dibujos animados | Vector ...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917" t="13809" r="54110" b="10751"/>
          <a:stretch/>
        </p:blipFill>
        <p:spPr bwMode="auto">
          <a:xfrm>
            <a:off x="9625436" y="1040215"/>
            <a:ext cx="1939794" cy="236100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4" name="Picture 10" descr="Videollamada familiar | Vector Premium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43335" y="4151741"/>
            <a:ext cx="2231546" cy="2231546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/>
          <p:cNvSpPr txBox="1"/>
          <p:nvPr/>
        </p:nvSpPr>
        <p:spPr>
          <a:xfrm>
            <a:off x="433498" y="141066"/>
            <a:ext cx="27854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dirty="0" smtClean="0">
                <a:latin typeface="Script MT Bold" panose="03040602040607080904" pitchFamily="66" charset="0"/>
              </a:rPr>
              <a:t>Nos tenemos que quedar en casa.</a:t>
            </a:r>
            <a:endParaRPr lang="es-CL" sz="2000" dirty="0">
              <a:latin typeface="Script MT Bold" panose="03040602040607080904" pitchFamily="66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5043535" y="237315"/>
            <a:ext cx="27854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dirty="0" smtClean="0">
                <a:latin typeface="Script MT Bold" panose="03040602040607080904" pitchFamily="66" charset="0"/>
              </a:rPr>
              <a:t>Los adultos hacen teletrabajo.</a:t>
            </a:r>
            <a:endParaRPr lang="es-CL" sz="2000" dirty="0">
              <a:latin typeface="Script MT Bold" panose="03040602040607080904" pitchFamily="66" charset="0"/>
            </a:endParaRPr>
          </a:p>
        </p:txBody>
      </p:sp>
      <p:sp>
        <p:nvSpPr>
          <p:cNvPr id="11" name="CuadroTexto 10"/>
          <p:cNvSpPr txBox="1"/>
          <p:nvPr/>
        </p:nvSpPr>
        <p:spPr>
          <a:xfrm>
            <a:off x="9219557" y="166975"/>
            <a:ext cx="278540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dirty="0" smtClean="0">
                <a:latin typeface="Script MT Bold" panose="03040602040607080904" pitchFamily="66" charset="0"/>
              </a:rPr>
              <a:t>Ya no vas al colegio, tus tareas son online.</a:t>
            </a:r>
            <a:endParaRPr lang="es-CL" sz="2000" dirty="0">
              <a:latin typeface="Script MT Bold" panose="03040602040607080904" pitchFamily="66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2375858" y="3623409"/>
            <a:ext cx="32876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dirty="0" smtClean="0">
                <a:latin typeface="Script MT Bold" panose="03040602040607080904" pitchFamily="66" charset="0"/>
              </a:rPr>
              <a:t>Debemos mantener distancia.</a:t>
            </a:r>
            <a:endParaRPr lang="es-CL" sz="2000" dirty="0">
              <a:latin typeface="Script MT Bold" panose="03040602040607080904" pitchFamily="66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6415511" y="3575078"/>
            <a:ext cx="40649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dirty="0" smtClean="0">
                <a:latin typeface="Script MT Bold" panose="03040602040607080904" pitchFamily="66" charset="0"/>
              </a:rPr>
              <a:t>Estamos lejos de amigos y familiares.</a:t>
            </a:r>
            <a:endParaRPr lang="es-CL" sz="2000" dirty="0">
              <a:latin typeface="Script MT Bold" panose="030406020406070809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9467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ítulo 10"/>
          <p:cNvSpPr>
            <a:spLocks noGrp="1"/>
          </p:cNvSpPr>
          <p:nvPr>
            <p:ph type="title"/>
          </p:nvPr>
        </p:nvSpPr>
        <p:spPr>
          <a:xfrm>
            <a:off x="1650304" y="361338"/>
            <a:ext cx="8831816" cy="1372986"/>
          </a:xfrm>
        </p:spPr>
        <p:txBody>
          <a:bodyPr>
            <a:normAutofit fontScale="90000"/>
          </a:bodyPr>
          <a:lstStyle/>
          <a:p>
            <a:pPr algn="ctr"/>
            <a:r>
              <a:rPr lang="es-CL" sz="7200" dirty="0" smtClean="0">
                <a:solidFill>
                  <a:srgbClr val="00B0F0"/>
                </a:solidFill>
                <a:latin typeface="Bernard MT Condensed" panose="02050806060905020404" pitchFamily="18" charset="0"/>
              </a:rPr>
              <a:t>¿Y eso cómo podría afectarme? </a:t>
            </a:r>
            <a:endParaRPr lang="es-CL" sz="7200" dirty="0">
              <a:solidFill>
                <a:srgbClr val="00B0F0"/>
              </a:solidFill>
              <a:latin typeface="Bernard MT Condensed" panose="02050806060905020404" pitchFamily="18" charset="0"/>
            </a:endParaRPr>
          </a:p>
        </p:txBody>
      </p:sp>
      <p:pic>
        <p:nvPicPr>
          <p:cNvPr id="3074" name="Picture 2" descr="Scorch Sock Puppet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DFDFD"/>
              </a:clrFrom>
              <a:clrTo>
                <a:srgbClr val="FDFD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48257" y="1926547"/>
            <a:ext cx="2421122" cy="4174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Llamada ovalada 5"/>
          <p:cNvSpPr/>
          <p:nvPr/>
        </p:nvSpPr>
        <p:spPr>
          <a:xfrm>
            <a:off x="5537740" y="3130055"/>
            <a:ext cx="4051495" cy="2461846"/>
          </a:xfrm>
          <a:prstGeom prst="wedgeEllipseCallout">
            <a:avLst>
              <a:gd name="adj1" fmla="val -91069"/>
              <a:gd name="adj2" fmla="val 7643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000" dirty="0" smtClean="0">
                <a:latin typeface="Maiandra GD" panose="020E0502030308020204" pitchFamily="34" charset="0"/>
              </a:rPr>
              <a:t>Puede ser que no te des cuenta, pero quizás estas presentando alguna de las siguientes conductas… </a:t>
            </a:r>
            <a:endParaRPr lang="es-CL" sz="2000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492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Línea UAM - ¿Qué es la Depresión?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60" r="1154"/>
          <a:stretch/>
        </p:blipFill>
        <p:spPr bwMode="auto">
          <a:xfrm>
            <a:off x="0" y="43688"/>
            <a:ext cx="5359791" cy="6814312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CEFALEA TENSIONAL Y MIGRAÑA | Blog Farmacia Casin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240996">
            <a:off x="5087603" y="243925"/>
            <a:ext cx="2751650" cy="2845206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4" name="Picture 6" descr="Niño diciendo que no | Vector Premium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805480">
            <a:off x="9251052" y="353256"/>
            <a:ext cx="2626544" cy="2626544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0" name="Picture 12" descr="Autismo, soledad acompañada – Dirección de Comunicación de la Ciencia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58803">
            <a:off x="9274079" y="3918182"/>
            <a:ext cx="2580491" cy="2674877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2" name="Picture 14" descr="Niños distraidos en clase. LOS JESUITAS ELIMINAN ASIGNATURAS ...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388510">
            <a:off x="5059956" y="4098184"/>
            <a:ext cx="2844001" cy="256287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Qué ocurre realmente cuando llegas a la pubertad - YouTube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0628" y="2523715"/>
            <a:ext cx="3668522" cy="2063544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CuadroTexto 3"/>
          <p:cNvSpPr txBox="1"/>
          <p:nvPr/>
        </p:nvSpPr>
        <p:spPr>
          <a:xfrm rot="20203968">
            <a:off x="-23083" y="536232"/>
            <a:ext cx="2810012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2400" b="1" dirty="0" smtClean="0">
                <a:latin typeface="Maiandra GD" panose="020E0502030308020204" pitchFamily="34" charset="0"/>
              </a:rPr>
              <a:t>Cambios de humor</a:t>
            </a:r>
            <a:endParaRPr lang="es-CL" sz="2400" b="1" dirty="0">
              <a:latin typeface="Maiandra GD" panose="020E0502030308020204" pitchFamily="34" charset="0"/>
            </a:endParaRPr>
          </a:p>
        </p:txBody>
      </p:sp>
      <p:sp>
        <p:nvSpPr>
          <p:cNvPr id="12" name="CuadroTexto 11"/>
          <p:cNvSpPr txBox="1"/>
          <p:nvPr/>
        </p:nvSpPr>
        <p:spPr>
          <a:xfrm rot="21202198">
            <a:off x="6037721" y="145618"/>
            <a:ext cx="1906880" cy="830997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2400" b="1" dirty="0" smtClean="0">
                <a:latin typeface="Maiandra GD" panose="020E0502030308020204" pitchFamily="34" charset="0"/>
              </a:rPr>
              <a:t>Mayor irritabilidad</a:t>
            </a:r>
            <a:endParaRPr lang="es-CL" sz="2400" b="1" dirty="0">
              <a:latin typeface="Maiandra GD" panose="020E0502030308020204" pitchFamily="34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 rot="838950">
            <a:off x="10266332" y="465276"/>
            <a:ext cx="1906880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2400" b="1" dirty="0" smtClean="0">
                <a:latin typeface="Maiandra GD" panose="020E0502030308020204" pitchFamily="34" charset="0"/>
              </a:rPr>
              <a:t>Más quejas</a:t>
            </a:r>
            <a:endParaRPr lang="es-CL" sz="2400" b="1" dirty="0">
              <a:latin typeface="Maiandra GD" panose="020E0502030308020204" pitchFamily="34" charset="0"/>
            </a:endParaRPr>
          </a:p>
        </p:txBody>
      </p:sp>
      <p:sp>
        <p:nvSpPr>
          <p:cNvPr id="14" name="CuadroTexto 13"/>
          <p:cNvSpPr txBox="1"/>
          <p:nvPr/>
        </p:nvSpPr>
        <p:spPr>
          <a:xfrm rot="21361556">
            <a:off x="5101803" y="6263328"/>
            <a:ext cx="2653760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2400" b="1" dirty="0" smtClean="0">
                <a:latin typeface="Maiandra GD" panose="020E0502030308020204" pitchFamily="34" charset="0"/>
              </a:rPr>
              <a:t>Desconcentración</a:t>
            </a:r>
            <a:endParaRPr lang="es-CL" sz="2400" b="1" dirty="0">
              <a:latin typeface="Maiandra GD" panose="020E0502030308020204" pitchFamily="34" charset="0"/>
            </a:endParaRPr>
          </a:p>
        </p:txBody>
      </p:sp>
      <p:sp>
        <p:nvSpPr>
          <p:cNvPr id="15" name="CuadroTexto 14"/>
          <p:cNvSpPr txBox="1"/>
          <p:nvPr/>
        </p:nvSpPr>
        <p:spPr>
          <a:xfrm rot="689124">
            <a:off x="9774823" y="6227645"/>
            <a:ext cx="1888042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2400" b="1" dirty="0" smtClean="0">
                <a:latin typeface="Maiandra GD" panose="020E0502030308020204" pitchFamily="34" charset="0"/>
              </a:rPr>
              <a:t>Aislamiento</a:t>
            </a:r>
            <a:endParaRPr lang="es-CL" sz="2400" b="1" dirty="0">
              <a:latin typeface="Maiandra GD" panose="020E0502030308020204" pitchFamily="34" charset="0"/>
            </a:endParaRPr>
          </a:p>
        </p:txBody>
      </p:sp>
      <p:sp>
        <p:nvSpPr>
          <p:cNvPr id="16" name="CuadroTexto 15"/>
          <p:cNvSpPr txBox="1"/>
          <p:nvPr/>
        </p:nvSpPr>
        <p:spPr>
          <a:xfrm>
            <a:off x="6817559" y="4272427"/>
            <a:ext cx="3594659" cy="46166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CL" sz="2400" b="1" dirty="0" smtClean="0">
                <a:latin typeface="Maiandra GD" panose="020E0502030308020204" pitchFamily="34" charset="0"/>
              </a:rPr>
              <a:t>Problemas para dormir</a:t>
            </a:r>
            <a:endParaRPr lang="es-CL" sz="2400" b="1" dirty="0"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8885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575352" y="450130"/>
            <a:ext cx="9144001" cy="2743200"/>
          </a:xfrm>
        </p:spPr>
        <p:txBody>
          <a:bodyPr>
            <a:normAutofit/>
          </a:bodyPr>
          <a:lstStyle/>
          <a:p>
            <a:pPr algn="ctr"/>
            <a:r>
              <a:rPr lang="es-CL" sz="6600" dirty="0" smtClean="0">
                <a:solidFill>
                  <a:srgbClr val="00B0F0"/>
                </a:solidFill>
                <a:latin typeface="Bernard MT Condensed" panose="02050806060905020404" pitchFamily="18" charset="0"/>
              </a:rPr>
              <a:t>¿Y qué podemos hacer para manejar este estrés?</a:t>
            </a:r>
            <a:endParaRPr lang="es-CL" sz="6600" dirty="0">
              <a:solidFill>
                <a:srgbClr val="00B0F0"/>
              </a:solidFill>
              <a:latin typeface="Bernard MT Condensed" panose="02050806060905020404" pitchFamily="18" charset="0"/>
            </a:endParaRP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120846" y="3298431"/>
            <a:ext cx="11766354" cy="1835835"/>
          </a:xfrm>
        </p:spPr>
        <p:txBody>
          <a:bodyPr>
            <a:noAutofit/>
          </a:bodyPr>
          <a:lstStyle/>
          <a:p>
            <a:pPr algn="just"/>
            <a:r>
              <a:rPr lang="es-CL" sz="2000" dirty="0" smtClean="0">
                <a:solidFill>
                  <a:schemeClr val="tx1"/>
                </a:solidFill>
                <a:latin typeface="Maiandra GD" panose="020E0502030308020204" pitchFamily="34" charset="0"/>
              </a:rPr>
              <a:t>Hay muchas actividades que ayudan a controlar o minimizar el estrés, entre ellas: actividades de relajación, aprender técnicas de respiración, juegos de mesa, hacer </a:t>
            </a:r>
            <a:r>
              <a:rPr lang="es-CL" sz="2000" dirty="0" err="1" smtClean="0">
                <a:solidFill>
                  <a:schemeClr val="tx1"/>
                </a:solidFill>
                <a:latin typeface="Maiandra GD" panose="020E0502030308020204" pitchFamily="34" charset="0"/>
              </a:rPr>
              <a:t>videollamadas</a:t>
            </a:r>
            <a:r>
              <a:rPr lang="es-CL" sz="2000" dirty="0" smtClean="0">
                <a:solidFill>
                  <a:schemeClr val="tx1"/>
                </a:solidFill>
                <a:latin typeface="Maiandra GD" panose="020E0502030308020204" pitchFamily="34" charset="0"/>
              </a:rPr>
              <a:t>, cocinar junto a tus padres, mantener una rutina diaria, hacer actividad física, pintar mandalas, leer libros de interés, hacer manualidades… Manualidades??? Sí, ayuda mucho. Y hoy te queremos recomendar hacer una entretenida manualidad… </a:t>
            </a:r>
            <a:r>
              <a:rPr lang="es-CL" sz="2400" b="1" dirty="0" smtClean="0">
                <a:solidFill>
                  <a:schemeClr val="accent2">
                    <a:lumMod val="75000"/>
                  </a:schemeClr>
                </a:solidFill>
                <a:latin typeface="Maiandra GD" panose="020E0502030308020204" pitchFamily="34" charset="0"/>
              </a:rPr>
              <a:t>vamos a hacer TÍTERES…  </a:t>
            </a:r>
            <a:endParaRPr lang="es-CL" sz="2000" b="1" dirty="0">
              <a:solidFill>
                <a:schemeClr val="accent2">
                  <a:lumMod val="75000"/>
                </a:schemeClr>
              </a:solidFill>
              <a:latin typeface="Maiandra GD" panose="020E0502030308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1405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lamada ovalada 1"/>
          <p:cNvSpPr/>
          <p:nvPr/>
        </p:nvSpPr>
        <p:spPr>
          <a:xfrm>
            <a:off x="6484623" y="355422"/>
            <a:ext cx="3884862" cy="2607906"/>
          </a:xfrm>
          <a:prstGeom prst="wedgeEllipseCallout">
            <a:avLst>
              <a:gd name="adj1" fmla="val -107069"/>
              <a:gd name="adj2" fmla="val -5092"/>
            </a:avLst>
          </a:prstGeom>
          <a:gradFill flip="none" rotWithShape="1">
            <a:gsLst>
              <a:gs pos="0">
                <a:schemeClr val="accent1"/>
              </a:gs>
              <a:gs pos="74000">
                <a:schemeClr val="accent2">
                  <a:lumMod val="45000"/>
                  <a:lumOff val="55000"/>
                </a:schemeClr>
              </a:gs>
              <a:gs pos="83000">
                <a:schemeClr val="accent2">
                  <a:lumMod val="45000"/>
                  <a:lumOff val="55000"/>
                </a:schemeClr>
              </a:gs>
              <a:gs pos="100000">
                <a:schemeClr val="accent2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L" sz="2400" dirty="0" smtClean="0">
                <a:latin typeface="Maiandra GD" panose="020E0502030308020204" pitchFamily="34" charset="0"/>
              </a:rPr>
              <a:t>Hola, soy </a:t>
            </a:r>
            <a:r>
              <a:rPr lang="es-CL" sz="2400" dirty="0" err="1" smtClean="0">
                <a:latin typeface="Maiandra GD" panose="020E0502030308020204" pitchFamily="34" charset="0"/>
              </a:rPr>
              <a:t>Chasconcito</a:t>
            </a:r>
            <a:r>
              <a:rPr lang="es-CL" sz="2400" dirty="0" smtClean="0">
                <a:latin typeface="Maiandra GD" panose="020E0502030308020204" pitchFamily="34" charset="0"/>
              </a:rPr>
              <a:t> </a:t>
            </a:r>
            <a:r>
              <a:rPr lang="es-CL" sz="2400" dirty="0" smtClean="0">
                <a:latin typeface="Maiandra GD" panose="020E0502030308020204" pitchFamily="34" charset="0"/>
              </a:rPr>
              <a:t>y </a:t>
            </a:r>
            <a:r>
              <a:rPr lang="es-CL" sz="2400" dirty="0" smtClean="0">
                <a:latin typeface="Maiandra GD" panose="020E0502030308020204" pitchFamily="34" charset="0"/>
              </a:rPr>
              <a:t>ellos </a:t>
            </a:r>
            <a:r>
              <a:rPr lang="es-CL" sz="2400" dirty="0" smtClean="0">
                <a:latin typeface="Maiandra GD" panose="020E0502030308020204" pitchFamily="34" charset="0"/>
              </a:rPr>
              <a:t>mis mejores </a:t>
            </a:r>
            <a:r>
              <a:rPr lang="es-CL" sz="2400" dirty="0" smtClean="0">
                <a:latin typeface="Maiandra GD" panose="020E0502030308020204" pitchFamily="34" charset="0"/>
              </a:rPr>
              <a:t>amigos</a:t>
            </a:r>
            <a:r>
              <a:rPr lang="es-CL" sz="2400" dirty="0" smtClean="0">
                <a:latin typeface="Maiandra GD" panose="020E0502030308020204" pitchFamily="34" charset="0"/>
              </a:rPr>
              <a:t>. Quiero </a:t>
            </a:r>
            <a:r>
              <a:rPr lang="es-CL" sz="2400" dirty="0" smtClean="0">
                <a:latin typeface="Maiandra GD" panose="020E0502030308020204" pitchFamily="34" charset="0"/>
              </a:rPr>
              <a:t>invitarte a que puedas fabricar tu títere … </a:t>
            </a:r>
            <a:endParaRPr lang="es-CL" sz="2400" dirty="0">
              <a:latin typeface="Maiandra GD" panose="020E0502030308020204" pitchFamily="34" charset="0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43681" y="1030221"/>
            <a:ext cx="1749968" cy="198616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9971" y="3411134"/>
            <a:ext cx="1850498" cy="2063199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8287" y="3428322"/>
            <a:ext cx="1943100" cy="2028825"/>
          </a:xfrm>
          <a:prstGeom prst="rect">
            <a:avLst/>
          </a:prstGeom>
        </p:spPr>
      </p:pic>
      <p:sp>
        <p:nvSpPr>
          <p:cNvPr id="13" name="CuadroTexto 12"/>
          <p:cNvSpPr txBox="1"/>
          <p:nvPr/>
        </p:nvSpPr>
        <p:spPr>
          <a:xfrm>
            <a:off x="5628152" y="3521403"/>
            <a:ext cx="6563848" cy="2554545"/>
          </a:xfrm>
          <a:prstGeom prst="rect">
            <a:avLst/>
          </a:prstGeom>
          <a:gradFill flip="none" rotWithShape="1">
            <a:gsLst>
              <a:gs pos="0">
                <a:schemeClr val="accent1"/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just"/>
            <a:r>
              <a:rPr lang="es-CL" sz="2000" dirty="0" smtClean="0">
                <a:latin typeface="Comic Sans MS" panose="030F0702030302020204" pitchFamily="66" charset="0"/>
              </a:rPr>
              <a:t>Esto c</a:t>
            </a:r>
            <a:r>
              <a:rPr lang="es-CL" sz="2000" dirty="0" smtClean="0">
                <a:latin typeface="Comic Sans MS" panose="030F0702030302020204" pitchFamily="66" charset="0"/>
              </a:rPr>
              <a:t>onsiste en </a:t>
            </a:r>
            <a:r>
              <a:rPr lang="es-CL" sz="2000" dirty="0" smtClean="0">
                <a:latin typeface="Comic Sans MS" panose="030F0702030302020204" pitchFamily="66" charset="0"/>
              </a:rPr>
              <a:t>crear tu propio títere, lo puedes hacer con el material que tengas en casa (calcetines, ropa vieja, lana, restos de cartulina, etc.).</a:t>
            </a:r>
          </a:p>
          <a:p>
            <a:pPr algn="just"/>
            <a:endParaRPr lang="es-CL" sz="2000" dirty="0" smtClean="0">
              <a:latin typeface="Comic Sans MS" panose="030F0702030302020204" pitchFamily="66" charset="0"/>
            </a:endParaRPr>
          </a:p>
          <a:p>
            <a:pPr algn="just"/>
            <a:r>
              <a:rPr lang="es-CL" sz="2000" dirty="0" smtClean="0">
                <a:latin typeface="Comic Sans MS" panose="030F0702030302020204" pitchFamily="66" charset="0"/>
              </a:rPr>
              <a:t>Intenta que el títere represente una emoción positiva y que te haga sentir bien a ti, cada vez que lo veas.</a:t>
            </a:r>
          </a:p>
          <a:p>
            <a:pPr algn="just"/>
            <a:endParaRPr lang="es-CL" sz="2000" dirty="0" smtClean="0">
              <a:latin typeface="Comic Sans MS" panose="030F0702030302020204" pitchFamily="66" charset="0"/>
            </a:endParaRPr>
          </a:p>
          <a:p>
            <a:pPr algn="just"/>
            <a:r>
              <a:rPr lang="es-CL" sz="2000" dirty="0" smtClean="0">
                <a:latin typeface="Comic Sans MS" panose="030F0702030302020204" pitchFamily="66" charset="0"/>
              </a:rPr>
              <a:t>Sé creativo.  </a:t>
            </a:r>
            <a:endParaRPr lang="es-CL" sz="20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540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ción">
  <a:themeElements>
    <a:clrScheme name="Retrospección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ció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ción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1641</TotalTime>
  <Words>316</Words>
  <Application>Microsoft Office PowerPoint</Application>
  <PresentationFormat>Panorámica</PresentationFormat>
  <Paragraphs>32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8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9" baseType="lpstr">
      <vt:lpstr>Arial</vt:lpstr>
      <vt:lpstr>Bernard MT Condensed</vt:lpstr>
      <vt:lpstr>Calibri</vt:lpstr>
      <vt:lpstr>Calibri Light</vt:lpstr>
      <vt:lpstr>Comic Sans MS</vt:lpstr>
      <vt:lpstr>Maiandra GD</vt:lpstr>
      <vt:lpstr>Script MT Bold</vt:lpstr>
      <vt:lpstr>Wingdings 2</vt:lpstr>
      <vt:lpstr>Retrospección</vt:lpstr>
      <vt:lpstr>Presentación de PowerPoint</vt:lpstr>
      <vt:lpstr>¿Qué está ocurriendo?</vt:lpstr>
      <vt:lpstr>Presentación de PowerPoint</vt:lpstr>
      <vt:lpstr>¿Qué cosas cambiaron?</vt:lpstr>
      <vt:lpstr>Presentación de PowerPoint</vt:lpstr>
      <vt:lpstr>¿Y eso cómo podría afectarme? </vt:lpstr>
      <vt:lpstr>Presentación de PowerPoint</vt:lpstr>
      <vt:lpstr>¿Y qué podemos hacer para manejar este estrés?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acer</dc:creator>
  <cp:lastModifiedBy>Luis Alberto Bustamante</cp:lastModifiedBy>
  <cp:revision>19</cp:revision>
  <dcterms:created xsi:type="dcterms:W3CDTF">2020-05-22T00:46:57Z</dcterms:created>
  <dcterms:modified xsi:type="dcterms:W3CDTF">2020-06-14T21:15:54Z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652672</vt:lpwstr>
  </property>
  <property fmtid="{D5CDD505-2E9C-101B-9397-08002B2CF9AE}" name="NXPowerLiteSettings" pid="3">
    <vt:lpwstr>C7000400038000</vt:lpwstr>
  </property>
  <property fmtid="{D5CDD505-2E9C-101B-9397-08002B2CF9AE}" name="NXPowerLiteVersion" pid="4">
    <vt:lpwstr>S9.0.1</vt:lpwstr>
  </property>
</Properties>
</file>