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78" r:id="rId7"/>
    <p:sldId id="260" r:id="rId8"/>
    <p:sldId id="279" r:id="rId9"/>
    <p:sldId id="261" r:id="rId10"/>
    <p:sldId id="277" r:id="rId11"/>
    <p:sldId id="280" r:id="rId12"/>
    <p:sldId id="281" r:id="rId13"/>
    <p:sldId id="282" r:id="rId14"/>
    <p:sldId id="283" r:id="rId15"/>
  </p:sldIdLst>
  <p:sldSz cx="9144000" cy="5143500" type="screen16x9"/>
  <p:notesSz cx="6858000" cy="9144000"/>
  <p:custDataLst>
    <p:tags r:id="rId16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A80"/>
    <a:srgbClr val="FFD237"/>
    <a:srgbClr val="4E9F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618" y="-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293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7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196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32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549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6928228" y="47801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www.HOMEPPT.com/ziti/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2623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461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248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64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87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737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B479-9800-4092-9FFF-3DE6A5B3665E}" type="datetimeFigureOut">
              <a:rPr lang="zh-CN" altLang="en-US" smtClean="0"/>
              <a:t>2020/6/19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AA5F2-E3C8-4FD7-8A60-CD893B097513}" type="slidenum">
              <a:rPr lang="zh-CN" altLang="en-US" smtClean="0"/>
              <a:t>‹Nº›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519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png"/><Relationship Id="rId7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2.xml"/><Relationship Id="rId4" Type="http://schemas.openxmlformats.org/officeDocument/2006/relationships/slide" Target="slide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105787" y="1095529"/>
            <a:ext cx="6381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zh-CN" sz="3600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Resolviendo problemas </a:t>
            </a:r>
            <a:endParaRPr lang="zh-CN" altLang="en-US" sz="3600" b="1" dirty="0">
              <a:solidFill>
                <a:srgbClr val="FF8A8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 rot="21592259">
            <a:off x="2492077" y="1972139"/>
            <a:ext cx="455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altLang="zh-CN" sz="1600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s-CL" altLang="zh-CN" sz="1800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Matemáticas 1° básicos</a:t>
            </a:r>
            <a:endParaRPr lang="zh-CN" altLang="en-US" sz="1800" b="1" dirty="0">
              <a:solidFill>
                <a:srgbClr val="FF8A8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72000" y="2571750"/>
            <a:ext cx="310782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altLang="zh-CN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Psicopedagoga</a:t>
            </a:r>
            <a:r>
              <a:rPr lang="es-CL" altLang="zh-CN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s-CL" altLang="zh-CN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Solange</a:t>
            </a:r>
            <a:r>
              <a:rPr lang="es-CL" altLang="zh-CN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s-CL" altLang="zh-CN" b="1" dirty="0" smtClean="0">
                <a:solidFill>
                  <a:srgbClr val="FF8A8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Lopez</a:t>
            </a:r>
            <a:endParaRPr lang="zh-CN" altLang="en-US" b="1" dirty="0">
              <a:solidFill>
                <a:srgbClr val="FF8A8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95" y="141941"/>
            <a:ext cx="2475094" cy="953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562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8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53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2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19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622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n 8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Marcador de contenido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822" y="701386"/>
            <a:ext cx="3356383" cy="214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9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任意多边形 4"/>
          <p:cNvSpPr/>
          <p:nvPr/>
        </p:nvSpPr>
        <p:spPr>
          <a:xfrm>
            <a:off x="2611304" y="796627"/>
            <a:ext cx="2876550" cy="870756"/>
          </a:xfrm>
          <a:custGeom>
            <a:avLst/>
            <a:gdLst>
              <a:gd name="connsiteX0" fmla="*/ 0 w 2476500"/>
              <a:gd name="connsiteY0" fmla="*/ 0 h 906463"/>
              <a:gd name="connsiteX1" fmla="*/ 2476500 w 2476500"/>
              <a:gd name="connsiteY1" fmla="*/ 0 h 906463"/>
              <a:gd name="connsiteX2" fmla="*/ 2476500 w 2476500"/>
              <a:gd name="connsiteY2" fmla="*/ 679847 h 906463"/>
              <a:gd name="connsiteX3" fmla="*/ 1238250 w 2476500"/>
              <a:gd name="connsiteY3" fmla="*/ 906463 h 906463"/>
              <a:gd name="connsiteX4" fmla="*/ 0 w 2476500"/>
              <a:gd name="connsiteY4" fmla="*/ 679847 h 906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0" h="906463">
                <a:moveTo>
                  <a:pt x="0" y="0"/>
                </a:moveTo>
                <a:lnTo>
                  <a:pt x="2476500" y="0"/>
                </a:lnTo>
                <a:lnTo>
                  <a:pt x="2476500" y="679847"/>
                </a:lnTo>
                <a:lnTo>
                  <a:pt x="1238250" y="906463"/>
                </a:lnTo>
                <a:lnTo>
                  <a:pt x="0" y="679847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kern="0" dirty="0" smtClean="0">
                <a:solidFill>
                  <a:srgbClr val="FF8A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微软雅黑" panose="020B0503020204020204" pitchFamily="34" charset="-122"/>
              </a:rPr>
              <a:t>A resolver…</a:t>
            </a:r>
            <a:endParaRPr lang="en-US" altLang="zh-CN" sz="4000" kern="0" dirty="0">
              <a:solidFill>
                <a:srgbClr val="FF8A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ea typeface="微软雅黑" panose="020B0503020204020204" pitchFamily="34" charset="-122"/>
            </a:endParaRPr>
          </a:p>
        </p:txBody>
      </p:sp>
      <p:pic>
        <p:nvPicPr>
          <p:cNvPr id="38" name="Imagen 37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Niña Niño Personaje De Dibujos Animados Para Niños Iconos Aislados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64" y="1643625"/>
            <a:ext cx="2421807" cy="1883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946671" y="1669822"/>
            <a:ext cx="36466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/>
              <a:t>Sofía tiene 7 peras y Carlos tiene 5. Si juntas todas las peras en una cesta. ¿Cuántas peras tienen?</a:t>
            </a:r>
            <a:endParaRPr lang="es-CL" sz="1400" b="1" dirty="0"/>
          </a:p>
        </p:txBody>
      </p:sp>
      <p:pic>
        <p:nvPicPr>
          <p:cNvPr id="1030" name="Picture 6" descr="Canasta | Vectores, Fotos de Stock y PSD Grati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320" y="1655478"/>
            <a:ext cx="1290721" cy="1290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CuadroTexto 40"/>
          <p:cNvSpPr txBox="1"/>
          <p:nvPr/>
        </p:nvSpPr>
        <p:spPr>
          <a:xfrm>
            <a:off x="3113913" y="2466556"/>
            <a:ext cx="3159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/>
              <a:t> ¿ Que operación matemática utilizare?</a:t>
            </a:r>
            <a:endParaRPr lang="es-CL" sz="1400" b="1" dirty="0"/>
          </a:p>
        </p:txBody>
      </p:sp>
      <p:sp>
        <p:nvSpPr>
          <p:cNvPr id="42" name="Rectángulo 41">
            <a:hlinkClick r:id="rId6" action="ppaction://hlinksldjump"/>
          </p:cNvPr>
          <p:cNvSpPr/>
          <p:nvPr/>
        </p:nvSpPr>
        <p:spPr>
          <a:xfrm>
            <a:off x="3472009" y="2939280"/>
            <a:ext cx="744279" cy="550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 smtClean="0"/>
              <a:t>+</a:t>
            </a:r>
            <a:endParaRPr lang="es-CL" sz="3600" b="1" dirty="0"/>
          </a:p>
        </p:txBody>
      </p:sp>
      <p:sp>
        <p:nvSpPr>
          <p:cNvPr id="43" name="Rectángulo 42">
            <a:hlinkClick r:id="rId7" action="ppaction://hlinksldjump"/>
          </p:cNvPr>
          <p:cNvSpPr/>
          <p:nvPr/>
        </p:nvSpPr>
        <p:spPr>
          <a:xfrm>
            <a:off x="4536399" y="2946199"/>
            <a:ext cx="712381" cy="543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6600" dirty="0" smtClean="0"/>
              <a:t>-</a:t>
            </a:r>
            <a:endParaRPr lang="es-CL" sz="6600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034342" y="3686537"/>
            <a:ext cx="131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b="1" dirty="0" smtClean="0"/>
              <a:t>Resultado:</a:t>
            </a:r>
            <a:endParaRPr lang="es-CL" sz="1800" b="1" dirty="0"/>
          </a:p>
        </p:txBody>
      </p:sp>
      <p:sp>
        <p:nvSpPr>
          <p:cNvPr id="45" name="Rectángulo 44">
            <a:hlinkClick r:id="rId7" action="ppaction://hlinksldjump"/>
          </p:cNvPr>
          <p:cNvSpPr/>
          <p:nvPr/>
        </p:nvSpPr>
        <p:spPr>
          <a:xfrm>
            <a:off x="5487854" y="3763926"/>
            <a:ext cx="583338" cy="499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11</a:t>
            </a:r>
            <a:endParaRPr lang="es-CL" sz="2000" b="1" dirty="0"/>
          </a:p>
        </p:txBody>
      </p:sp>
      <p:sp>
        <p:nvSpPr>
          <p:cNvPr id="46" name="Rectángulo 45">
            <a:hlinkClick r:id="rId6" action="ppaction://hlinksldjump"/>
          </p:cNvPr>
          <p:cNvSpPr/>
          <p:nvPr/>
        </p:nvSpPr>
        <p:spPr>
          <a:xfrm>
            <a:off x="6273210" y="3758731"/>
            <a:ext cx="531628" cy="504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800" b="1" dirty="0" smtClean="0"/>
              <a:t>12</a:t>
            </a:r>
            <a:endParaRPr lang="es-CL" sz="1800" b="1" dirty="0"/>
          </a:p>
        </p:txBody>
      </p:sp>
      <p:sp>
        <p:nvSpPr>
          <p:cNvPr id="47" name="Rectángulo 46">
            <a:hlinkClick r:id="rId7" action="ppaction://hlinksldjump"/>
          </p:cNvPr>
          <p:cNvSpPr/>
          <p:nvPr/>
        </p:nvSpPr>
        <p:spPr>
          <a:xfrm>
            <a:off x="7006856" y="3758731"/>
            <a:ext cx="520995" cy="504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800" b="1" dirty="0" smtClean="0"/>
              <a:t>9</a:t>
            </a:r>
            <a:endParaRPr lang="es-CL" sz="1800" b="1" dirty="0"/>
          </a:p>
        </p:txBody>
      </p:sp>
      <p:sp>
        <p:nvSpPr>
          <p:cNvPr id="48" name="Flecha derecha 47">
            <a:hlinkClick r:id="rId8" action="ppaction://hlinksldjump"/>
          </p:cNvPr>
          <p:cNvSpPr/>
          <p:nvPr/>
        </p:nvSpPr>
        <p:spPr>
          <a:xfrm>
            <a:off x="7725269" y="4263656"/>
            <a:ext cx="1222028" cy="68845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1455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96633" y="1061478"/>
            <a:ext cx="4036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altLang="zh-CN" sz="1800" b="1" dirty="0" smtClean="0">
                <a:solidFill>
                  <a:srgbClr val="0070C0"/>
                </a:solidFill>
              </a:rPr>
              <a:t>En un estacionamiento hay 20 autos.</a:t>
            </a:r>
          </a:p>
          <a:p>
            <a:pPr algn="ctr"/>
            <a:r>
              <a:rPr lang="es-CL" altLang="zh-CN" sz="1800" b="1" dirty="0">
                <a:solidFill>
                  <a:srgbClr val="0070C0"/>
                </a:solidFill>
              </a:rPr>
              <a:t>S</a:t>
            </a:r>
            <a:r>
              <a:rPr lang="es-CL" altLang="zh-CN" sz="1800" b="1" dirty="0" smtClean="0">
                <a:solidFill>
                  <a:srgbClr val="0070C0"/>
                </a:solidFill>
              </a:rPr>
              <a:t>e van 6 autos. ¿Cuántos autos quedan ahora?</a:t>
            </a:r>
            <a:endParaRPr lang="zh-CN" altLang="en-US" sz="1800" b="1" dirty="0">
              <a:solidFill>
                <a:srgbClr val="0070C0"/>
              </a:solidFill>
            </a:endParaRPr>
          </a:p>
        </p:txBody>
      </p:sp>
      <p:pic>
        <p:nvPicPr>
          <p:cNvPr id="11" name="Imagen 10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1467294" y="2211009"/>
            <a:ext cx="29345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b="1" dirty="0">
                <a:solidFill>
                  <a:srgbClr val="0070C0"/>
                </a:solidFill>
              </a:rPr>
              <a:t>¿ Que operación matemática utilizare?</a:t>
            </a:r>
          </a:p>
        </p:txBody>
      </p:sp>
      <p:sp>
        <p:nvSpPr>
          <p:cNvPr id="3" name="Rectángulo 2">
            <a:hlinkClick r:id="rId4" action="ppaction://hlinksldjump"/>
          </p:cNvPr>
          <p:cNvSpPr/>
          <p:nvPr/>
        </p:nvSpPr>
        <p:spPr>
          <a:xfrm>
            <a:off x="1903835" y="2902762"/>
            <a:ext cx="57415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 smtClean="0"/>
              <a:t>+</a:t>
            </a:r>
            <a:endParaRPr lang="es-CL" sz="3200" b="1" dirty="0"/>
          </a:p>
        </p:txBody>
      </p:sp>
      <p:sp>
        <p:nvSpPr>
          <p:cNvPr id="12" name="Rectángulo 11">
            <a:hlinkClick r:id="rId5" action="ppaction://hlinksldjump"/>
          </p:cNvPr>
          <p:cNvSpPr/>
          <p:nvPr/>
        </p:nvSpPr>
        <p:spPr>
          <a:xfrm>
            <a:off x="2860765" y="2903506"/>
            <a:ext cx="52038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 smtClean="0"/>
              <a:t>-</a:t>
            </a:r>
            <a:endParaRPr lang="es-CL" sz="36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757228" y="2687556"/>
            <a:ext cx="131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b="1" dirty="0" smtClean="0">
                <a:solidFill>
                  <a:srgbClr val="0070C0"/>
                </a:solidFill>
              </a:rPr>
              <a:t>Resultado:</a:t>
            </a:r>
            <a:endParaRPr lang="es-CL" sz="1800" b="1" dirty="0">
              <a:solidFill>
                <a:srgbClr val="0070C0"/>
              </a:solidFill>
            </a:endParaRPr>
          </a:p>
        </p:txBody>
      </p:sp>
      <p:sp>
        <p:nvSpPr>
          <p:cNvPr id="14" name="Rectángulo 13">
            <a:hlinkClick r:id="rId4" action="ppaction://hlinksldjump"/>
          </p:cNvPr>
          <p:cNvSpPr/>
          <p:nvPr/>
        </p:nvSpPr>
        <p:spPr>
          <a:xfrm>
            <a:off x="5242459" y="3254507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5</a:t>
            </a:r>
            <a:endParaRPr lang="es-CL" sz="2000" b="1" dirty="0"/>
          </a:p>
        </p:txBody>
      </p:sp>
      <p:sp>
        <p:nvSpPr>
          <p:cNvPr id="15" name="Rectángulo 14">
            <a:hlinkClick r:id="rId4" action="ppaction://hlinksldjump"/>
          </p:cNvPr>
          <p:cNvSpPr/>
          <p:nvPr/>
        </p:nvSpPr>
        <p:spPr>
          <a:xfrm>
            <a:off x="6145619" y="3254507"/>
            <a:ext cx="552893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12</a:t>
            </a:r>
            <a:endParaRPr lang="es-CL" sz="2000" b="1" dirty="0"/>
          </a:p>
        </p:txBody>
      </p:sp>
      <p:sp>
        <p:nvSpPr>
          <p:cNvPr id="16" name="Rectángulo 15">
            <a:hlinkClick r:id="rId5" action="ppaction://hlinksldjump"/>
          </p:cNvPr>
          <p:cNvSpPr/>
          <p:nvPr/>
        </p:nvSpPr>
        <p:spPr>
          <a:xfrm>
            <a:off x="7018434" y="3254507"/>
            <a:ext cx="53162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14</a:t>
            </a:r>
            <a:endParaRPr lang="es-CL" b="1" dirty="0"/>
          </a:p>
        </p:txBody>
      </p:sp>
      <p:sp>
        <p:nvSpPr>
          <p:cNvPr id="17" name="Flecha derecha 16">
            <a:hlinkClick r:id="rId6" action="ppaction://hlinksldjump"/>
          </p:cNvPr>
          <p:cNvSpPr/>
          <p:nvPr/>
        </p:nvSpPr>
        <p:spPr>
          <a:xfrm>
            <a:off x="7634177" y="4306186"/>
            <a:ext cx="1275906" cy="68845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8" name="Imagen 17" descr="Free vector graphic: Auto, Car, Vehicle, Wheels, Truck ..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241" y="1194352"/>
            <a:ext cx="1965141" cy="98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415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7765"/>
            <a:ext cx="9144000" cy="5143500"/>
          </a:xfrm>
          <a:prstGeom prst="rect">
            <a:avLst/>
          </a:prstGeom>
        </p:spPr>
      </p:pic>
      <p:sp>
        <p:nvSpPr>
          <p:cNvPr id="2" name="Flecha derecha 1">
            <a:hlinkClick r:id="rId3" action="ppaction://hlinksldjump"/>
          </p:cNvPr>
          <p:cNvSpPr/>
          <p:nvPr/>
        </p:nvSpPr>
        <p:spPr>
          <a:xfrm>
            <a:off x="7676706" y="4327451"/>
            <a:ext cx="1233377" cy="6990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0" name="Imagen 39" descr="LOGO-San-Jose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/>
          <p:cNvSpPr txBox="1"/>
          <p:nvPr/>
        </p:nvSpPr>
        <p:spPr>
          <a:xfrm>
            <a:off x="2484992" y="1156371"/>
            <a:ext cx="4901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María tiene 11 lápices y Juan le regala 7 lápices. </a:t>
            </a:r>
          </a:p>
          <a:p>
            <a:r>
              <a:rPr lang="es-CL" sz="1600" b="1" dirty="0" smtClean="0"/>
              <a:t>¿ Cuantos lápices </a:t>
            </a:r>
            <a:r>
              <a:rPr lang="es-CL" sz="1600" b="1" dirty="0"/>
              <a:t>en total </a:t>
            </a:r>
            <a:r>
              <a:rPr lang="es-CL" sz="1600" b="1" dirty="0" smtClean="0"/>
              <a:t>tiene María en su estuche?</a:t>
            </a:r>
            <a:endParaRPr lang="es-CL" sz="1600" b="1" dirty="0"/>
          </a:p>
        </p:txBody>
      </p:sp>
      <p:pic>
        <p:nvPicPr>
          <p:cNvPr id="1028" name="Picture 4" descr="Erik Malpica Flores recomienda: Los 7 mejores estuches escolares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68" y="1448759"/>
            <a:ext cx="1798224" cy="85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2578140" y="1866215"/>
            <a:ext cx="30520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400" b="1" dirty="0"/>
              <a:t>¿ Que operación matemática utilizare?</a:t>
            </a:r>
            <a:endParaRPr lang="es-CL" sz="1400" b="1" dirty="0"/>
          </a:p>
        </p:txBody>
      </p:sp>
      <p:sp>
        <p:nvSpPr>
          <p:cNvPr id="10" name="Rectángulo 9">
            <a:hlinkClick r:id="rId6" action="ppaction://hlinksldjump"/>
          </p:cNvPr>
          <p:cNvSpPr/>
          <p:nvPr/>
        </p:nvSpPr>
        <p:spPr>
          <a:xfrm>
            <a:off x="2786337" y="2320409"/>
            <a:ext cx="57415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 smtClean="0"/>
              <a:t>+</a:t>
            </a:r>
            <a:endParaRPr lang="es-CL" sz="3200" b="1" dirty="0"/>
          </a:p>
        </p:txBody>
      </p:sp>
      <p:sp>
        <p:nvSpPr>
          <p:cNvPr id="11" name="Rectángulo 10">
            <a:hlinkClick r:id="rId7" action="ppaction://hlinksldjump"/>
          </p:cNvPr>
          <p:cNvSpPr/>
          <p:nvPr/>
        </p:nvSpPr>
        <p:spPr>
          <a:xfrm>
            <a:off x="3843973" y="2318830"/>
            <a:ext cx="52038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 smtClean="0"/>
              <a:t>-</a:t>
            </a:r>
            <a:endParaRPr lang="es-CL" sz="3600" b="1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630194" y="2406698"/>
            <a:ext cx="131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b="1" dirty="0" smtClean="0"/>
              <a:t>Resultado:</a:t>
            </a:r>
            <a:endParaRPr lang="es-CL" sz="1800" b="1" dirty="0"/>
          </a:p>
        </p:txBody>
      </p:sp>
      <p:sp>
        <p:nvSpPr>
          <p:cNvPr id="13" name="Rectángulo 12">
            <a:hlinkClick r:id="rId7" action="ppaction://hlinksldjump"/>
          </p:cNvPr>
          <p:cNvSpPr/>
          <p:nvPr/>
        </p:nvSpPr>
        <p:spPr>
          <a:xfrm>
            <a:off x="5173601" y="3242605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15</a:t>
            </a:r>
            <a:endParaRPr lang="es-CL" sz="2000" b="1" dirty="0"/>
          </a:p>
        </p:txBody>
      </p:sp>
      <p:sp>
        <p:nvSpPr>
          <p:cNvPr id="14" name="Rectángulo 13">
            <a:hlinkClick r:id="rId6" action="ppaction://hlinksldjump"/>
          </p:cNvPr>
          <p:cNvSpPr/>
          <p:nvPr/>
        </p:nvSpPr>
        <p:spPr>
          <a:xfrm>
            <a:off x="6097857" y="3242605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18</a:t>
            </a:r>
            <a:endParaRPr lang="es-CL" sz="2000" b="1" dirty="0"/>
          </a:p>
        </p:txBody>
      </p:sp>
      <p:sp>
        <p:nvSpPr>
          <p:cNvPr id="15" name="Rectángulo 14">
            <a:hlinkClick r:id="rId7" action="ppaction://hlinksldjump"/>
          </p:cNvPr>
          <p:cNvSpPr/>
          <p:nvPr/>
        </p:nvSpPr>
        <p:spPr>
          <a:xfrm>
            <a:off x="7037690" y="3242605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/>
              <a:t>9</a:t>
            </a:r>
            <a:endParaRPr lang="es-CL" sz="2000" b="1" dirty="0"/>
          </a:p>
        </p:txBody>
      </p:sp>
    </p:spTree>
    <p:extLst>
      <p:ext uri="{BB962C8B-B14F-4D97-AF65-F5344CB8AC3E}">
        <p14:creationId xmlns:p14="http://schemas.microsoft.com/office/powerpoint/2010/main" val="3750458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n 10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Flecha derecha 12">
            <a:hlinkClick r:id="rId4" action="ppaction://hlinksldjump"/>
          </p:cNvPr>
          <p:cNvSpPr/>
          <p:nvPr/>
        </p:nvSpPr>
        <p:spPr>
          <a:xfrm>
            <a:off x="7676706" y="4327451"/>
            <a:ext cx="1233377" cy="6990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2860765" y="1149531"/>
            <a:ext cx="446567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sp>
        <p:nvSpPr>
          <p:cNvPr id="3" name="CuadroTexto 2"/>
          <p:cNvSpPr txBox="1"/>
          <p:nvPr/>
        </p:nvSpPr>
        <p:spPr>
          <a:xfrm>
            <a:off x="1998921" y="1149531"/>
            <a:ext cx="5847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b="1" dirty="0" smtClean="0">
                <a:solidFill>
                  <a:schemeClr val="accent1">
                    <a:lumMod val="50000"/>
                  </a:schemeClr>
                </a:solidFill>
              </a:rPr>
              <a:t>Hay 19 alumnos en clases. 6 terminan sus tareas y se van a recreo.</a:t>
            </a:r>
          </a:p>
          <a:p>
            <a:r>
              <a:rPr lang="es-CL" sz="1800" b="1" dirty="0" smtClean="0">
                <a:solidFill>
                  <a:schemeClr val="accent1">
                    <a:lumMod val="50000"/>
                  </a:schemeClr>
                </a:solidFill>
              </a:rPr>
              <a:t>¿Cuántos alumnos quedan en la sala de clases?</a:t>
            </a:r>
            <a:endParaRPr lang="es-CL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041548" y="2115242"/>
            <a:ext cx="30520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1400" b="1" dirty="0">
                <a:solidFill>
                  <a:schemeClr val="accent1">
                    <a:lumMod val="50000"/>
                  </a:schemeClr>
                </a:solidFill>
              </a:rPr>
              <a:t>¿ Que operación matemática utilizare?</a:t>
            </a:r>
            <a:endParaRPr lang="es-CL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800315" y="2318562"/>
            <a:ext cx="131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b="1" dirty="0" smtClean="0">
                <a:solidFill>
                  <a:schemeClr val="accent1">
                    <a:lumMod val="50000"/>
                  </a:schemeClr>
                </a:solidFill>
              </a:rPr>
              <a:t>Resultado:</a:t>
            </a:r>
            <a:endParaRPr lang="es-CL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ángulo 8">
            <a:hlinkClick r:id="rId5" action="ppaction://hlinksldjump"/>
          </p:cNvPr>
          <p:cNvSpPr/>
          <p:nvPr/>
        </p:nvSpPr>
        <p:spPr>
          <a:xfrm>
            <a:off x="2698062" y="2593289"/>
            <a:ext cx="57415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 smtClean="0"/>
              <a:t>+</a:t>
            </a:r>
            <a:endParaRPr lang="es-CL" sz="3200" b="1" dirty="0"/>
          </a:p>
        </p:txBody>
      </p:sp>
      <p:sp>
        <p:nvSpPr>
          <p:cNvPr id="10" name="Rectángulo 9">
            <a:hlinkClick r:id="rId6" action="ppaction://hlinksldjump"/>
          </p:cNvPr>
          <p:cNvSpPr/>
          <p:nvPr/>
        </p:nvSpPr>
        <p:spPr>
          <a:xfrm>
            <a:off x="3775067" y="2593289"/>
            <a:ext cx="52038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 smtClean="0"/>
              <a:t>-</a:t>
            </a:r>
            <a:endParaRPr lang="es-CL" sz="3600" b="1" dirty="0"/>
          </a:p>
        </p:txBody>
      </p:sp>
      <p:sp>
        <p:nvSpPr>
          <p:cNvPr id="12" name="Rectángulo 11">
            <a:hlinkClick r:id="rId7" action="ppaction://hlinksldjump"/>
          </p:cNvPr>
          <p:cNvSpPr/>
          <p:nvPr/>
        </p:nvSpPr>
        <p:spPr>
          <a:xfrm>
            <a:off x="5050975" y="3050489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13</a:t>
            </a:r>
            <a:endParaRPr lang="es-CL" sz="2000" b="1" dirty="0"/>
          </a:p>
        </p:txBody>
      </p:sp>
      <p:sp>
        <p:nvSpPr>
          <p:cNvPr id="14" name="Rectángulo 13">
            <a:hlinkClick r:id="rId5" action="ppaction://hlinksldjump"/>
          </p:cNvPr>
          <p:cNvSpPr/>
          <p:nvPr/>
        </p:nvSpPr>
        <p:spPr>
          <a:xfrm>
            <a:off x="6093486" y="3050489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12</a:t>
            </a:r>
            <a:endParaRPr lang="es-CL" sz="2000" b="1" dirty="0"/>
          </a:p>
        </p:txBody>
      </p:sp>
      <p:sp>
        <p:nvSpPr>
          <p:cNvPr id="15" name="Rectángulo 14">
            <a:hlinkClick r:id="rId5" action="ppaction://hlinksldjump"/>
          </p:cNvPr>
          <p:cNvSpPr/>
          <p:nvPr/>
        </p:nvSpPr>
        <p:spPr>
          <a:xfrm>
            <a:off x="7118752" y="3050489"/>
            <a:ext cx="583238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 smtClean="0"/>
              <a:t>15</a:t>
            </a:r>
            <a:endParaRPr lang="es-CL" sz="2000" b="1" dirty="0"/>
          </a:p>
        </p:txBody>
      </p:sp>
    </p:spTree>
    <p:extLst>
      <p:ext uri="{BB962C8B-B14F-4D97-AF65-F5344CB8AC3E}">
        <p14:creationId xmlns:p14="http://schemas.microsoft.com/office/powerpoint/2010/main" val="2743940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0" name="Imagen 39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43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2494704" y="3119181"/>
            <a:ext cx="3674790" cy="45719"/>
          </a:xfrm>
          <a:prstGeom prst="roundRect">
            <a:avLst>
              <a:gd name="adj" fmla="val 50000"/>
            </a:avLst>
          </a:prstGeom>
          <a:solidFill>
            <a:srgbClr val="4E9F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zh-CN" altLang="en-US">
              <a:solidFill>
                <a:srgbClr val="4DA41D"/>
              </a:solidFill>
              <a:latin typeface="Calibri"/>
              <a:ea typeface="宋体" panose="02010600030101010101" pitchFamily="2" charset="-122"/>
            </a:endParaRPr>
          </a:p>
        </p:txBody>
      </p:sp>
      <p:pic>
        <p:nvPicPr>
          <p:cNvPr id="2" name="Imagen 1" descr="QUIEN ESPERA DESESPERA | Human Rec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36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0" name="Imagen 39" descr="LOGO-San-Jos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" y="195943"/>
            <a:ext cx="2475094" cy="953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QUIEN ESPERA DESESPERA | Human Rec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980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2494704" y="3119181"/>
            <a:ext cx="3674790" cy="45719"/>
          </a:xfrm>
          <a:prstGeom prst="roundRect">
            <a:avLst>
              <a:gd name="adj" fmla="val 50000"/>
            </a:avLst>
          </a:prstGeom>
          <a:solidFill>
            <a:srgbClr val="4E9F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zh-CN" altLang="en-US">
              <a:solidFill>
                <a:srgbClr val="4DA41D"/>
              </a:solidFill>
              <a:latin typeface="Calibri"/>
              <a:ea typeface="宋体" panose="02010600030101010101" pitchFamily="2" charset="-122"/>
            </a:endParaRPr>
          </a:p>
        </p:txBody>
      </p:sp>
      <p:pic>
        <p:nvPicPr>
          <p:cNvPr id="11" name="Imagen 10" descr="QUIEN ESPERA DESESPERA | Human Rec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35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6f75b9e56a39eaa6d84f7c6df00bbe18e"/>
</p:tagLst>
</file>

<file path=ppt/theme/theme1.xml><?xml version="1.0" encoding="utf-8"?>
<a:theme xmlns:a="http://schemas.openxmlformats.org/drawingml/2006/main" name="第一PPT，www.1ppt.com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156</Words>
  <Application>Microsoft Office PowerPoint</Application>
  <PresentationFormat>Presentación en pantalla (16:9)</PresentationFormat>
  <Paragraphs>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微软雅黑</vt:lpstr>
      <vt:lpstr>宋体</vt:lpstr>
      <vt:lpstr>Arial</vt:lpstr>
      <vt:lpstr>Calibri</vt:lpstr>
      <vt:lpstr>Calibri Light</vt:lpstr>
      <vt:lpstr>Impact</vt:lpstr>
      <vt:lpstr>第一PPT，www.1ppt.com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Solange</dc:creator>
  <cp:lastModifiedBy>Solange</cp:lastModifiedBy>
  <cp:revision>27</cp:revision>
  <dcterms:created xsi:type="dcterms:W3CDTF">2017-01-19T13:15:56Z</dcterms:created>
  <dcterms:modified xsi:type="dcterms:W3CDTF">2020-06-19T21:31:30Z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253310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