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 initials="D" lastIdx="1" clrIdx="0">
    <p:extLst>
      <p:ext uri="{19B8F6BF-5375-455C-9EA6-DF929625EA0E}">
        <p15:presenceInfo xmlns:p15="http://schemas.microsoft.com/office/powerpoint/2012/main" userId="0caae1318ae8b08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2" d="100"/>
          <a:sy n="72" d="100"/>
        </p:scale>
        <p:origin x="660" y="66"/>
      </p:cViewPr>
      <p:guideLst>
        <p:guide orient="horz" pos="2205"/>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51A02C-394F-49C6-9496-D2B5A86288D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3B010CD3-D0F0-4EA7-A68A-F3C5504B41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301EA3FC-B3AD-4F7C-9206-E02DB193462E}"/>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5" name="Marcador de pie de página 4">
            <a:extLst>
              <a:ext uri="{FF2B5EF4-FFF2-40B4-BE49-F238E27FC236}">
                <a16:creationId xmlns:a16="http://schemas.microsoft.com/office/drawing/2014/main" id="{6BCAD8EC-A50B-46B7-80C1-0B7EC67EBD4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B7FC875-9E9B-4EEC-BE23-3B80640B1C37}"/>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599147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3AD204-2156-4DF5-856B-95A1A5379956}"/>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48222B8C-CD3C-4BE4-80C9-37C47C72B84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FB25F9A-6FB6-446C-A628-06105AD9A395}"/>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5" name="Marcador de pie de página 4">
            <a:extLst>
              <a:ext uri="{FF2B5EF4-FFF2-40B4-BE49-F238E27FC236}">
                <a16:creationId xmlns:a16="http://schemas.microsoft.com/office/drawing/2014/main" id="{F56F6BF2-91A9-4027-AA19-A88228081AE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1E07562-F17D-4840-860B-7D420C755766}"/>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790303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CEE922A-31DA-48D9-B291-87EB5A0844C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90A4F3AF-8404-42E7-99CD-33458A07DA7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5601DFE9-A0BD-4D0A-8931-00FCEE245340}"/>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5" name="Marcador de pie de página 4">
            <a:extLst>
              <a:ext uri="{FF2B5EF4-FFF2-40B4-BE49-F238E27FC236}">
                <a16:creationId xmlns:a16="http://schemas.microsoft.com/office/drawing/2014/main" id="{DDB7F205-1C85-41FD-B359-F3504AB76AB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4A6E685-AD76-4C0D-A0C3-F771D95A0795}"/>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1512821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020907-EC59-4CA6-B7DE-035FD69C4EF1}"/>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E281BA7-E7AD-4128-9AE8-ADF85C15CDA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A7191971-6F12-4425-BA71-F5F3E217A58C}"/>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5" name="Marcador de pie de página 4">
            <a:extLst>
              <a:ext uri="{FF2B5EF4-FFF2-40B4-BE49-F238E27FC236}">
                <a16:creationId xmlns:a16="http://schemas.microsoft.com/office/drawing/2014/main" id="{0947B53F-B309-4202-854E-7961A6608112}"/>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75CC4C5-4A00-4495-8ECF-15A8FC67FE11}"/>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2263304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799925-6E4D-4244-AC1E-B78D5395F68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2ABFA08-1AEF-4739-A9B1-EA557B1DFA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006B75D5-BC7A-45BD-B099-885DB5F282C1}"/>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5" name="Marcador de pie de página 4">
            <a:extLst>
              <a:ext uri="{FF2B5EF4-FFF2-40B4-BE49-F238E27FC236}">
                <a16:creationId xmlns:a16="http://schemas.microsoft.com/office/drawing/2014/main" id="{4D485E9F-8769-4F09-8634-A2DB54E220B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29616B1-F437-4EE9-B23C-5A11BE33E7F4}"/>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1045876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378DE8-7073-4397-A3FB-F7AAE3DBB81A}"/>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7E38C0B-87DA-45DE-8923-24730D35EC1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F24ED2D4-6FE7-48BD-89E2-E40C5583589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DEC46255-2B24-463C-921B-6DB13C89856D}"/>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6" name="Marcador de pie de página 5">
            <a:extLst>
              <a:ext uri="{FF2B5EF4-FFF2-40B4-BE49-F238E27FC236}">
                <a16:creationId xmlns:a16="http://schemas.microsoft.com/office/drawing/2014/main" id="{8BC85A4D-FD96-4283-BA9B-CA5516C61AD4}"/>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E03759D-36B6-4A75-A790-AF48FE9FD3BD}"/>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2938328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F114FF-CEDF-427E-8B7D-8BE9F8E0FC58}"/>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AA0CB88-19C2-4D3C-8B14-09E78F9CD7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7C2DA6B-17AB-484E-8ED6-CF5F35A127BF}"/>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7A5F5A3A-00BF-4475-9EC4-2414A718F7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E1BC60E-AADE-41F5-A5A8-457E33B8698B}"/>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EFDF420A-683F-4FED-A8D1-417895904D36}"/>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8" name="Marcador de pie de página 7">
            <a:extLst>
              <a:ext uri="{FF2B5EF4-FFF2-40B4-BE49-F238E27FC236}">
                <a16:creationId xmlns:a16="http://schemas.microsoft.com/office/drawing/2014/main" id="{32104ECA-729F-4820-999A-12DCBCA9445B}"/>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FD74737D-D977-422C-9223-3B989FD171C7}"/>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3872888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867A9A-65E2-4844-B6F5-3185F78AC6C1}"/>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6901ABD3-E8D1-4A8C-B5B6-9C0493186DE0}"/>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4" name="Marcador de pie de página 3">
            <a:extLst>
              <a:ext uri="{FF2B5EF4-FFF2-40B4-BE49-F238E27FC236}">
                <a16:creationId xmlns:a16="http://schemas.microsoft.com/office/drawing/2014/main" id="{5F0471F6-2DB5-40FD-B6F1-9FA7E0D7FE72}"/>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464A69A9-7558-4174-B709-28EEC49BE5B0}"/>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3542280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C02AFEE-1E22-4BAB-BD50-3B10303F81BC}"/>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3" name="Marcador de pie de página 2">
            <a:extLst>
              <a:ext uri="{FF2B5EF4-FFF2-40B4-BE49-F238E27FC236}">
                <a16:creationId xmlns:a16="http://schemas.microsoft.com/office/drawing/2014/main" id="{9FEA5823-1FA3-4776-BAFD-CD671DF5CF43}"/>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D35764AE-7850-410C-8EDC-B714E0A4496E}"/>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1497488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173F59-4DF0-4641-8099-B018E7A7E32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DEE68E6F-F3B0-4F6A-9187-7EF895D725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10379B59-1280-4178-955B-03E850C9A0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BBCBFDE-17F8-4F0F-A329-04292908AFE0}"/>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6" name="Marcador de pie de página 5">
            <a:extLst>
              <a:ext uri="{FF2B5EF4-FFF2-40B4-BE49-F238E27FC236}">
                <a16:creationId xmlns:a16="http://schemas.microsoft.com/office/drawing/2014/main" id="{439AAED8-149C-46C1-883F-C47B10C9846D}"/>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C5572A31-59C4-428E-A07C-9BEFA7B79ABB}"/>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4210984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7D84AA-CA93-4AAD-A497-B58998E387F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54000164-5D44-45A8-B5F1-3B44823F96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56700076-1374-4976-B0EE-79C8897CA8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E388620-4C5B-4703-882C-FBF967D18409}"/>
              </a:ext>
            </a:extLst>
          </p:cNvPr>
          <p:cNvSpPr>
            <a:spLocks noGrp="1"/>
          </p:cNvSpPr>
          <p:nvPr>
            <p:ph type="dt" sz="half" idx="10"/>
          </p:nvPr>
        </p:nvSpPr>
        <p:spPr/>
        <p:txBody>
          <a:bodyPr/>
          <a:lstStyle/>
          <a:p>
            <a:fld id="{593463A1-CC51-4399-B1A4-BCADF93AA380}" type="datetimeFigureOut">
              <a:rPr lang="es-CL" smtClean="0"/>
              <a:t>22-06-2020</a:t>
            </a:fld>
            <a:endParaRPr lang="es-CL"/>
          </a:p>
        </p:txBody>
      </p:sp>
      <p:sp>
        <p:nvSpPr>
          <p:cNvPr id="6" name="Marcador de pie de página 5">
            <a:extLst>
              <a:ext uri="{FF2B5EF4-FFF2-40B4-BE49-F238E27FC236}">
                <a16:creationId xmlns:a16="http://schemas.microsoft.com/office/drawing/2014/main" id="{C832A451-E8C4-451C-8F6D-209E92BE2604}"/>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664394B2-7A36-43DA-AF6D-8BBCC417A51B}"/>
              </a:ext>
            </a:extLst>
          </p:cNvPr>
          <p:cNvSpPr>
            <a:spLocks noGrp="1"/>
          </p:cNvSpPr>
          <p:nvPr>
            <p:ph type="sldNum" sz="quarter" idx="12"/>
          </p:nvPr>
        </p:nvSpPr>
        <p:spPr/>
        <p:txBody>
          <a:bodyPr/>
          <a:lstStyle/>
          <a:p>
            <a:fld id="{DE3467CE-740B-40DF-8EA7-FBD023088D9F}" type="slidenum">
              <a:rPr lang="es-CL" smtClean="0"/>
              <a:t>‹Nº›</a:t>
            </a:fld>
            <a:endParaRPr lang="es-CL"/>
          </a:p>
        </p:txBody>
      </p:sp>
    </p:spTree>
    <p:extLst>
      <p:ext uri="{BB962C8B-B14F-4D97-AF65-F5344CB8AC3E}">
        <p14:creationId xmlns:p14="http://schemas.microsoft.com/office/powerpoint/2010/main" val="2017584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6349B41-11E5-4B99-A28D-4042CBCA6B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D1992499-2937-4790-8460-022BE997FE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F2823601-5F02-4B15-833F-6ABEE957CF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3463A1-CC51-4399-B1A4-BCADF93AA380}" type="datetimeFigureOut">
              <a:rPr lang="es-CL" smtClean="0"/>
              <a:t>22-06-2020</a:t>
            </a:fld>
            <a:endParaRPr lang="es-CL"/>
          </a:p>
        </p:txBody>
      </p:sp>
      <p:sp>
        <p:nvSpPr>
          <p:cNvPr id="5" name="Marcador de pie de página 4">
            <a:extLst>
              <a:ext uri="{FF2B5EF4-FFF2-40B4-BE49-F238E27FC236}">
                <a16:creationId xmlns:a16="http://schemas.microsoft.com/office/drawing/2014/main" id="{4B5FBED0-C2CF-473A-88F8-9A8F98C77B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8A2D5338-9D68-469C-96A1-64C5E12E18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467CE-740B-40DF-8EA7-FBD023088D9F}" type="slidenum">
              <a:rPr lang="es-CL" smtClean="0"/>
              <a:t>‹Nº›</a:t>
            </a:fld>
            <a:endParaRPr lang="es-CL"/>
          </a:p>
        </p:txBody>
      </p:sp>
    </p:spTree>
    <p:extLst>
      <p:ext uri="{BB962C8B-B14F-4D97-AF65-F5344CB8AC3E}">
        <p14:creationId xmlns:p14="http://schemas.microsoft.com/office/powerpoint/2010/main" val="2203385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arget="../media/image2.jpeg" Type="http://schemas.openxmlformats.org/officeDocument/2006/relationships/image"/><Relationship Id="rId2" Target="../media/image1.png" Type="http://schemas.openxmlformats.org/officeDocument/2006/relationships/image"/><Relationship Id="rId1" Target="../slideLayouts/slideLayout1.xml" Type="http://schemas.openxmlformats.org/officeDocument/2006/relationships/slideLayout"/></Relationships>
</file>

<file path=ppt/slides/_rels/slide10.xml.rels><?xml version="1.0" encoding="UTF-8" standalone="yes" ?><Relationships xmlns="http://schemas.openxmlformats.org/package/2006/relationships"><Relationship Id="rId2" Target="../media/image12.jpeg" Type="http://schemas.openxmlformats.org/officeDocument/2006/relationships/image"/><Relationship Id="rId1" Target="../slideLayouts/slideLayout2.xml" Type="http://schemas.openxmlformats.org/officeDocument/2006/relationships/slideLayout"/></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arget="../media/image4.jpeg" Type="http://schemas.openxmlformats.org/officeDocument/2006/relationships/image"/><Relationship Id="rId2" Target="../media/image3.jpeg" Type="http://schemas.openxmlformats.org/officeDocument/2006/relationships/image"/><Relationship Id="rId1" Target="../slideLayouts/slideLayout2.xml" Type="http://schemas.openxmlformats.org/officeDocument/2006/relationships/slideLayout"/><Relationship Id="rId4" Target="../media/image5.jpeg" Type="http://schemas.openxmlformats.org/officeDocument/2006/relationships/image"/></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arget="../media/image8.jpeg" Type="http://schemas.openxmlformats.org/officeDocument/2006/relationships/image"/><Relationship Id="rId2" Target="../media/image7.jpeg" Type="http://schemas.openxmlformats.org/officeDocument/2006/relationships/image"/><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3" Target="../media/image10.jpeg" Type="http://schemas.openxmlformats.org/officeDocument/2006/relationships/image"/><Relationship Id="rId2" Target="../media/image9.jpeg" Type="http://schemas.openxmlformats.org/officeDocument/2006/relationships/image"/><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2" Target="../media/image11.jpeg" Type="http://schemas.openxmlformats.org/officeDocument/2006/relationships/imag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935495-7775-48AA-BBE1-7E2019A6AED0}"/>
              </a:ext>
            </a:extLst>
          </p:cNvPr>
          <p:cNvSpPr>
            <a:spLocks noGrp="1"/>
          </p:cNvSpPr>
          <p:nvPr>
            <p:ph type="ctrTitle"/>
          </p:nvPr>
        </p:nvSpPr>
        <p:spPr>
          <a:xfrm>
            <a:off x="1003097" y="882933"/>
            <a:ext cx="9144000" cy="2387600"/>
          </a:xfrm>
        </p:spPr>
        <p:txBody>
          <a:bodyPr/>
          <a:lstStyle/>
          <a:p>
            <a:r>
              <a:rPr lang="es-CL" b="1" u="sng" dirty="0">
                <a:effectLst>
                  <a:outerShdw blurRad="38100" dist="38100" dir="2700000" algn="tl">
                    <a:srgbClr val="000000">
                      <a:alpha val="43137"/>
                    </a:srgbClr>
                  </a:outerShdw>
                </a:effectLst>
              </a:rPr>
              <a:t>Manifestaciones culturales en Grecia</a:t>
            </a:r>
          </a:p>
        </p:txBody>
      </p:sp>
      <p:pic>
        <p:nvPicPr>
          <p:cNvPr id="4" name="Imagen 3">
            <a:extLst>
              <a:ext uri="{FF2B5EF4-FFF2-40B4-BE49-F238E27FC236}">
                <a16:creationId xmlns:a16="http://schemas.microsoft.com/office/drawing/2014/main" id="{842ECDB8-89BD-46E1-84D5-CB2CC72B2FC9}"/>
              </a:ext>
            </a:extLst>
          </p:cNvPr>
          <p:cNvPicPr>
            <a:picLocks noChangeAspect="1"/>
          </p:cNvPicPr>
          <p:nvPr/>
        </p:nvPicPr>
        <p:blipFill>
          <a:blip r:embed="rId2"/>
          <a:stretch>
            <a:fillRect/>
          </a:stretch>
        </p:blipFill>
        <p:spPr>
          <a:xfrm>
            <a:off x="8878956" y="311440"/>
            <a:ext cx="2536282" cy="1142986"/>
          </a:xfrm>
          <a:prstGeom prst="rect">
            <a:avLst/>
          </a:prstGeom>
        </p:spPr>
      </p:pic>
      <p:pic>
        <p:nvPicPr>
          <p:cNvPr id="5" name="Imagen 4">
            <a:extLst>
              <a:ext uri="{FF2B5EF4-FFF2-40B4-BE49-F238E27FC236}">
                <a16:creationId xmlns:a16="http://schemas.microsoft.com/office/drawing/2014/main" id="{3FB19AAD-32DA-4510-9F27-D835DB01DF7E}"/>
              </a:ext>
            </a:extLst>
          </p:cNvPr>
          <p:cNvPicPr>
            <a:picLocks noChangeAspect="1"/>
          </p:cNvPicPr>
          <p:nvPr/>
        </p:nvPicPr>
        <p:blipFill>
          <a:blip r:embed="rId3"/>
          <a:stretch>
            <a:fillRect/>
          </a:stretch>
        </p:blipFill>
        <p:spPr>
          <a:xfrm>
            <a:off x="4133941" y="3752020"/>
            <a:ext cx="3924117" cy="2648779"/>
          </a:xfrm>
          <a:prstGeom prst="rect">
            <a:avLst/>
          </a:prstGeom>
        </p:spPr>
      </p:pic>
      <p:sp>
        <p:nvSpPr>
          <p:cNvPr id="6" name="CuadroTexto 5">
            <a:extLst>
              <a:ext uri="{FF2B5EF4-FFF2-40B4-BE49-F238E27FC236}">
                <a16:creationId xmlns:a16="http://schemas.microsoft.com/office/drawing/2014/main" id="{4FC608C4-9861-41E5-B659-9C90A7F27224}"/>
              </a:ext>
            </a:extLst>
          </p:cNvPr>
          <p:cNvSpPr txBox="1"/>
          <p:nvPr/>
        </p:nvSpPr>
        <p:spPr>
          <a:xfrm>
            <a:off x="9621078" y="6077633"/>
            <a:ext cx="2191725" cy="646331"/>
          </a:xfrm>
          <a:prstGeom prst="rect">
            <a:avLst/>
          </a:prstGeom>
          <a:noFill/>
        </p:spPr>
        <p:txBody>
          <a:bodyPr wrap="square" rtlCol="0">
            <a:spAutoFit/>
          </a:bodyPr>
          <a:lstStyle/>
          <a:p>
            <a:r>
              <a:rPr lang="es-CL" dirty="0"/>
              <a:t>SEMANA DEL 30 DE JUNIO AL 3 DE JULIO</a:t>
            </a:r>
          </a:p>
        </p:txBody>
      </p:sp>
    </p:spTree>
    <p:extLst>
      <p:ext uri="{BB962C8B-B14F-4D97-AF65-F5344CB8AC3E}">
        <p14:creationId xmlns:p14="http://schemas.microsoft.com/office/powerpoint/2010/main" val="3689916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4E5F8980-E5A2-4654-9C4E-210912AD6C44}"/>
              </a:ext>
            </a:extLst>
          </p:cNvPr>
          <p:cNvSpPr/>
          <p:nvPr/>
        </p:nvSpPr>
        <p:spPr>
          <a:xfrm>
            <a:off x="318867" y="418906"/>
            <a:ext cx="9697329" cy="400110"/>
          </a:xfrm>
          <a:prstGeom prst="rect">
            <a:avLst/>
          </a:prstGeom>
        </p:spPr>
        <p:txBody>
          <a:bodyPr wrap="square">
            <a:spAutoFit/>
          </a:bodyPr>
          <a:lstStyle/>
          <a:p>
            <a:pPr marL="165100">
              <a:spcAft>
                <a:spcPts val="0"/>
              </a:spcAft>
            </a:pPr>
            <a:r>
              <a:rPr lang="es-CL" b="1" dirty="0">
                <a:latin typeface="Arial" panose="020B0604020202020204" pitchFamily="34" charset="0"/>
                <a:ea typeface="Arial" panose="020B0604020202020204" pitchFamily="34" charset="0"/>
                <a:cs typeface="Arial" panose="020B0604020202020204" pitchFamily="34" charset="0"/>
              </a:rPr>
              <a:t>2.- </a:t>
            </a:r>
            <a:r>
              <a:rPr lang="es-CL" sz="2000" b="1" dirty="0">
                <a:latin typeface="Arial" panose="020B0604020202020204" pitchFamily="34" charset="0"/>
                <a:ea typeface="Arial" panose="020B0604020202020204" pitchFamily="34" charset="0"/>
                <a:cs typeface="Arial" panose="020B0604020202020204" pitchFamily="34" charset="0"/>
              </a:rPr>
              <a:t>¿Qué importancia presenta la actividad física para el individuo</a:t>
            </a:r>
            <a:r>
              <a:rPr lang="es-CL" sz="2000" dirty="0">
                <a:latin typeface="Arial" panose="020B0604020202020204" pitchFamily="34" charset="0"/>
                <a:ea typeface="Arial" panose="020B0604020202020204" pitchFamily="34" charset="0"/>
                <a:cs typeface="Arial" panose="020B0604020202020204" pitchFamily="34" charset="0"/>
              </a:rPr>
              <a:t>?</a:t>
            </a:r>
            <a:endParaRPr lang="es-CL"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ángulo 4">
            <a:extLst>
              <a:ext uri="{FF2B5EF4-FFF2-40B4-BE49-F238E27FC236}">
                <a16:creationId xmlns:a16="http://schemas.microsoft.com/office/drawing/2014/main" id="{8C878F89-244A-4133-B1EA-4A7AE733692D}"/>
              </a:ext>
            </a:extLst>
          </p:cNvPr>
          <p:cNvSpPr/>
          <p:nvPr/>
        </p:nvSpPr>
        <p:spPr>
          <a:xfrm>
            <a:off x="318867" y="1717488"/>
            <a:ext cx="11075964" cy="646331"/>
          </a:xfrm>
          <a:prstGeom prst="rect">
            <a:avLst/>
          </a:prstGeom>
        </p:spPr>
        <p:txBody>
          <a:bodyPr wrap="square">
            <a:spAutoFit/>
          </a:bodyPr>
          <a:lstStyle/>
          <a:p>
            <a:pPr marL="165100">
              <a:spcAft>
                <a:spcPts val="0"/>
              </a:spcAft>
            </a:pPr>
            <a:r>
              <a:rPr lang="es-CL" b="1" dirty="0">
                <a:latin typeface="Arial" panose="020B0604020202020204" pitchFamily="34" charset="0"/>
                <a:ea typeface="Arial" panose="020B0604020202020204" pitchFamily="34" charset="0"/>
                <a:cs typeface="Arial" panose="020B0604020202020204" pitchFamily="34" charset="0"/>
              </a:rPr>
              <a:t>3.- ¿Qué características presentaban las manifestaciones artísticas en el mundo griego?</a:t>
            </a:r>
            <a:endParaRPr lang="es-CL" sz="1400" b="1" dirty="0">
              <a:effectLst/>
              <a:latin typeface="Calibri" panose="020F0502020204030204" pitchFamily="34" charset="0"/>
              <a:ea typeface="Calibri" panose="020F0502020204030204" pitchFamily="34" charset="0"/>
              <a:cs typeface="Arial" panose="020B0604020202020204" pitchFamily="34" charset="0"/>
            </a:endParaRPr>
          </a:p>
          <a:p>
            <a:pPr marL="165100">
              <a:spcAft>
                <a:spcPts val="0"/>
              </a:spcAft>
            </a:pPr>
            <a:r>
              <a:rPr lang="es-CL" b="1" dirty="0">
                <a:latin typeface="Arial" panose="020B0604020202020204" pitchFamily="34" charset="0"/>
                <a:ea typeface="Arial" panose="020B0604020202020204" pitchFamily="34" charset="0"/>
                <a:cs typeface="Arial" panose="020B0604020202020204" pitchFamily="34" charset="0"/>
              </a:rPr>
              <a:t>¿Qué tendían a expresar? ¿Es nuestra ‘idea’ de belleza, igual a la que tenían los griegos?</a:t>
            </a:r>
            <a:endParaRPr lang="es-CL" sz="14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ángulo 5">
            <a:extLst>
              <a:ext uri="{FF2B5EF4-FFF2-40B4-BE49-F238E27FC236}">
                <a16:creationId xmlns:a16="http://schemas.microsoft.com/office/drawing/2014/main" id="{BC2A6571-5B89-4331-9763-35B172F32F24}"/>
              </a:ext>
            </a:extLst>
          </p:cNvPr>
          <p:cNvSpPr/>
          <p:nvPr/>
        </p:nvSpPr>
        <p:spPr>
          <a:xfrm>
            <a:off x="318867" y="2975607"/>
            <a:ext cx="10442917" cy="635302"/>
          </a:xfrm>
          <a:prstGeom prst="rect">
            <a:avLst/>
          </a:prstGeom>
        </p:spPr>
        <p:txBody>
          <a:bodyPr wrap="square">
            <a:spAutoFit/>
          </a:bodyPr>
          <a:lstStyle/>
          <a:p>
            <a:pPr marL="165100" marR="165100">
              <a:lnSpc>
                <a:spcPct val="98000"/>
              </a:lnSpc>
              <a:spcAft>
                <a:spcPts val="0"/>
              </a:spcAft>
            </a:pPr>
            <a:r>
              <a:rPr lang="es-CL" b="1" dirty="0">
                <a:latin typeface="Arial" panose="020B0604020202020204" pitchFamily="34" charset="0"/>
                <a:ea typeface="Arial" panose="020B0604020202020204" pitchFamily="34" charset="0"/>
                <a:cs typeface="Arial" panose="020B0604020202020204" pitchFamily="34" charset="0"/>
              </a:rPr>
              <a:t>4.- ¿Qué intenta explicar el mito? ¿De qué manera lo intenta explicar? ¿Qué importancia habrán tenido los mitos para los griegos?</a:t>
            </a:r>
            <a:endParaRPr lang="es-CL" sz="14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ángulo 6">
            <a:extLst>
              <a:ext uri="{FF2B5EF4-FFF2-40B4-BE49-F238E27FC236}">
                <a16:creationId xmlns:a16="http://schemas.microsoft.com/office/drawing/2014/main" id="{E69EA32B-90E6-4508-943E-72E9B087B254}"/>
              </a:ext>
            </a:extLst>
          </p:cNvPr>
          <p:cNvSpPr/>
          <p:nvPr/>
        </p:nvSpPr>
        <p:spPr>
          <a:xfrm>
            <a:off x="318867" y="4216702"/>
            <a:ext cx="8768862" cy="635302"/>
          </a:xfrm>
          <a:prstGeom prst="rect">
            <a:avLst/>
          </a:prstGeom>
        </p:spPr>
        <p:txBody>
          <a:bodyPr wrap="square">
            <a:spAutoFit/>
          </a:bodyPr>
          <a:lstStyle/>
          <a:p>
            <a:pPr marL="165100" marR="165100">
              <a:lnSpc>
                <a:spcPct val="98000"/>
              </a:lnSpc>
              <a:spcAft>
                <a:spcPts val="0"/>
              </a:spcAft>
            </a:pPr>
            <a:r>
              <a:rPr lang="es-CL" b="1" dirty="0">
                <a:latin typeface="Arial" panose="020B0604020202020204" pitchFamily="34" charset="0"/>
                <a:ea typeface="Arial" panose="020B0604020202020204" pitchFamily="34" charset="0"/>
                <a:cs typeface="Arial" panose="020B0604020202020204" pitchFamily="34" charset="0"/>
              </a:rPr>
              <a:t>5.- ¿Cuáles eran las características de la religiosidad griega y cómo se relacionaban con las personas?</a:t>
            </a:r>
            <a:endParaRPr lang="es-CL" sz="14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AutoShape 2" descr="Grecia: Dioses">
            <a:extLst>
              <a:ext uri="{FF2B5EF4-FFF2-40B4-BE49-F238E27FC236}">
                <a16:creationId xmlns:a16="http://schemas.microsoft.com/office/drawing/2014/main" id="{35483155-6215-41A7-BBA8-3D89195014F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a:p>
        </p:txBody>
      </p:sp>
      <p:pic>
        <p:nvPicPr>
          <p:cNvPr id="9" name="Imagen 8">
            <a:extLst>
              <a:ext uri="{FF2B5EF4-FFF2-40B4-BE49-F238E27FC236}">
                <a16:creationId xmlns:a16="http://schemas.microsoft.com/office/drawing/2014/main" id="{B8BF80C0-20AD-4D4F-A473-1918364C950F}"/>
              </a:ext>
            </a:extLst>
          </p:cNvPr>
          <p:cNvPicPr>
            <a:picLocks noChangeAspect="1"/>
          </p:cNvPicPr>
          <p:nvPr/>
        </p:nvPicPr>
        <p:blipFill>
          <a:blip r:embed="rId2"/>
          <a:stretch>
            <a:fillRect/>
          </a:stretch>
        </p:blipFill>
        <p:spPr>
          <a:xfrm>
            <a:off x="8870101" y="3581400"/>
            <a:ext cx="3256249" cy="3276600"/>
          </a:xfrm>
          <a:prstGeom prst="rect">
            <a:avLst/>
          </a:prstGeom>
        </p:spPr>
      </p:pic>
    </p:spTree>
    <p:extLst>
      <p:ext uri="{BB962C8B-B14F-4D97-AF65-F5344CB8AC3E}">
        <p14:creationId xmlns:p14="http://schemas.microsoft.com/office/powerpoint/2010/main" val="1380625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D48711-1193-478D-BADA-1C1FDFA0EDD5}"/>
              </a:ext>
            </a:extLst>
          </p:cNvPr>
          <p:cNvSpPr>
            <a:spLocks noGrp="1"/>
          </p:cNvSpPr>
          <p:nvPr>
            <p:ph type="title"/>
          </p:nvPr>
        </p:nvSpPr>
        <p:spPr/>
        <p:txBody>
          <a:bodyPr>
            <a:normAutofit fontScale="90000"/>
          </a:bodyPr>
          <a:lstStyle/>
          <a:p>
            <a:r>
              <a:rPr lang="es-CL" b="1" u="sng" dirty="0">
                <a:effectLst>
                  <a:outerShdw blurRad="38100" dist="38100" dir="2700000" algn="tl">
                    <a:srgbClr val="000000">
                      <a:alpha val="43137"/>
                    </a:srgbClr>
                  </a:outerShdw>
                </a:effectLst>
              </a:rPr>
              <a:t>Objetivo: </a:t>
            </a:r>
            <a:r>
              <a:rPr lang="es-CL" sz="3300" u="sng" dirty="0"/>
              <a:t>Describir las principales manifestaciones como el arte, el deporte, la ciencia, la literatura, entre otros.</a:t>
            </a:r>
            <a:br>
              <a:rPr lang="es-CL" dirty="0"/>
            </a:br>
            <a:endParaRPr lang="es-CL" b="1" u="sng" dirty="0">
              <a:effectLst>
                <a:outerShdw blurRad="38100" dist="38100" dir="2700000" algn="tl">
                  <a:srgbClr val="000000">
                    <a:alpha val="43137"/>
                  </a:srgbClr>
                </a:outerShdw>
              </a:effectLst>
            </a:endParaRPr>
          </a:p>
        </p:txBody>
      </p:sp>
      <p:sp>
        <p:nvSpPr>
          <p:cNvPr id="4" name="Bocadillo: ovalado 3">
            <a:extLst>
              <a:ext uri="{FF2B5EF4-FFF2-40B4-BE49-F238E27FC236}">
                <a16:creationId xmlns:a16="http://schemas.microsoft.com/office/drawing/2014/main" id="{7E03908F-6426-4631-925F-CAA42596BDEF}"/>
              </a:ext>
            </a:extLst>
          </p:cNvPr>
          <p:cNvSpPr/>
          <p:nvPr/>
        </p:nvSpPr>
        <p:spPr>
          <a:xfrm>
            <a:off x="838199" y="2107095"/>
            <a:ext cx="10068339" cy="359134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L" sz="2400" dirty="0"/>
              <a:t>La civilización que floreció en Grecia en la Antigüedad es la fuente que dio origen a nuestra actual cultura cristiana occidental. Los griegos o helenos, como se llamaban a sí mismos, desarrollaron una riquísima vida cultural y social que se expreso en la filosofía, la ciencia, el teatro, la historia, la geografía, las olimpiadas, entre otros muchos aportes</a:t>
            </a:r>
          </a:p>
        </p:txBody>
      </p:sp>
    </p:spTree>
    <p:extLst>
      <p:ext uri="{BB962C8B-B14F-4D97-AF65-F5344CB8AC3E}">
        <p14:creationId xmlns:p14="http://schemas.microsoft.com/office/powerpoint/2010/main" val="2882327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ocadillo: rectángulo con esquinas redondeadas 3">
            <a:extLst>
              <a:ext uri="{FF2B5EF4-FFF2-40B4-BE49-F238E27FC236}">
                <a16:creationId xmlns:a16="http://schemas.microsoft.com/office/drawing/2014/main" id="{3AA93AB5-82E5-4A2C-8158-2C892CC05E9E}"/>
              </a:ext>
            </a:extLst>
          </p:cNvPr>
          <p:cNvSpPr/>
          <p:nvPr/>
        </p:nvSpPr>
        <p:spPr>
          <a:xfrm>
            <a:off x="265043" y="251791"/>
            <a:ext cx="8971722" cy="4638261"/>
          </a:xfrm>
          <a:prstGeom prst="wedgeRoundRectCallou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L" sz="2000" b="1" u="sng" dirty="0"/>
              <a:t>Los juegos olímpicos</a:t>
            </a:r>
            <a:endParaRPr lang="es-CL" sz="2000" u="sng" dirty="0"/>
          </a:p>
          <a:p>
            <a:r>
              <a:rPr lang="es-CL" dirty="0"/>
              <a:t> </a:t>
            </a:r>
          </a:p>
          <a:p>
            <a:pPr algn="just"/>
            <a:r>
              <a:rPr lang="es-CL" dirty="0"/>
              <a:t>Cada cuatro veranos, la gente de cada rincón de la antigua Grecia concurría a la ciudad de Olimpia, para celebrar las competencias deportivas y honrar a Zeus. En ellas participaban solamente griegos pertenecientes a todas las polis de la Hélade. Los participantes varones competían desnudos untados en aceite de oliva (</a:t>
            </a:r>
            <a:r>
              <a:rPr lang="es-CL" i="1" dirty="0"/>
              <a:t>estaba</a:t>
            </a:r>
            <a:r>
              <a:rPr lang="es-CL" dirty="0"/>
              <a:t> </a:t>
            </a:r>
            <a:r>
              <a:rPr lang="es-CL" i="1" dirty="0"/>
              <a:t>prohibida las participación como competidor o espectador de las mujeres</a:t>
            </a:r>
            <a:r>
              <a:rPr lang="es-CL" dirty="0"/>
              <a:t>) los ganadores de las pruebas recibían</a:t>
            </a:r>
            <a:r>
              <a:rPr lang="es-CL" i="1" dirty="0"/>
              <a:t> </a:t>
            </a:r>
            <a:r>
              <a:rPr lang="es-CL" dirty="0"/>
              <a:t>como único premio una corona de ramas de olivo. Mientras durasen los juegos se declaraba una tregua sagrada, lo que impedía a las polis entrar en guerra.</a:t>
            </a:r>
          </a:p>
          <a:p>
            <a:pPr algn="just"/>
            <a:r>
              <a:rPr lang="es-CL" dirty="0"/>
              <a:t> </a:t>
            </a:r>
          </a:p>
          <a:p>
            <a:pPr algn="just"/>
            <a:r>
              <a:rPr lang="es-CL" dirty="0"/>
              <a:t>Entre las competencias deportivas que se desarrollaban encontramos el Pentatlón (competencia de 5 pruebas), carreras de velocidad corta, boxeo, carreras de carro, equitación y pancracio que era una mezcla de boxeo y lucha, entre otras.</a:t>
            </a:r>
          </a:p>
        </p:txBody>
      </p:sp>
      <p:pic>
        <p:nvPicPr>
          <p:cNvPr id="6" name="Imagen 5">
            <a:extLst>
              <a:ext uri="{FF2B5EF4-FFF2-40B4-BE49-F238E27FC236}">
                <a16:creationId xmlns:a16="http://schemas.microsoft.com/office/drawing/2014/main" id="{7CAC59CB-909D-41C8-BD73-75493F4C490D}"/>
              </a:ext>
            </a:extLst>
          </p:cNvPr>
          <p:cNvPicPr>
            <a:picLocks noChangeAspect="1"/>
          </p:cNvPicPr>
          <p:nvPr/>
        </p:nvPicPr>
        <p:blipFill>
          <a:blip r:embed="rId3"/>
          <a:stretch>
            <a:fillRect/>
          </a:stretch>
        </p:blipFill>
        <p:spPr>
          <a:xfrm>
            <a:off x="9677815" y="393216"/>
            <a:ext cx="2249142" cy="3035784"/>
          </a:xfrm>
          <a:prstGeom prst="rect">
            <a:avLst/>
          </a:prstGeom>
        </p:spPr>
      </p:pic>
      <p:pic>
        <p:nvPicPr>
          <p:cNvPr id="7" name="Imagen 6">
            <a:extLst>
              <a:ext uri="{FF2B5EF4-FFF2-40B4-BE49-F238E27FC236}">
                <a16:creationId xmlns:a16="http://schemas.microsoft.com/office/drawing/2014/main" id="{F5AC44FA-2292-4931-A46B-8EFA42ED5463}"/>
              </a:ext>
            </a:extLst>
          </p:cNvPr>
          <p:cNvPicPr>
            <a:picLocks noChangeAspect="1"/>
          </p:cNvPicPr>
          <p:nvPr/>
        </p:nvPicPr>
        <p:blipFill>
          <a:blip r:embed="rId4"/>
          <a:stretch>
            <a:fillRect/>
          </a:stretch>
        </p:blipFill>
        <p:spPr>
          <a:xfrm>
            <a:off x="9236765" y="4465982"/>
            <a:ext cx="2799108" cy="2258667"/>
          </a:xfrm>
          <a:prstGeom prst="rect">
            <a:avLst/>
          </a:prstGeom>
        </p:spPr>
      </p:pic>
    </p:spTree>
    <p:extLst>
      <p:ext uri="{BB962C8B-B14F-4D97-AF65-F5344CB8AC3E}">
        <p14:creationId xmlns:p14="http://schemas.microsoft.com/office/powerpoint/2010/main" val="1872855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ocadillo nube: nube 3">
            <a:extLst>
              <a:ext uri="{FF2B5EF4-FFF2-40B4-BE49-F238E27FC236}">
                <a16:creationId xmlns:a16="http://schemas.microsoft.com/office/drawing/2014/main" id="{6FB285F9-4DC9-4BA5-831D-BCE5BFE43D27}"/>
              </a:ext>
            </a:extLst>
          </p:cNvPr>
          <p:cNvSpPr/>
          <p:nvPr/>
        </p:nvSpPr>
        <p:spPr>
          <a:xfrm>
            <a:off x="3856383" y="132521"/>
            <a:ext cx="7911547" cy="5380383"/>
          </a:xfrm>
          <a:prstGeom prst="cloudCallou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u="sng" dirty="0">
                <a:solidFill>
                  <a:schemeClr val="tx1"/>
                </a:solidFill>
              </a:rPr>
              <a:t>El arte Griego</a:t>
            </a:r>
          </a:p>
          <a:p>
            <a:pPr algn="ctr"/>
            <a:endParaRPr lang="es-CL" sz="1500" dirty="0">
              <a:solidFill>
                <a:schemeClr val="tx1"/>
              </a:solidFill>
            </a:endParaRPr>
          </a:p>
          <a:p>
            <a:pPr algn="ctr"/>
            <a:r>
              <a:rPr lang="es-CL" sz="1500" dirty="0">
                <a:solidFill>
                  <a:schemeClr val="tx1"/>
                </a:solidFill>
              </a:rPr>
              <a:t>Las expresiones artísticas que se desarrollaron en Grecia se manifestaron en diversos campos como por ejemplo:</a:t>
            </a:r>
          </a:p>
          <a:p>
            <a:pPr algn="ctr"/>
            <a:endParaRPr lang="es-CL" sz="1500" dirty="0">
              <a:solidFill>
                <a:schemeClr val="tx1"/>
              </a:solidFill>
            </a:endParaRPr>
          </a:p>
          <a:p>
            <a:pPr algn="ctr"/>
            <a:r>
              <a:rPr lang="es-CL" sz="1500" b="1" dirty="0">
                <a:solidFill>
                  <a:schemeClr val="tx1"/>
                </a:solidFill>
              </a:rPr>
              <a:t>La cerámica </a:t>
            </a:r>
            <a:r>
              <a:rPr lang="es-CL" sz="1500" dirty="0">
                <a:solidFill>
                  <a:schemeClr val="tx1"/>
                </a:solidFill>
              </a:rPr>
              <a:t>alcanzó un gran nivel, se caracterizaba por mostrarnos aspectos de la vida y cultura griega, donde los motivos decorativos presentaban siluetas de animales, figuras humanas y mitológicas, batallas navales, etc.</a:t>
            </a:r>
          </a:p>
          <a:p>
            <a:pPr algn="ctr"/>
            <a:endParaRPr lang="es-CL" sz="1500" dirty="0">
              <a:solidFill>
                <a:schemeClr val="tx1"/>
              </a:solidFill>
            </a:endParaRPr>
          </a:p>
          <a:p>
            <a:pPr algn="ctr"/>
            <a:r>
              <a:rPr lang="es-CL" sz="1500" b="1" dirty="0">
                <a:solidFill>
                  <a:schemeClr val="tx1"/>
                </a:solidFill>
              </a:rPr>
              <a:t>La escultura </a:t>
            </a:r>
            <a:r>
              <a:rPr lang="es-CL" sz="1500" dirty="0">
                <a:solidFill>
                  <a:schemeClr val="tx1"/>
                </a:solidFill>
              </a:rPr>
              <a:t>se hallaba estrechamente ligada a la arquitectura. Así lo evidencian los trabajos estatuarios de las fachadas, columnas e interior de los templos. En ella se aprecia el valor que tenía para los griegos el ser humano, porque sus creaciones siempre representaban la figura humana, el que se representa generalmente desnudo y armónico.</a:t>
            </a:r>
          </a:p>
        </p:txBody>
      </p:sp>
      <p:pic>
        <p:nvPicPr>
          <p:cNvPr id="5" name="Imagen 4">
            <a:extLst>
              <a:ext uri="{FF2B5EF4-FFF2-40B4-BE49-F238E27FC236}">
                <a16:creationId xmlns:a16="http://schemas.microsoft.com/office/drawing/2014/main" id="{508505ED-30E7-4376-95C0-D16314AB6BEB}"/>
              </a:ext>
            </a:extLst>
          </p:cNvPr>
          <p:cNvPicPr>
            <a:picLocks noChangeAspect="1"/>
          </p:cNvPicPr>
          <p:nvPr/>
        </p:nvPicPr>
        <p:blipFill>
          <a:blip r:embed="rId2"/>
          <a:stretch>
            <a:fillRect/>
          </a:stretch>
        </p:blipFill>
        <p:spPr>
          <a:xfrm>
            <a:off x="424070" y="810035"/>
            <a:ext cx="2723809" cy="4025354"/>
          </a:xfrm>
          <a:prstGeom prst="rect">
            <a:avLst/>
          </a:prstGeom>
        </p:spPr>
      </p:pic>
    </p:spTree>
    <p:extLst>
      <p:ext uri="{BB962C8B-B14F-4D97-AF65-F5344CB8AC3E}">
        <p14:creationId xmlns:p14="http://schemas.microsoft.com/office/powerpoint/2010/main" val="303016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ocadillo: ovalado 3">
            <a:extLst>
              <a:ext uri="{FF2B5EF4-FFF2-40B4-BE49-F238E27FC236}">
                <a16:creationId xmlns:a16="http://schemas.microsoft.com/office/drawing/2014/main" id="{E9D5D963-C840-47B8-A5FD-79A2DD7463D5}"/>
              </a:ext>
            </a:extLst>
          </p:cNvPr>
          <p:cNvSpPr/>
          <p:nvPr/>
        </p:nvSpPr>
        <p:spPr>
          <a:xfrm>
            <a:off x="4444656" y="463826"/>
            <a:ext cx="7646504" cy="4691269"/>
          </a:xfrm>
          <a:prstGeom prst="wedgeEllipseCallout">
            <a:avLst/>
          </a:prstGeo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L" b="1" dirty="0">
                <a:solidFill>
                  <a:schemeClr val="tx1"/>
                </a:solidFill>
              </a:rPr>
              <a:t>La arquitectura griega no tuvo grandes construcciones monumentales, pero si se le puede ligar a construcciones religiosas hechas de mármol destacando por su simplicidad, como también edificios públicos vinculados a la vida cotidiana en las ciudades. Los griegos construyeron una serie de edificios, pero los más importantes y característicos de ellos eran los templos, estos fueron bastantes simples, era una sala rectangular por la que se accedía por un pequeño pórtico y era sostenido por una serie de columnas</a:t>
            </a:r>
          </a:p>
        </p:txBody>
      </p:sp>
      <p:pic>
        <p:nvPicPr>
          <p:cNvPr id="5" name="Imagen 4">
            <a:extLst>
              <a:ext uri="{FF2B5EF4-FFF2-40B4-BE49-F238E27FC236}">
                <a16:creationId xmlns:a16="http://schemas.microsoft.com/office/drawing/2014/main" id="{68025F6C-AC05-4FB7-82EC-0E75F091C2C0}"/>
              </a:ext>
            </a:extLst>
          </p:cNvPr>
          <p:cNvPicPr>
            <a:picLocks noChangeAspect="1"/>
          </p:cNvPicPr>
          <p:nvPr/>
        </p:nvPicPr>
        <p:blipFill>
          <a:blip r:embed="rId2"/>
          <a:stretch>
            <a:fillRect/>
          </a:stretch>
        </p:blipFill>
        <p:spPr>
          <a:xfrm>
            <a:off x="100839" y="262971"/>
            <a:ext cx="3782047" cy="2135671"/>
          </a:xfrm>
          <a:prstGeom prst="rect">
            <a:avLst/>
          </a:prstGeom>
        </p:spPr>
      </p:pic>
      <p:pic>
        <p:nvPicPr>
          <p:cNvPr id="6" name="Imagen 5">
            <a:extLst>
              <a:ext uri="{FF2B5EF4-FFF2-40B4-BE49-F238E27FC236}">
                <a16:creationId xmlns:a16="http://schemas.microsoft.com/office/drawing/2014/main" id="{FFB8F626-7346-4CEC-9583-514D7BE7A0E6}"/>
              </a:ext>
            </a:extLst>
          </p:cNvPr>
          <p:cNvPicPr>
            <a:picLocks noChangeAspect="1"/>
          </p:cNvPicPr>
          <p:nvPr/>
        </p:nvPicPr>
        <p:blipFill>
          <a:blip r:embed="rId3"/>
          <a:stretch>
            <a:fillRect/>
          </a:stretch>
        </p:blipFill>
        <p:spPr>
          <a:xfrm>
            <a:off x="81926" y="3538331"/>
            <a:ext cx="4059312" cy="2862470"/>
          </a:xfrm>
          <a:prstGeom prst="rect">
            <a:avLst/>
          </a:prstGeom>
        </p:spPr>
      </p:pic>
    </p:spTree>
    <p:extLst>
      <p:ext uri="{BB962C8B-B14F-4D97-AF65-F5344CB8AC3E}">
        <p14:creationId xmlns:p14="http://schemas.microsoft.com/office/powerpoint/2010/main" val="2583863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ocadillo: rectángulo con esquinas redondeadas 3">
            <a:extLst>
              <a:ext uri="{FF2B5EF4-FFF2-40B4-BE49-F238E27FC236}">
                <a16:creationId xmlns:a16="http://schemas.microsoft.com/office/drawing/2014/main" id="{7B21E196-74B9-47A3-9C84-732AEDF17904}"/>
              </a:ext>
            </a:extLst>
          </p:cNvPr>
          <p:cNvSpPr/>
          <p:nvPr/>
        </p:nvSpPr>
        <p:spPr>
          <a:xfrm>
            <a:off x="371061" y="291548"/>
            <a:ext cx="7050157" cy="4351338"/>
          </a:xfrm>
          <a:prstGeom prst="wedgeRoundRectCallou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u="sng" dirty="0">
                <a:solidFill>
                  <a:schemeClr val="tx1"/>
                </a:solidFill>
              </a:rPr>
              <a:t>El teatro griego</a:t>
            </a:r>
          </a:p>
          <a:p>
            <a:pPr algn="ctr"/>
            <a:endParaRPr lang="es-CL" dirty="0">
              <a:solidFill>
                <a:schemeClr val="tx1"/>
              </a:solidFill>
            </a:endParaRPr>
          </a:p>
          <a:p>
            <a:pPr algn="just"/>
            <a:r>
              <a:rPr lang="es-CL" dirty="0">
                <a:solidFill>
                  <a:schemeClr val="tx1"/>
                </a:solidFill>
              </a:rPr>
              <a:t>El origen lo encontramos en las festividades que se desarrollaban en honor al dios griego Dionisio. Se desarrollaban dos tipos de géneros artísticos: las tragedias que eran obras de desarrollo tenso y que terminaban en un desenlace trágico, representaban mitos de sus dioses y las comedias, en ellas se burlaban o caricaturizaba a la sociedad, o sus costumbres. Si al público no le gustaba la obra, a los actores les lanzaban fruta o piedras.</a:t>
            </a:r>
          </a:p>
          <a:p>
            <a:pPr algn="just"/>
            <a:endParaRPr lang="es-CL" dirty="0">
              <a:solidFill>
                <a:schemeClr val="tx1"/>
              </a:solidFill>
            </a:endParaRPr>
          </a:p>
          <a:p>
            <a:pPr algn="just"/>
            <a:r>
              <a:rPr lang="es-CL" dirty="0">
                <a:solidFill>
                  <a:schemeClr val="tx1"/>
                </a:solidFill>
              </a:rPr>
              <a:t>Los actores se vestían con túnicas y calzaban sandalias con plataforma, los actores eran hombres, incluso en los papeles femeninos, y cubrían su rostro con máscaras que les permitía ampliar la voz</a:t>
            </a:r>
          </a:p>
        </p:txBody>
      </p:sp>
      <p:pic>
        <p:nvPicPr>
          <p:cNvPr id="5" name="Imagen 4">
            <a:extLst>
              <a:ext uri="{FF2B5EF4-FFF2-40B4-BE49-F238E27FC236}">
                <a16:creationId xmlns:a16="http://schemas.microsoft.com/office/drawing/2014/main" id="{F762BB18-199D-4CBE-88CA-F29AE73961F6}"/>
              </a:ext>
            </a:extLst>
          </p:cNvPr>
          <p:cNvPicPr>
            <a:picLocks noChangeAspect="1"/>
          </p:cNvPicPr>
          <p:nvPr/>
        </p:nvPicPr>
        <p:blipFill>
          <a:blip r:embed="rId2"/>
          <a:stretch>
            <a:fillRect/>
          </a:stretch>
        </p:blipFill>
        <p:spPr>
          <a:xfrm>
            <a:off x="7805531" y="291548"/>
            <a:ext cx="4015408" cy="2483333"/>
          </a:xfrm>
          <a:prstGeom prst="rect">
            <a:avLst/>
          </a:prstGeom>
        </p:spPr>
      </p:pic>
      <p:pic>
        <p:nvPicPr>
          <p:cNvPr id="6" name="Imagen 5">
            <a:extLst>
              <a:ext uri="{FF2B5EF4-FFF2-40B4-BE49-F238E27FC236}">
                <a16:creationId xmlns:a16="http://schemas.microsoft.com/office/drawing/2014/main" id="{77229CFB-E206-481E-9218-513D58FDE3FA}"/>
              </a:ext>
            </a:extLst>
          </p:cNvPr>
          <p:cNvPicPr>
            <a:picLocks noChangeAspect="1"/>
          </p:cNvPicPr>
          <p:nvPr/>
        </p:nvPicPr>
        <p:blipFill>
          <a:blip r:embed="rId3"/>
          <a:stretch>
            <a:fillRect/>
          </a:stretch>
        </p:blipFill>
        <p:spPr>
          <a:xfrm>
            <a:off x="7805530" y="3142420"/>
            <a:ext cx="4015407" cy="2953579"/>
          </a:xfrm>
          <a:prstGeom prst="rect">
            <a:avLst/>
          </a:prstGeom>
        </p:spPr>
      </p:pic>
    </p:spTree>
    <p:extLst>
      <p:ext uri="{BB962C8B-B14F-4D97-AF65-F5344CB8AC3E}">
        <p14:creationId xmlns:p14="http://schemas.microsoft.com/office/powerpoint/2010/main" val="535933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ocadillo nube: nube 3">
            <a:extLst>
              <a:ext uri="{FF2B5EF4-FFF2-40B4-BE49-F238E27FC236}">
                <a16:creationId xmlns:a16="http://schemas.microsoft.com/office/drawing/2014/main" id="{F0891A68-11BE-460C-B289-D6BA78EC441F}"/>
              </a:ext>
            </a:extLst>
          </p:cNvPr>
          <p:cNvSpPr/>
          <p:nvPr/>
        </p:nvSpPr>
        <p:spPr>
          <a:xfrm>
            <a:off x="3676298" y="944217"/>
            <a:ext cx="8798967" cy="4969565"/>
          </a:xfrm>
          <a:prstGeom prst="cloudCallou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600" b="1" u="sng" dirty="0">
                <a:solidFill>
                  <a:schemeClr val="tx1"/>
                </a:solidFill>
              </a:rPr>
              <a:t>La religión griega</a:t>
            </a:r>
          </a:p>
          <a:p>
            <a:pPr algn="ctr"/>
            <a:endParaRPr lang="es-CL" sz="1600" dirty="0">
              <a:solidFill>
                <a:schemeClr val="tx1"/>
              </a:solidFill>
            </a:endParaRPr>
          </a:p>
          <a:p>
            <a:r>
              <a:rPr lang="es-CL" sz="1600" dirty="0">
                <a:solidFill>
                  <a:schemeClr val="tx1"/>
                </a:solidFill>
              </a:rPr>
              <a:t>Se caracterizó por ser politeísta, es decir, rendían culto a numerosos dioses que presentaban enormes poderes y cada cual representaba a una fuerza de la naturaleza. Otra característica de los dioses era su condición antropomórfica, debido a que las divinidades eran representadas	con	forma	humana. </a:t>
            </a:r>
          </a:p>
          <a:p>
            <a:endParaRPr lang="es-CL" sz="1600" dirty="0">
              <a:solidFill>
                <a:schemeClr val="tx1"/>
              </a:solidFill>
            </a:endParaRPr>
          </a:p>
          <a:p>
            <a:r>
              <a:rPr lang="es-CL" sz="1600" b="1" u="sng" dirty="0">
                <a:solidFill>
                  <a:schemeClr val="tx1"/>
                </a:solidFill>
              </a:rPr>
              <a:t>La mitología griega</a:t>
            </a:r>
          </a:p>
          <a:p>
            <a:pPr algn="ctr"/>
            <a:endParaRPr lang="es-CL" sz="1600" dirty="0">
              <a:solidFill>
                <a:schemeClr val="tx1"/>
              </a:solidFill>
            </a:endParaRPr>
          </a:p>
          <a:p>
            <a:pPr algn="just"/>
            <a:r>
              <a:rPr lang="es-CL" sz="1600" dirty="0">
                <a:solidFill>
                  <a:schemeClr val="tx1"/>
                </a:solidFill>
              </a:rPr>
              <a:t>Los griegos relacionaban sus creencias religiosas a un conjunto de mitos con los que construían un sistema explicativo sobre el ser humano y el mundo; en ellos se explicaba la vida de sus dioses, héroes, cultos, costumbres y prácticas rituales, ejerciendo influencia sobre la cultura, el arte y la literatura de la época. Algunos mitos famosos del mundo griego son las historias del Minotauro, Pandora, Dédalo e Ícaro, Perseo, Aquiles, entre otros</a:t>
            </a:r>
            <a:r>
              <a:rPr lang="es-CL" dirty="0"/>
              <a:t>.</a:t>
            </a:r>
          </a:p>
        </p:txBody>
      </p:sp>
      <p:pic>
        <p:nvPicPr>
          <p:cNvPr id="5" name="Imagen 4">
            <a:extLst>
              <a:ext uri="{FF2B5EF4-FFF2-40B4-BE49-F238E27FC236}">
                <a16:creationId xmlns:a16="http://schemas.microsoft.com/office/drawing/2014/main" id="{AC4E5F6D-457A-4491-8971-405ED8E4536C}"/>
              </a:ext>
            </a:extLst>
          </p:cNvPr>
          <p:cNvPicPr>
            <a:picLocks noChangeAspect="1"/>
          </p:cNvPicPr>
          <p:nvPr/>
        </p:nvPicPr>
        <p:blipFill>
          <a:blip r:embed="rId2"/>
          <a:stretch>
            <a:fillRect/>
          </a:stretch>
        </p:blipFill>
        <p:spPr>
          <a:xfrm>
            <a:off x="114300" y="201268"/>
            <a:ext cx="4417943" cy="3045515"/>
          </a:xfrm>
          <a:prstGeom prst="rect">
            <a:avLst/>
          </a:prstGeom>
        </p:spPr>
      </p:pic>
    </p:spTree>
    <p:extLst>
      <p:ext uri="{BB962C8B-B14F-4D97-AF65-F5344CB8AC3E}">
        <p14:creationId xmlns:p14="http://schemas.microsoft.com/office/powerpoint/2010/main" val="1244358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ocadillo: ovalado 3">
            <a:extLst>
              <a:ext uri="{FF2B5EF4-FFF2-40B4-BE49-F238E27FC236}">
                <a16:creationId xmlns:a16="http://schemas.microsoft.com/office/drawing/2014/main" id="{3C41F179-656D-43E5-9DD0-D4636B4C1CE8}"/>
              </a:ext>
            </a:extLst>
          </p:cNvPr>
          <p:cNvSpPr/>
          <p:nvPr/>
        </p:nvSpPr>
        <p:spPr>
          <a:xfrm>
            <a:off x="-196948" y="0"/>
            <a:ext cx="6149009" cy="3763617"/>
          </a:xfrm>
          <a:prstGeom prst="wedgeEllipseCallout">
            <a:avLst/>
          </a:prstGeo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1600" b="1" u="sng" dirty="0">
                <a:solidFill>
                  <a:schemeClr val="tx1"/>
                </a:solidFill>
              </a:rPr>
              <a:t>La ciencia</a:t>
            </a:r>
          </a:p>
          <a:p>
            <a:pPr algn="ctr"/>
            <a:endParaRPr lang="es-CL" sz="1600" dirty="0">
              <a:solidFill>
                <a:schemeClr val="tx1"/>
              </a:solidFill>
            </a:endParaRPr>
          </a:p>
          <a:p>
            <a:pPr algn="ctr"/>
            <a:r>
              <a:rPr lang="es-CL" sz="1600" dirty="0">
                <a:solidFill>
                  <a:schemeClr val="tx1"/>
                </a:solidFill>
              </a:rPr>
              <a:t>Una parte importante del conocimiento de hoy en día proviene de las ciencias que se desarrollaron en el mundo griego. Si bien el mundo griego, aportó con innumerables disciplinas (filosofía, la política, la medicina, la astronomía, la literatura, el arte y la arquitectura), éstas fueron posibles por que reunió a algunos de los más importantes pensadores y realizadores de la humanidad</a:t>
            </a:r>
          </a:p>
          <a:p>
            <a:pPr algn="ctr"/>
            <a:endParaRPr lang="es-CL" sz="1600" dirty="0">
              <a:solidFill>
                <a:schemeClr val="tx1"/>
              </a:solidFill>
            </a:endParaRPr>
          </a:p>
        </p:txBody>
      </p:sp>
      <p:sp>
        <p:nvSpPr>
          <p:cNvPr id="5" name="Bocadillo: ovalado 4">
            <a:extLst>
              <a:ext uri="{FF2B5EF4-FFF2-40B4-BE49-F238E27FC236}">
                <a16:creationId xmlns:a16="http://schemas.microsoft.com/office/drawing/2014/main" id="{0EA28716-F570-4845-B784-8C8C62A2EA54}"/>
              </a:ext>
            </a:extLst>
          </p:cNvPr>
          <p:cNvSpPr/>
          <p:nvPr/>
        </p:nvSpPr>
        <p:spPr>
          <a:xfrm>
            <a:off x="4726745" y="912227"/>
            <a:ext cx="7465255" cy="5150948"/>
          </a:xfrm>
          <a:prstGeom prst="wedgeEllipseCallout">
            <a:avLst/>
          </a:prstGeo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L" sz="1600" dirty="0">
                <a:solidFill>
                  <a:schemeClr val="tx1"/>
                </a:solidFill>
              </a:rPr>
              <a:t>El contacto de Grecia con las civilizaciones egipcia y mesopotámica va a resultar determinante en su desarrollo científico. No solo se interesaron por estudiar y representar la belleza del ser humano, sino que buscaron desarrollar la inteligencia, ésta debía manifestarse en la búsqueda de la verdad, en la interpretación de los fenómenos físicos, geográficos, etc. Por lo que trataron de explicar racionalmente el universo, que se reflejó en un gran desarrollo de la filosofía, la ciencia, la literatura y el arte.</a:t>
            </a:r>
          </a:p>
          <a:p>
            <a:pPr algn="just"/>
            <a:endParaRPr lang="es-CL" sz="1600" dirty="0">
              <a:solidFill>
                <a:schemeClr val="tx1"/>
              </a:solidFill>
            </a:endParaRPr>
          </a:p>
          <a:p>
            <a:pPr algn="just"/>
            <a:r>
              <a:rPr lang="es-CL" sz="1600" dirty="0">
                <a:solidFill>
                  <a:schemeClr val="tx1"/>
                </a:solidFill>
              </a:rPr>
              <a:t>Por otra parte</a:t>
            </a:r>
            <a:r>
              <a:rPr lang="es-CL" sz="1600" b="1" u="sng" dirty="0">
                <a:solidFill>
                  <a:schemeClr val="tx1"/>
                </a:solidFill>
              </a:rPr>
              <a:t>, la matemática</a:t>
            </a:r>
            <a:r>
              <a:rPr lang="es-CL" sz="1600" dirty="0">
                <a:solidFill>
                  <a:schemeClr val="tx1"/>
                </a:solidFill>
              </a:rPr>
              <a:t>, fue cultivada de un modo especial por la escuela filosófica. Tanto en Geometría (recuérdese el famoso teorema de Pitágoras y que permite resolver los triángulos rectángulos) corno en Aritmética, los números y las líneas ocuparon un lugar muy importante en sus especulaciones</a:t>
            </a:r>
          </a:p>
        </p:txBody>
      </p:sp>
    </p:spTree>
    <p:extLst>
      <p:ext uri="{BB962C8B-B14F-4D97-AF65-F5344CB8AC3E}">
        <p14:creationId xmlns:p14="http://schemas.microsoft.com/office/powerpoint/2010/main" val="3221782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792CF5-D83B-4CA3-BE55-CA5DF2D7784C}"/>
              </a:ext>
            </a:extLst>
          </p:cNvPr>
          <p:cNvSpPr>
            <a:spLocks noGrp="1"/>
          </p:cNvSpPr>
          <p:nvPr>
            <p:ph type="title"/>
          </p:nvPr>
        </p:nvSpPr>
        <p:spPr/>
        <p:txBody>
          <a:bodyPr/>
          <a:lstStyle/>
          <a:p>
            <a:r>
              <a:rPr lang="es-CL" b="1" u="sng" dirty="0">
                <a:effectLst>
                  <a:outerShdw blurRad="38100" dist="38100" dir="2700000" algn="tl">
                    <a:srgbClr val="000000">
                      <a:alpha val="43137"/>
                    </a:srgbClr>
                  </a:outerShdw>
                </a:effectLst>
              </a:rPr>
              <a:t>ACTIVIDAD: </a:t>
            </a:r>
          </a:p>
        </p:txBody>
      </p:sp>
      <p:graphicFrame>
        <p:nvGraphicFramePr>
          <p:cNvPr id="4" name="Marcador de contenido 3">
            <a:extLst>
              <a:ext uri="{FF2B5EF4-FFF2-40B4-BE49-F238E27FC236}">
                <a16:creationId xmlns:a16="http://schemas.microsoft.com/office/drawing/2014/main" id="{A03DD60E-5CB4-4676-B726-62655FDE44AA}"/>
              </a:ext>
            </a:extLst>
          </p:cNvPr>
          <p:cNvGraphicFramePr>
            <a:graphicFrameLocks noGrp="1"/>
          </p:cNvGraphicFramePr>
          <p:nvPr>
            <p:ph idx="1"/>
            <p:extLst>
              <p:ext uri="{D42A27DB-BD31-4B8C-83A1-F6EECF244321}">
                <p14:modId xmlns:p14="http://schemas.microsoft.com/office/powerpoint/2010/main" val="2215786763"/>
              </p:ext>
            </p:extLst>
          </p:nvPr>
        </p:nvGraphicFramePr>
        <p:xfrm>
          <a:off x="838200" y="2420630"/>
          <a:ext cx="10739510" cy="2806448"/>
        </p:xfrm>
        <a:graphic>
          <a:graphicData uri="http://schemas.openxmlformats.org/drawingml/2006/table">
            <a:tbl>
              <a:tblPr>
                <a:tableStyleId>{5C22544A-7EE6-4342-B048-85BDC9FD1C3A}</a:tableStyleId>
              </a:tblPr>
              <a:tblGrid>
                <a:gridCol w="5393620">
                  <a:extLst>
                    <a:ext uri="{9D8B030D-6E8A-4147-A177-3AD203B41FA5}">
                      <a16:colId xmlns:a16="http://schemas.microsoft.com/office/drawing/2014/main" val="1230684051"/>
                    </a:ext>
                  </a:extLst>
                </a:gridCol>
                <a:gridCol w="5345890">
                  <a:extLst>
                    <a:ext uri="{9D8B030D-6E8A-4147-A177-3AD203B41FA5}">
                      <a16:colId xmlns:a16="http://schemas.microsoft.com/office/drawing/2014/main" val="2941153659"/>
                    </a:ext>
                  </a:extLst>
                </a:gridCol>
              </a:tblGrid>
              <a:tr h="449179">
                <a:tc>
                  <a:txBody>
                    <a:bodyPr/>
                    <a:lstStyle/>
                    <a:p>
                      <a:pPr marL="241300" algn="ctr">
                        <a:spcAft>
                          <a:spcPts val="0"/>
                        </a:spcAft>
                      </a:pPr>
                      <a:r>
                        <a:rPr lang="es-CL" sz="2000" b="1">
                          <a:effectLst/>
                        </a:rPr>
                        <a:t>Juegos olímpicos en Grecia antigua</a:t>
                      </a:r>
                      <a:endParaRPr lang="es-CL" sz="2000" b="1">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a:txBody>
                    <a:bodyPr/>
                    <a:lstStyle/>
                    <a:p>
                      <a:pPr marL="279400" algn="ctr">
                        <a:spcAft>
                          <a:spcPts val="0"/>
                        </a:spcAft>
                      </a:pPr>
                      <a:r>
                        <a:rPr lang="es-CL" sz="2000" b="1" dirty="0">
                          <a:effectLst/>
                        </a:rPr>
                        <a:t>Juegos olímpicos en la actualidad</a:t>
                      </a:r>
                      <a:endParaRPr lang="es-CL" sz="2000" b="1"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3967092405"/>
                  </a:ext>
                </a:extLst>
              </a:tr>
              <a:tr h="2357269">
                <a:tc>
                  <a:txBody>
                    <a:bodyPr/>
                    <a:lstStyle/>
                    <a:p>
                      <a:pPr>
                        <a:spcAft>
                          <a:spcPts val="0"/>
                        </a:spcAft>
                      </a:pPr>
                      <a:r>
                        <a:rPr lang="es-CL" sz="1200" dirty="0">
                          <a:effectLst/>
                        </a:rPr>
                        <a:t> </a:t>
                      </a:r>
                      <a:endParaRPr lang="es-CL" sz="10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tc>
                  <a:txBody>
                    <a:bodyPr/>
                    <a:lstStyle/>
                    <a:p>
                      <a:pPr>
                        <a:spcAft>
                          <a:spcPts val="0"/>
                        </a:spcAft>
                      </a:pPr>
                      <a:r>
                        <a:rPr lang="es-CL" sz="1200" dirty="0">
                          <a:effectLst/>
                        </a:rPr>
                        <a:t> </a:t>
                      </a:r>
                      <a:endParaRPr lang="es-CL" sz="10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b"/>
                </a:tc>
                <a:extLst>
                  <a:ext uri="{0D108BD9-81ED-4DB2-BD59-A6C34878D82A}">
                    <a16:rowId xmlns:a16="http://schemas.microsoft.com/office/drawing/2014/main" val="146780106"/>
                  </a:ext>
                </a:extLst>
              </a:tr>
            </a:tbl>
          </a:graphicData>
        </a:graphic>
      </p:graphicFrame>
      <p:sp>
        <p:nvSpPr>
          <p:cNvPr id="5" name="Rectángulo 4">
            <a:extLst>
              <a:ext uri="{FF2B5EF4-FFF2-40B4-BE49-F238E27FC236}">
                <a16:creationId xmlns:a16="http://schemas.microsoft.com/office/drawing/2014/main" id="{617BBB84-D788-47E8-A016-278778FCD08C}"/>
              </a:ext>
            </a:extLst>
          </p:cNvPr>
          <p:cNvSpPr/>
          <p:nvPr/>
        </p:nvSpPr>
        <p:spPr>
          <a:xfrm>
            <a:off x="614290" y="1579367"/>
            <a:ext cx="10739510" cy="629660"/>
          </a:xfrm>
          <a:prstGeom prst="rect">
            <a:avLst/>
          </a:prstGeom>
        </p:spPr>
        <p:txBody>
          <a:bodyPr wrap="square">
            <a:spAutoFit/>
          </a:bodyPr>
          <a:lstStyle/>
          <a:p>
            <a:pPr marL="165100" marR="165100">
              <a:lnSpc>
                <a:spcPct val="97000"/>
              </a:lnSpc>
              <a:spcAft>
                <a:spcPts val="0"/>
              </a:spcAft>
            </a:pPr>
            <a:r>
              <a:rPr lang="es-CL" b="1" u="sng" dirty="0">
                <a:latin typeface="Arial" panose="020B0604020202020204" pitchFamily="34" charset="0"/>
                <a:ea typeface="Arial" panose="020B0604020202020204" pitchFamily="34" charset="0"/>
                <a:cs typeface="Arial" panose="020B0604020202020204" pitchFamily="34" charset="0"/>
              </a:rPr>
              <a:t>1.- Enumera las características que presentaban los juegos olímpicos en la Grecia antigua y las características que estos presentan en la actualidad.</a:t>
            </a:r>
            <a:endParaRPr lang="es-CL" sz="1400" b="1" u="sng"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6" name="Imagen 5">
            <a:extLst>
              <a:ext uri="{FF2B5EF4-FFF2-40B4-BE49-F238E27FC236}">
                <a16:creationId xmlns:a16="http://schemas.microsoft.com/office/drawing/2014/main" id="{FFEF7355-233D-46A6-AAB2-F9B7B87CEA6C}"/>
              </a:ext>
            </a:extLst>
          </p:cNvPr>
          <p:cNvPicPr>
            <a:picLocks noChangeAspect="1"/>
          </p:cNvPicPr>
          <p:nvPr/>
        </p:nvPicPr>
        <p:blipFill>
          <a:blip r:embed="rId2"/>
          <a:stretch>
            <a:fillRect/>
          </a:stretch>
        </p:blipFill>
        <p:spPr>
          <a:xfrm>
            <a:off x="9289773" y="224778"/>
            <a:ext cx="2536282" cy="1142986"/>
          </a:xfrm>
          <a:prstGeom prst="rect">
            <a:avLst/>
          </a:prstGeom>
        </p:spPr>
      </p:pic>
    </p:spTree>
    <p:extLst>
      <p:ext uri="{BB962C8B-B14F-4D97-AF65-F5344CB8AC3E}">
        <p14:creationId xmlns:p14="http://schemas.microsoft.com/office/powerpoint/2010/main" val="187767479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1072</Words>
  <Application>Microsoft Office PowerPoint</Application>
  <PresentationFormat>Panorámica</PresentationFormat>
  <Paragraphs>46</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Calibri</vt:lpstr>
      <vt:lpstr>Calibri Light</vt:lpstr>
      <vt:lpstr>Tema de Office</vt:lpstr>
      <vt:lpstr>Manifestaciones culturales en Grecia</vt:lpstr>
      <vt:lpstr>Objetivo: Describir las principales manifestaciones como el arte, el deporte, la ciencia, la literatura, entre otros. </vt:lpstr>
      <vt:lpstr>Presentación de PowerPoint</vt:lpstr>
      <vt:lpstr>Presentación de PowerPoint</vt:lpstr>
      <vt:lpstr>Presentación de PowerPoint</vt:lpstr>
      <vt:lpstr>Presentación de PowerPoint</vt:lpstr>
      <vt:lpstr>Presentación de PowerPoint</vt:lpstr>
      <vt:lpstr>Presentación de PowerPoint</vt:lpstr>
      <vt:lpstr>ACTIVIDAD: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Daniel</dc:creator>
  <cp:lastModifiedBy>Daniel</cp:lastModifiedBy>
  <cp:revision>22</cp:revision>
  <dcterms:created xsi:type="dcterms:W3CDTF">2020-06-23T00:07:05Z</dcterms:created>
  <dcterms:modified xsi:type="dcterms:W3CDTF">2020-06-23T01:27:08Z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389864</vt:lpwstr>
  </property>
  <property fmtid="{D5CDD505-2E9C-101B-9397-08002B2CF9AE}" name="NXPowerLiteSettings" pid="3">
    <vt:lpwstr>C7000400038000</vt:lpwstr>
  </property>
  <property fmtid="{D5CDD505-2E9C-101B-9397-08002B2CF9AE}" name="NXPowerLiteVersion" pid="4">
    <vt:lpwstr>S9.0.1</vt:lpwstr>
  </property>
</Properties>
</file>