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2"/>
  </p:notesMasterIdLst>
  <p:sldIdLst>
    <p:sldId id="256" r:id="rId2"/>
    <p:sldId id="28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8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D988-0B01-47C0-ABFE-52786D5B157B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0AE1-B57F-4CDF-8A4D-DB66A1B288A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722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40AE1-B57F-4CDF-8A4D-DB66A1B288AA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59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171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01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843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8771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822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664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644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701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876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43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978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694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909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19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679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940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48698-5AA1-4D5E-93E7-CBB295A98E01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775431-CECD-4608-A147-49DC6800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44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9.wma"/><Relationship Id="rId7" Type="http://schemas.openxmlformats.org/officeDocument/2006/relationships/image" Target="../media/image2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m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1916832"/>
            <a:ext cx="4482830" cy="18002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CL" b="1" dirty="0" smtClean="0"/>
              <a:t>La División</a:t>
            </a:r>
            <a:r>
              <a:rPr lang="es-CL" b="1" dirty="0" smtClean="0"/>
              <a:t>	</a:t>
            </a:r>
            <a:br>
              <a:rPr lang="es-CL" b="1" dirty="0" smtClean="0"/>
            </a:br>
            <a:endParaRPr lang="es-CL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21955" y="4281375"/>
            <a:ext cx="6120680" cy="1260629"/>
          </a:xfrm>
        </p:spPr>
        <p:txBody>
          <a:bodyPr>
            <a:normAutofit/>
          </a:bodyPr>
          <a:lstStyle/>
          <a:p>
            <a:pPr algn="ctr"/>
            <a:r>
              <a:rPr lang="es-CL" b="1" dirty="0" smtClean="0"/>
              <a:t>Programa de Integración Escolar</a:t>
            </a:r>
            <a:endParaRPr lang="es-CL" b="1" dirty="0" smtClean="0"/>
          </a:p>
          <a:p>
            <a:pPr algn="ctr"/>
            <a:r>
              <a:rPr lang="es-CL" b="1" dirty="0" smtClean="0"/>
              <a:t>Educadora Diferencial Daniela Bustamante </a:t>
            </a:r>
          </a:p>
          <a:p>
            <a:pPr algn="ctr"/>
            <a:r>
              <a:rPr lang="es-CL" b="1" dirty="0" smtClean="0"/>
              <a:t>Escuela San José, Recoleta</a:t>
            </a:r>
            <a:endParaRPr lang="es-CL" b="1" dirty="0"/>
          </a:p>
        </p:txBody>
      </p:sp>
      <p:pic>
        <p:nvPicPr>
          <p:cNvPr id="5" name="Imagen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46" y="188640"/>
            <a:ext cx="1485900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234555"/>
            <a:ext cx="487363" cy="487363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4871696" y="160170"/>
            <a:ext cx="2016224" cy="1192319"/>
          </a:xfrm>
          <a:prstGeom prst="wedgeEllipseCallout">
            <a:avLst>
              <a:gd name="adj1" fmla="val 99942"/>
              <a:gd name="adj2" fmla="val -19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Recuerda </a:t>
            </a:r>
            <a:r>
              <a:rPr lang="es-CL" sz="1200" dirty="0" smtClean="0"/>
              <a:t>hacer </a:t>
            </a:r>
            <a:r>
              <a:rPr lang="es-CL" sz="1200" dirty="0" err="1" smtClean="0"/>
              <a:t>click</a:t>
            </a:r>
            <a:r>
              <a:rPr lang="es-CL" sz="1200" dirty="0" smtClean="0"/>
              <a:t> para escuchar, cada vez que veas este ícono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18491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6347713" cy="1320800"/>
          </a:xfrm>
        </p:spPr>
        <p:txBody>
          <a:bodyPr/>
          <a:lstStyle/>
          <a:p>
            <a:r>
              <a:rPr lang="es-CL" dirty="0"/>
              <a:t>¡</a:t>
            </a:r>
            <a:r>
              <a:rPr lang="es-CL" dirty="0" smtClean="0"/>
              <a:t>HASTA LA PRÓXIMA CLASE!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92896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3491880" y="692696"/>
            <a:ext cx="5328592" cy="2376264"/>
          </a:xfrm>
          <a:prstGeom prst="wedgeRoundRectCallout">
            <a:avLst>
              <a:gd name="adj1" fmla="val -40074"/>
              <a:gd name="adj2" fmla="val 7532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«El presente material ha sido diseñado para que el/la estudiante que no cuente con la posibilidad de imprimirlo, pueda desarrollar las actividades, sin mayor problema, en sus cuadernos»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060848"/>
            <a:ext cx="1728192" cy="37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¿Recuerdas qué es dividir?</a:t>
            </a:r>
            <a:endParaRPr lang="es-C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5" y="1925937"/>
            <a:ext cx="6513338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2400" y="3659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36712"/>
            <a:ext cx="7416824" cy="4563869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CL" sz="3200" b="1" dirty="0" smtClean="0">
                <a:solidFill>
                  <a:schemeClr val="accent2"/>
                </a:solidFill>
                <a:latin typeface="Comic Sans MS" pitchFamily="66" charset="0"/>
              </a:rPr>
              <a:t>Dividir es repartir equitativamente, es decir en partes iguales</a:t>
            </a:r>
            <a:r>
              <a:rPr lang="es-CL" sz="3200" b="1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  <a:p>
            <a:pPr marL="68580" indent="0" algn="ctr">
              <a:buNone/>
            </a:pPr>
            <a:endParaRPr lang="es-CL" sz="32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68580" indent="0" algn="ctr">
              <a:buNone/>
            </a:pPr>
            <a:r>
              <a:rPr lang="es-CL" b="1" dirty="0" smtClean="0">
                <a:solidFill>
                  <a:schemeClr val="accent2"/>
                </a:solidFill>
                <a:latin typeface="Comic Sans MS" pitchFamily="66" charset="0"/>
              </a:rPr>
              <a:t>12 manzanas               3 canastos</a:t>
            </a:r>
            <a:endParaRPr lang="es-CL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18646"/>
            <a:ext cx="2002966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25" y="3140651"/>
            <a:ext cx="3611342" cy="135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188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14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3548" y="838311"/>
            <a:ext cx="7920880" cy="79208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accent2"/>
                </a:solidFill>
              </a:rPr>
              <a:t>División como reparto equitativo</a:t>
            </a:r>
            <a:endParaRPr lang="es-CL" b="1" dirty="0">
              <a:solidFill>
                <a:schemeClr val="accent2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347864" y="2060848"/>
            <a:ext cx="3528392" cy="237626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68580" indent="0">
              <a:buNone/>
            </a:pPr>
            <a:r>
              <a:rPr lang="es-CL" b="1" dirty="0" smtClean="0">
                <a:solidFill>
                  <a:schemeClr val="accent2"/>
                </a:solidFill>
              </a:rPr>
              <a:t>La división como reparto equitativo consiste en repartir elementos en partes iguales.</a:t>
            </a:r>
            <a:endParaRPr lang="es-CL" b="1" dirty="0">
              <a:solidFill>
                <a:schemeClr val="accent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75656" y="1834517"/>
            <a:ext cx="1036489" cy="2828925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9906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94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14" y="2584956"/>
            <a:ext cx="2002966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44" y="2606961"/>
            <a:ext cx="3611342" cy="135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1715354"/>
            <a:ext cx="784887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Si tienes 12 manzanas que necesitas repartir  en partes iguales en 3 canastos ¿Cuántas manzanas habrán en cada canasto?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4096812"/>
            <a:ext cx="756084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Entonces podemos decir que: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647564" y="399493"/>
            <a:ext cx="6228692" cy="100811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Ejemplo: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191047" y="4895898"/>
            <a:ext cx="10081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12</a:t>
            </a:r>
            <a:endParaRPr lang="es-CL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300386" y="4967431"/>
            <a:ext cx="34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Algerian" pitchFamily="82" charset="0"/>
              </a:rPr>
              <a:t>:</a:t>
            </a:r>
            <a:endParaRPr lang="es-CL" sz="2800" b="1" dirty="0">
              <a:latin typeface="Algerian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743149" y="4895898"/>
            <a:ext cx="10081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3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984944" y="4989296"/>
            <a:ext cx="34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Algerian" pitchFamily="82" charset="0"/>
              </a:rPr>
              <a:t>=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535996" y="4866226"/>
            <a:ext cx="10081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4</a:t>
            </a:r>
            <a:endParaRPr lang="es-CL" sz="2400" b="1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2160" y="4766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0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4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8" grpId="0" animBg="1"/>
      <p:bldP spid="9" grpId="0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788" y="557808"/>
            <a:ext cx="6452476" cy="1143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CL" sz="2000" b="1" u="sng" dirty="0" smtClean="0">
                <a:solidFill>
                  <a:schemeClr val="tx1"/>
                </a:solidFill>
              </a:rPr>
              <a:t>Actividad:</a:t>
            </a:r>
            <a:r>
              <a:rPr lang="es-CL" sz="2000" dirty="0" smtClean="0"/>
              <a:t> </a:t>
            </a:r>
            <a:r>
              <a:rPr lang="es-CL" sz="2000" i="1" dirty="0" smtClean="0">
                <a:solidFill>
                  <a:schemeClr val="tx1"/>
                </a:solidFill>
              </a:rPr>
              <a:t>observa con atención </a:t>
            </a:r>
            <a:r>
              <a:rPr lang="es-CL" sz="2000" i="1" dirty="0" smtClean="0">
                <a:solidFill>
                  <a:schemeClr val="tx1"/>
                </a:solidFill>
              </a:rPr>
              <a:t>fíjate en cada </a:t>
            </a:r>
            <a:r>
              <a:rPr lang="es-CL" sz="2000" i="1" dirty="0" smtClean="0">
                <a:solidFill>
                  <a:schemeClr val="tx1"/>
                </a:solidFill>
              </a:rPr>
              <a:t>operación matemática </a:t>
            </a:r>
            <a:r>
              <a:rPr lang="es-CL" sz="2000" i="1" dirty="0" smtClean="0">
                <a:solidFill>
                  <a:schemeClr val="tx1"/>
                </a:solidFill>
              </a:rPr>
              <a:t>y piensa en la que </a:t>
            </a:r>
            <a:r>
              <a:rPr lang="es-CL" sz="2000" i="1" dirty="0" smtClean="0">
                <a:solidFill>
                  <a:schemeClr val="tx1"/>
                </a:solidFill>
              </a:rPr>
              <a:t>corresponda para resolver el problema</a:t>
            </a:r>
            <a:endParaRPr lang="es-CL" sz="2000" i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960440" cy="4783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>
            <a:hlinkClick r:id="" action="ppaction://noaction"/>
          </p:cNvPr>
          <p:cNvSpPr/>
          <p:nvPr/>
        </p:nvSpPr>
        <p:spPr>
          <a:xfrm>
            <a:off x="5628991" y="1952836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10   x    2  = 20</a:t>
            </a:r>
            <a:endParaRPr lang="es-CL" sz="2000" b="1" dirty="0"/>
          </a:p>
        </p:txBody>
      </p:sp>
      <p:sp>
        <p:nvSpPr>
          <p:cNvPr id="6" name="5 Rectángulo redondeado">
            <a:hlinkClick r:id="" action="ppaction://noaction"/>
          </p:cNvPr>
          <p:cNvSpPr/>
          <p:nvPr/>
        </p:nvSpPr>
        <p:spPr>
          <a:xfrm>
            <a:off x="5608597" y="436510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10  + 2  =  12</a:t>
            </a:r>
            <a:endParaRPr lang="es-CL" sz="2000" b="1" dirty="0"/>
          </a:p>
        </p:txBody>
      </p:sp>
      <p:sp>
        <p:nvSpPr>
          <p:cNvPr id="7" name="6 Rectángulo redondeado">
            <a:hlinkClick r:id="" action="ppaction://noaction"/>
          </p:cNvPr>
          <p:cNvSpPr/>
          <p:nvPr/>
        </p:nvSpPr>
        <p:spPr>
          <a:xfrm>
            <a:off x="5628991" y="3212976"/>
            <a:ext cx="2160240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10   :   2  =  5</a:t>
            </a:r>
            <a:endParaRPr lang="es-CL" sz="2000" b="1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0192" y="1213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90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84107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>
            <a:hlinkClick r:id="" action="ppaction://noaction"/>
          </p:cNvPr>
          <p:cNvSpPr/>
          <p:nvPr/>
        </p:nvSpPr>
        <p:spPr>
          <a:xfrm>
            <a:off x="827584" y="4797152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15  :  5  =  3</a:t>
            </a:r>
            <a:endParaRPr lang="es-CL" sz="2000" b="1" dirty="0"/>
          </a:p>
        </p:txBody>
      </p:sp>
      <p:sp>
        <p:nvSpPr>
          <p:cNvPr id="6" name="5 Rectángulo redondeado">
            <a:hlinkClick r:id="" action="ppaction://noaction"/>
          </p:cNvPr>
          <p:cNvSpPr/>
          <p:nvPr/>
        </p:nvSpPr>
        <p:spPr>
          <a:xfrm>
            <a:off x="3599557" y="4797152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15  +  5  =  20</a:t>
            </a:r>
            <a:endParaRPr lang="es-CL" sz="2000" b="1" dirty="0"/>
          </a:p>
        </p:txBody>
      </p:sp>
      <p:sp>
        <p:nvSpPr>
          <p:cNvPr id="7" name="6 Rectángulo redondeado">
            <a:hlinkClick r:id="" action="ppaction://noaction"/>
          </p:cNvPr>
          <p:cNvSpPr/>
          <p:nvPr/>
        </p:nvSpPr>
        <p:spPr>
          <a:xfrm>
            <a:off x="6228184" y="4797152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15  -   5  =  10</a:t>
            </a:r>
            <a:endParaRPr lang="es-CL" sz="2000" b="1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35995" y="13515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70475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>
            <a:hlinkClick r:id="" action="ppaction://noaction"/>
          </p:cNvPr>
          <p:cNvSpPr/>
          <p:nvPr/>
        </p:nvSpPr>
        <p:spPr>
          <a:xfrm>
            <a:off x="827584" y="4797152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12 :  12  =  1</a:t>
            </a:r>
            <a:endParaRPr lang="es-CL" sz="2000" b="1" dirty="0"/>
          </a:p>
        </p:txBody>
      </p:sp>
      <p:sp>
        <p:nvSpPr>
          <p:cNvPr id="6" name="5 Rectángulo redondeado">
            <a:hlinkClick r:id="" action="ppaction://noaction"/>
          </p:cNvPr>
          <p:cNvSpPr/>
          <p:nvPr/>
        </p:nvSpPr>
        <p:spPr>
          <a:xfrm>
            <a:off x="5940152" y="4800453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12  :  6  =  2</a:t>
            </a:r>
            <a:endParaRPr lang="es-CL" sz="2000" b="1" dirty="0"/>
          </a:p>
        </p:txBody>
      </p:sp>
      <p:sp>
        <p:nvSpPr>
          <p:cNvPr id="7" name="6 Rectángulo redondeado">
            <a:hlinkClick r:id="" action="ppaction://noaction"/>
          </p:cNvPr>
          <p:cNvSpPr/>
          <p:nvPr/>
        </p:nvSpPr>
        <p:spPr>
          <a:xfrm>
            <a:off x="3323959" y="4800453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12 :  4  =  3</a:t>
            </a:r>
            <a:endParaRPr lang="es-CL" sz="2000" b="1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7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2801</TotalTime>
  <Words>203</Words>
  <Application>Microsoft Office PowerPoint</Application>
  <PresentationFormat>Presentación en pantalla (4:3)</PresentationFormat>
  <Paragraphs>32</Paragraphs>
  <Slides>10</Slides>
  <Notes>1</Notes>
  <HiddenSlides>0</HiddenSlides>
  <MMClips>10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Algerian</vt:lpstr>
      <vt:lpstr>Arial</vt:lpstr>
      <vt:lpstr>Calibri</vt:lpstr>
      <vt:lpstr>Comic Sans MS</vt:lpstr>
      <vt:lpstr>Trebuchet MS</vt:lpstr>
      <vt:lpstr>Wingdings 3</vt:lpstr>
      <vt:lpstr>Faceta</vt:lpstr>
      <vt:lpstr>La División  </vt:lpstr>
      <vt:lpstr>Presentación de PowerPoint</vt:lpstr>
      <vt:lpstr>¿Recuerdas qué es dividir?</vt:lpstr>
      <vt:lpstr>Presentación de PowerPoint</vt:lpstr>
      <vt:lpstr>División como reparto equitativo</vt:lpstr>
      <vt:lpstr>Ejemplo:</vt:lpstr>
      <vt:lpstr>Actividad: observa con atención fíjate en cada operación matemática y piensa en la que corresponda para resolver el problema</vt:lpstr>
      <vt:lpstr>Presentación de PowerPoint</vt:lpstr>
      <vt:lpstr>Presentación de PowerPoint</vt:lpstr>
      <vt:lpstr>¡HASTA LA PRÓXIMA CLASE!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División</dc:title>
  <dc:creator>Windows User</dc:creator>
  <cp:lastModifiedBy>Luis Alberto Bustamante</cp:lastModifiedBy>
  <cp:revision>44</cp:revision>
  <dcterms:created xsi:type="dcterms:W3CDTF">2020-04-04T20:35:29Z</dcterms:created>
  <dcterms:modified xsi:type="dcterms:W3CDTF">2020-05-30T22:42:06Z</dcterms:modified>
</cp:coreProperties>
</file>