
<file path=[Content_Types].xml><?xml version="1.0" encoding="utf-8"?>
<Types xmlns="http://schemas.openxmlformats.org/package/2006/content-types">
  <Default ContentType="image/png" Extension="png"/>
  <Default ContentType="audio/mp4" Extension="m4a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64" d="100"/>
          <a:sy n="64" d="100"/>
        </p:scale>
        <p:origin x="9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jpg"/></Relationships>
</file>

<file path=ppt/slides/_rels/slide3.xml.rels><?xml version="1.0" encoding="UTF-8" standalone="yes" ?><Relationships xmlns="http://schemas.openxmlformats.org/package/2006/relationships"><Relationship Id="rId8" Target="slide4.xml" Type="http://schemas.openxmlformats.org/officeDocument/2006/relationships/slide"/><Relationship Id="rId3" Target="../slideLayouts/slideLayout4.xml" Type="http://schemas.openxmlformats.org/officeDocument/2006/relationships/slideLayout"/><Relationship Id="rId7" Target="../media/image8.jpeg" Type="http://schemas.openxmlformats.org/officeDocument/2006/relationships/image"/><Relationship Id="rId2" Target="../media/media2.m4a" Type="http://schemas.openxmlformats.org/officeDocument/2006/relationships/audio"/><Relationship Id="rId1" Target="../media/media2.m4a" Type="http://schemas.microsoft.com/office/2007/relationships/media"/><Relationship Id="rId6" Target="slide8.xml" Type="http://schemas.openxmlformats.org/officeDocument/2006/relationships/slide"/><Relationship Id="rId5" Target="slide7.xml" Type="http://schemas.openxmlformats.org/officeDocument/2006/relationships/slide"/><Relationship Id="rId4" Target="../media/image7.jpg" Type="http://schemas.openxmlformats.org/officeDocument/2006/relationships/image"/><Relationship Id="rId9" Target="../media/image6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slide" Target="slide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>
                <a:latin typeface="Script MT Bold" panose="03040602040607080904" pitchFamily="66" charset="0"/>
              </a:rPr>
              <a:t>Fonema</a:t>
            </a:r>
            <a:r>
              <a:rPr lang="en-US" sz="11500" dirty="0" smtClean="0">
                <a:latin typeface="Script MT Bold" panose="03040602040607080904" pitchFamily="66" charset="0"/>
              </a:rPr>
              <a:t> N</a:t>
            </a:r>
            <a:endParaRPr lang="en-US" sz="11500" dirty="0">
              <a:latin typeface="Script MT Bold" panose="030406020406070809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581400"/>
            <a:ext cx="6858001" cy="2999282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>
                <a:latin typeface="Script MT Bold" panose="03040602040607080904" pitchFamily="66" charset="0"/>
              </a:rPr>
              <a:t>Lenguaje</a:t>
            </a:r>
            <a:r>
              <a:rPr lang="en-US" sz="3200" dirty="0" smtClean="0">
                <a:latin typeface="Script MT Bold" panose="03040602040607080904" pitchFamily="66" charset="0"/>
              </a:rPr>
              <a:t> 1°A</a:t>
            </a:r>
          </a:p>
          <a:p>
            <a:pPr algn="r"/>
            <a:endParaRPr lang="en-US" sz="3200" dirty="0" smtClean="0">
              <a:latin typeface="Script MT Bold" panose="03040602040607080904" pitchFamily="66" charset="0"/>
            </a:endParaRPr>
          </a:p>
          <a:p>
            <a:pPr algn="r"/>
            <a:endParaRPr lang="en-US" sz="3200" dirty="0">
              <a:latin typeface="Script MT Bold" panose="03040602040607080904" pitchFamily="66" charset="0"/>
            </a:endParaRPr>
          </a:p>
          <a:p>
            <a:pPr algn="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Psicopedagoga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Solange Lopez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012" y="330200"/>
            <a:ext cx="10058402" cy="1219200"/>
          </a:xfrm>
        </p:spPr>
        <p:txBody>
          <a:bodyPr>
            <a:noAutofit/>
          </a:bodyPr>
          <a:lstStyle/>
          <a:p>
            <a:r>
              <a:rPr lang="es-CL" sz="4400" dirty="0" smtClean="0">
                <a:latin typeface="Script MT Bold" panose="03040602040607080904" pitchFamily="66" charset="0"/>
              </a:rPr>
              <a:t>Selecciona en que palabras esta la letra n</a:t>
            </a:r>
            <a:endParaRPr sz="4400" dirty="0">
              <a:latin typeface="Script MT Bold" panose="03040602040607080904" pitchFamily="66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33" y="584200"/>
            <a:ext cx="2163604" cy="2933700"/>
          </a:xfrm>
        </p:spPr>
      </p:pic>
      <p:sp>
        <p:nvSpPr>
          <p:cNvPr id="3" name="Rectángulo 2">
            <a:hlinkClick r:id="rId5" action="ppaction://hlinksldjump"/>
          </p:cNvPr>
          <p:cNvSpPr/>
          <p:nvPr/>
        </p:nvSpPr>
        <p:spPr>
          <a:xfrm>
            <a:off x="685800" y="1854200"/>
            <a:ext cx="2971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chemeClr val="tx2"/>
                </a:solidFill>
                <a:latin typeface="Brush Script MT" panose="03060802040406070304" pitchFamily="66" charset="0"/>
              </a:rPr>
              <a:t>María</a:t>
            </a:r>
            <a:endParaRPr lang="es-CL" sz="4800" b="1" dirty="0"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4660900" y="4394200"/>
            <a:ext cx="2971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nido</a:t>
            </a:r>
            <a:endParaRPr lang="es-CL" sz="36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Rectángulo 8">
            <a:hlinkClick r:id="rId6" action="ppaction://hlinksldjump"/>
          </p:cNvPr>
          <p:cNvSpPr/>
          <p:nvPr/>
        </p:nvSpPr>
        <p:spPr>
          <a:xfrm>
            <a:off x="685800" y="3136900"/>
            <a:ext cx="2971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niño</a:t>
            </a:r>
            <a:endParaRPr lang="es-CL" sz="54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0" name="Rectángulo 9">
            <a:hlinkClick r:id="rId5" action="ppaction://hlinksldjump"/>
          </p:cNvPr>
          <p:cNvSpPr/>
          <p:nvPr/>
        </p:nvSpPr>
        <p:spPr>
          <a:xfrm>
            <a:off x="4660900" y="3111500"/>
            <a:ext cx="2971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tetera</a:t>
            </a:r>
            <a:endParaRPr lang="es-CL" sz="54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1" name="Rectángulo 10">
            <a:hlinkClick r:id="rId6" action="ppaction://hlinksldjump"/>
          </p:cNvPr>
          <p:cNvSpPr/>
          <p:nvPr/>
        </p:nvSpPr>
        <p:spPr>
          <a:xfrm>
            <a:off x="4660900" y="1835150"/>
            <a:ext cx="2971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nave</a:t>
            </a:r>
            <a:endParaRPr lang="es-CL" sz="60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2" name="Rectángulo 11">
            <a:hlinkClick r:id="rId6" action="ppaction://hlinksldjump"/>
          </p:cNvPr>
          <p:cNvSpPr/>
          <p:nvPr/>
        </p:nvSpPr>
        <p:spPr>
          <a:xfrm>
            <a:off x="685800" y="4394200"/>
            <a:ext cx="29718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nadar</a:t>
            </a:r>
            <a:endParaRPr lang="es-CL" sz="36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Flecha derecha 4">
            <a:hlinkClick r:id="rId7" action="ppaction://hlinksldjump"/>
          </p:cNvPr>
          <p:cNvSpPr/>
          <p:nvPr/>
        </p:nvSpPr>
        <p:spPr>
          <a:xfrm>
            <a:off x="9488774" y="5346700"/>
            <a:ext cx="2218543" cy="12489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91604" y="5581858"/>
            <a:ext cx="609600" cy="6096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93044" y="5851577"/>
            <a:ext cx="2398426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+mj-lt"/>
              </a:rPr>
              <a:t>Presiona para escuchar el audio</a:t>
            </a:r>
            <a:endParaRPr lang="es-CL" b="1" dirty="0">
              <a:latin typeface="+mj-lt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3118686" y="5971186"/>
            <a:ext cx="772918" cy="304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 el </a:t>
            </a:r>
            <a:r>
              <a:rPr lang="es-CL" dirty="0" smtClean="0"/>
              <a:t>dibujo</a:t>
            </a:r>
            <a:r>
              <a:rPr lang="en-US" dirty="0" smtClean="0"/>
              <a:t> y </a:t>
            </a:r>
            <a:r>
              <a:rPr lang="es-CL" dirty="0" smtClean="0"/>
              <a:t>selecciona</a:t>
            </a:r>
            <a:r>
              <a:rPr lang="en-US" dirty="0" smtClean="0"/>
              <a:t> las </a:t>
            </a:r>
            <a:r>
              <a:rPr lang="en-US" dirty="0" err="1" smtClean="0"/>
              <a:t>sílabas</a:t>
            </a:r>
            <a:r>
              <a:rPr lang="en-US" dirty="0" smtClean="0"/>
              <a:t>, </a:t>
            </a:r>
            <a:r>
              <a:rPr lang="en-US" dirty="0" err="1" smtClean="0"/>
              <a:t>formando</a:t>
            </a:r>
            <a:r>
              <a:rPr lang="en-US" dirty="0" smtClean="0"/>
              <a:t> la palabra </a:t>
            </a:r>
            <a:r>
              <a:rPr lang="en-US" dirty="0" err="1" smtClean="0"/>
              <a:t>correcta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56" y="2017776"/>
            <a:ext cx="2774794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hlinkClick r:id="rId5" action="ppaction://hlinksldjump"/>
          </p:cNvPr>
          <p:cNvSpPr/>
          <p:nvPr/>
        </p:nvSpPr>
        <p:spPr>
          <a:xfrm>
            <a:off x="3664268" y="2017776"/>
            <a:ext cx="2398713" cy="700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Mo- no</a:t>
            </a:r>
            <a:endParaRPr lang="es-CL" sz="28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1" name="Rectángulo 10">
            <a:hlinkClick r:id="rId6" action="ppaction://hlinksldjump"/>
          </p:cNvPr>
          <p:cNvSpPr/>
          <p:nvPr/>
        </p:nvSpPr>
        <p:spPr>
          <a:xfrm>
            <a:off x="3664268" y="2968688"/>
            <a:ext cx="2398713" cy="700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err="1">
                <a:solidFill>
                  <a:schemeClr val="tx2"/>
                </a:solidFill>
                <a:latin typeface="Script MT Bold" panose="03040602040607080904" pitchFamily="66" charset="0"/>
              </a:rPr>
              <a:t>N</a:t>
            </a:r>
            <a:r>
              <a:rPr lang="es-CL" sz="2800" b="1" dirty="0" err="1" smtClean="0">
                <a:solidFill>
                  <a:schemeClr val="tx2"/>
                </a:solidFill>
                <a:latin typeface="Script MT Bold" panose="03040602040607080904" pitchFamily="66" charset="0"/>
              </a:rPr>
              <a:t>u</a:t>
            </a:r>
            <a:r>
              <a:rPr lang="es-CL" sz="2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- be</a:t>
            </a:r>
            <a:endParaRPr lang="es-CL" sz="28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pic>
        <p:nvPicPr>
          <p:cNvPr id="2056" name="Picture 8" descr="C:\Users\Solange\Desktop\descarg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960625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hlinkClick r:id="rId5" action="ppaction://hlinksldjump"/>
          </p:cNvPr>
          <p:cNvSpPr/>
          <p:nvPr/>
        </p:nvSpPr>
        <p:spPr>
          <a:xfrm>
            <a:off x="9127805" y="2968688"/>
            <a:ext cx="2398713" cy="700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Pe – lo - </a:t>
            </a:r>
            <a:r>
              <a:rPr lang="es-CL" sz="2800" b="1" dirty="0" err="1" smtClean="0">
                <a:solidFill>
                  <a:schemeClr val="tx2"/>
                </a:solidFill>
                <a:latin typeface="Script MT Bold" panose="03040602040607080904" pitchFamily="66" charset="0"/>
              </a:rPr>
              <a:t>ta</a:t>
            </a:r>
            <a:endParaRPr lang="es-CL" sz="28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5" name="Rectángulo 14">
            <a:hlinkClick r:id="rId6" action="ppaction://hlinksldjump"/>
          </p:cNvPr>
          <p:cNvSpPr/>
          <p:nvPr/>
        </p:nvSpPr>
        <p:spPr>
          <a:xfrm>
            <a:off x="9127805" y="1960625"/>
            <a:ext cx="2398713" cy="700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Ni- do</a:t>
            </a:r>
            <a:endParaRPr lang="es-CL" sz="28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3" name="Flecha derecha 12">
            <a:hlinkClick r:id="rId8" action="ppaction://hlinksldjump"/>
          </p:cNvPr>
          <p:cNvSpPr/>
          <p:nvPr/>
        </p:nvSpPr>
        <p:spPr>
          <a:xfrm>
            <a:off x="9968459" y="5771213"/>
            <a:ext cx="1768839" cy="8994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59468" y="4623239"/>
            <a:ext cx="609600" cy="6096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22106" y="4838814"/>
            <a:ext cx="2062813" cy="78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+mj-lt"/>
              </a:rPr>
              <a:t>Presiona para escuchar el audio</a:t>
            </a:r>
            <a:endParaRPr lang="es-CL" b="1" dirty="0">
              <a:latin typeface="+mj-lt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2484919" y="4928039"/>
            <a:ext cx="772918" cy="304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las palabras a </a:t>
            </a:r>
            <a:r>
              <a:rPr lang="en-US" dirty="0" err="1" smtClean="0"/>
              <a:t>continuación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55" y="1953094"/>
            <a:ext cx="2461546" cy="2616524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5" y="2108200"/>
            <a:ext cx="2290763" cy="2290763"/>
          </a:xfrm>
        </p:spPr>
      </p:pic>
      <p:sp>
        <p:nvSpPr>
          <p:cNvPr id="7" name="Rectángulo 6"/>
          <p:cNvSpPr/>
          <p:nvPr/>
        </p:nvSpPr>
        <p:spPr>
          <a:xfrm>
            <a:off x="3388518" y="2108200"/>
            <a:ext cx="19304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lu</a:t>
            </a:r>
            <a:r>
              <a:rPr lang="es-CL" sz="44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44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a</a:t>
            </a:r>
            <a:endParaRPr lang="es-CL" sz="44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88518" y="2679700"/>
            <a:ext cx="1930400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Lu- </a:t>
            </a:r>
            <a:r>
              <a:rPr lang="es-CL" sz="36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36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a</a:t>
            </a:r>
            <a:endParaRPr lang="es-CL" sz="32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88518" y="3238500"/>
            <a:ext cx="19304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L-u-</a:t>
            </a:r>
            <a:r>
              <a:rPr lang="es-CL" sz="36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36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-a</a:t>
            </a:r>
            <a:endParaRPr lang="es-CL" sz="36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88518" y="3805300"/>
            <a:ext cx="1930400" cy="449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lu</a:t>
            </a:r>
            <a:r>
              <a:rPr lang="es-CL" sz="40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40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a</a:t>
            </a:r>
            <a:endParaRPr lang="es-CL" sz="40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410700" y="1953094"/>
            <a:ext cx="1712914" cy="57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Ma</a:t>
            </a:r>
            <a:r>
              <a:rPr lang="es-CL" sz="32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32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o</a:t>
            </a:r>
            <a:r>
              <a:rPr lang="es-CL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 </a:t>
            </a:r>
            <a:endParaRPr lang="es-CL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410700" y="2682450"/>
            <a:ext cx="1712914" cy="57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err="1" smtClean="0">
                <a:solidFill>
                  <a:schemeClr val="tx2"/>
                </a:solidFill>
                <a:latin typeface="Script MT Bold" panose="03040602040607080904" pitchFamily="66" charset="0"/>
              </a:rPr>
              <a:t>Ma</a:t>
            </a:r>
            <a:r>
              <a:rPr lang="es-CL" sz="32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-</a:t>
            </a:r>
            <a:r>
              <a:rPr lang="es-CL" sz="32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32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o</a:t>
            </a:r>
            <a:r>
              <a:rPr lang="es-CL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 </a:t>
            </a:r>
            <a:endParaRPr lang="es-CL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410700" y="3388817"/>
            <a:ext cx="1712914" cy="57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M-a-</a:t>
            </a:r>
            <a:r>
              <a:rPr lang="es-CL" sz="28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2800" b="1" dirty="0" smtClean="0">
                <a:solidFill>
                  <a:schemeClr val="tx2"/>
                </a:solidFill>
                <a:latin typeface="Script MT Bold" panose="03040602040607080904" pitchFamily="66" charset="0"/>
              </a:rPr>
              <a:t>-o </a:t>
            </a:r>
            <a:endParaRPr lang="es-CL" sz="28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410700" y="4171385"/>
            <a:ext cx="1712914" cy="57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2"/>
                </a:solidFill>
                <a:latin typeface="Script MT Bold" panose="03040602040607080904" pitchFamily="66" charset="0"/>
              </a:rPr>
              <a:t>Ma</a:t>
            </a:r>
            <a:r>
              <a:rPr lang="es-CL" sz="3200" b="1" dirty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s-CL" sz="3200" b="1" dirty="0">
                <a:solidFill>
                  <a:schemeClr val="tx2"/>
                </a:solidFill>
                <a:latin typeface="Script MT Bold" panose="03040602040607080904" pitchFamily="66" charset="0"/>
              </a:rPr>
              <a:t>o </a:t>
            </a:r>
            <a:endParaRPr lang="es-CL" sz="3200" b="1" dirty="0">
              <a:solidFill>
                <a:schemeClr val="tx2"/>
              </a:solidFill>
              <a:latin typeface="Script MT Bold" panose="03040602040607080904" pitchFamily="66" charset="0"/>
            </a:endParaRPr>
          </a:p>
        </p:txBody>
      </p:sp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8918" y="4750291"/>
            <a:ext cx="609600" cy="609600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 flipV="1">
            <a:off x="4353718" y="5055091"/>
            <a:ext cx="772918" cy="304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2098623" y="4983163"/>
            <a:ext cx="2062813" cy="78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+mj-lt"/>
              </a:rPr>
              <a:t>Presiona para escuchar el audio</a:t>
            </a:r>
            <a:endParaRPr lang="es-CL" b="1" dirty="0">
              <a:latin typeface="+mj-lt"/>
            </a:endParaRPr>
          </a:p>
        </p:txBody>
      </p:sp>
      <p:sp>
        <p:nvSpPr>
          <p:cNvPr id="23" name="Flecha derecha 22">
            <a:hlinkClick r:id="rId7" action="ppaction://hlinksldjump"/>
          </p:cNvPr>
          <p:cNvSpPr/>
          <p:nvPr/>
        </p:nvSpPr>
        <p:spPr>
          <a:xfrm>
            <a:off x="9608695" y="5591330"/>
            <a:ext cx="1843790" cy="86942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n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pic>
        <p:nvPicPr>
          <p:cNvPr id="15" name="Imagen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47393" cy="7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616" y="779489"/>
            <a:ext cx="9308892" cy="5336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128" y="780738"/>
            <a:ext cx="6446684" cy="4766872"/>
          </a:xfrm>
        </p:spPr>
        <p:txBody>
          <a:bodyPr>
            <a:noAutofit/>
          </a:bodyPr>
          <a:lstStyle/>
          <a:p>
            <a:r>
              <a:rPr lang="en-US" sz="28700" dirty="0" smtClean="0">
                <a:latin typeface="Script MT Bold" panose="03040602040607080904" pitchFamily="66" charset="0"/>
                <a:hlinkClick r:id="rId2" action="ppaction://hlinksldjump"/>
              </a:rPr>
              <a:t>Fin</a:t>
            </a:r>
            <a:endParaRPr lang="en-US" sz="28700" dirty="0">
              <a:latin typeface="Script MT Bold" panose="03040602040607080904" pitchFamily="66" charset="0"/>
              <a:hlinkClick r:id="rId2" action="ppaction://hlinksldjump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5354" y="4977984"/>
            <a:ext cx="6858002" cy="914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Script MT Bold" panose="03040602040607080904" pitchFamily="66" charset="0"/>
              </a:rPr>
              <a:t>Recuerda</a:t>
            </a:r>
            <a:r>
              <a:rPr lang="en-US" sz="3600" dirty="0" smtClean="0">
                <a:latin typeface="Script MT Bold" panose="03040602040607080904" pitchFamily="66" charset="0"/>
              </a:rPr>
              <a:t> </a:t>
            </a:r>
            <a:r>
              <a:rPr lang="en-US" sz="3600" dirty="0" err="1" smtClean="0">
                <a:latin typeface="Script MT Bold" panose="03040602040607080904" pitchFamily="66" charset="0"/>
              </a:rPr>
              <a:t>practicar</a:t>
            </a:r>
            <a:r>
              <a:rPr lang="en-US" sz="3600" dirty="0" smtClean="0">
                <a:latin typeface="Script MT Bold" panose="03040602040607080904" pitchFamily="66" charset="0"/>
              </a:rPr>
              <a:t> </a:t>
            </a:r>
            <a:r>
              <a:rPr lang="en-US" sz="3600" dirty="0" err="1" smtClean="0">
                <a:latin typeface="Script MT Bold" panose="03040602040607080904" pitchFamily="66" charset="0"/>
              </a:rPr>
              <a:t>en</a:t>
            </a:r>
            <a:r>
              <a:rPr lang="en-US" sz="3600" dirty="0" smtClean="0">
                <a:latin typeface="Script MT Bold" panose="03040602040607080904" pitchFamily="66" charset="0"/>
              </a:rPr>
              <a:t> casa las </a:t>
            </a:r>
            <a:r>
              <a:rPr lang="en-US" sz="3600" dirty="0" err="1" smtClean="0">
                <a:latin typeface="Script MT Bold" panose="03040602040607080904" pitchFamily="66" charset="0"/>
              </a:rPr>
              <a:t>letras</a:t>
            </a:r>
            <a:r>
              <a:rPr lang="en-US" sz="3600" dirty="0" smtClean="0">
                <a:latin typeface="Script MT Bold" panose="03040602040607080904" pitchFamily="66" charset="0"/>
              </a:rPr>
              <a:t> </a:t>
            </a:r>
            <a:r>
              <a:rPr lang="en-US" sz="3600" dirty="0" err="1" smtClean="0">
                <a:latin typeface="Script MT Bold" panose="03040602040607080904" pitchFamily="66" charset="0"/>
              </a:rPr>
              <a:t>aprendidas</a:t>
            </a:r>
            <a:r>
              <a:rPr lang="en-US" sz="3600" dirty="0" smtClean="0">
                <a:latin typeface="Script MT Bold" panose="03040602040607080904" pitchFamily="66" charset="0"/>
              </a:rPr>
              <a:t>.</a:t>
            </a:r>
            <a:endParaRPr lang="en-US" sz="36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289</TotalTime>
  <Words>90</Words>
  <Application>Microsoft Office PowerPoint</Application>
  <PresentationFormat>Panorámica</PresentationFormat>
  <Paragraphs>32</Paragraphs>
  <Slides>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Brush Script MT</vt:lpstr>
      <vt:lpstr>Script MT Bold</vt:lpstr>
      <vt:lpstr>Segoe Print</vt:lpstr>
      <vt:lpstr>Nature Illustration 16x9</vt:lpstr>
      <vt:lpstr>Fonema N</vt:lpstr>
      <vt:lpstr>Selecciona en que palabras esta la letra n</vt:lpstr>
      <vt:lpstr>Mira el dibujo y selecciona las sílabas, formando la palabra correcta.</vt:lpstr>
      <vt:lpstr>Lee las palabras a continuación…</vt:lpstr>
      <vt:lpstr>Presentación de PowerPoint</vt:lpstr>
      <vt:lpstr>Add a Slide Title - 1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Fonema N</dc:title>
  <dc:creator>Solange</dc:creator>
  <cp:lastModifiedBy>Solange</cp:lastModifiedBy>
  <cp:revision>14</cp:revision>
  <dcterms:created xsi:type="dcterms:W3CDTF">2020-06-08T23:16:37Z</dcterms:created>
  <dcterms:modified xsi:type="dcterms:W3CDTF">2020-06-09T04:06:21Z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1571291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